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265"/>
  </p:notesMasterIdLst>
  <p:sldIdLst>
    <p:sldId id="256" r:id="rId2"/>
    <p:sldId id="257" r:id="rId3"/>
    <p:sldId id="299" r:id="rId4"/>
    <p:sldId id="511" r:id="rId5"/>
    <p:sldId id="512" r:id="rId6"/>
    <p:sldId id="513" r:id="rId7"/>
    <p:sldId id="514" r:id="rId8"/>
    <p:sldId id="515"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35" r:id="rId28"/>
    <p:sldId id="536" r:id="rId29"/>
    <p:sldId id="537" r:id="rId30"/>
    <p:sldId id="538" r:id="rId31"/>
    <p:sldId id="539" r:id="rId32"/>
    <p:sldId id="540" r:id="rId33"/>
    <p:sldId id="541" r:id="rId34"/>
    <p:sldId id="542" r:id="rId35"/>
    <p:sldId id="543" r:id="rId36"/>
    <p:sldId id="544" r:id="rId37"/>
    <p:sldId id="545" r:id="rId38"/>
    <p:sldId id="546" r:id="rId39"/>
    <p:sldId id="548" r:id="rId40"/>
    <p:sldId id="549" r:id="rId41"/>
    <p:sldId id="550" r:id="rId42"/>
    <p:sldId id="551" r:id="rId43"/>
    <p:sldId id="553" r:id="rId44"/>
    <p:sldId id="555" r:id="rId45"/>
    <p:sldId id="554" r:id="rId46"/>
    <p:sldId id="556" r:id="rId47"/>
    <p:sldId id="557" r:id="rId48"/>
    <p:sldId id="558" r:id="rId49"/>
    <p:sldId id="559" r:id="rId50"/>
    <p:sldId id="560" r:id="rId51"/>
    <p:sldId id="561" r:id="rId52"/>
    <p:sldId id="562" r:id="rId53"/>
    <p:sldId id="563" r:id="rId54"/>
    <p:sldId id="564" r:id="rId55"/>
    <p:sldId id="565" r:id="rId56"/>
    <p:sldId id="566" r:id="rId57"/>
    <p:sldId id="567" r:id="rId58"/>
    <p:sldId id="568" r:id="rId59"/>
    <p:sldId id="569" r:id="rId60"/>
    <p:sldId id="570" r:id="rId61"/>
    <p:sldId id="571" r:id="rId62"/>
    <p:sldId id="572" r:id="rId63"/>
    <p:sldId id="573" r:id="rId64"/>
    <p:sldId id="574" r:id="rId65"/>
    <p:sldId id="575" r:id="rId66"/>
    <p:sldId id="576" r:id="rId67"/>
    <p:sldId id="577" r:id="rId68"/>
    <p:sldId id="578" r:id="rId69"/>
    <p:sldId id="579" r:id="rId70"/>
    <p:sldId id="580" r:id="rId71"/>
    <p:sldId id="581" r:id="rId72"/>
    <p:sldId id="587" r:id="rId73"/>
    <p:sldId id="588" r:id="rId74"/>
    <p:sldId id="589" r:id="rId75"/>
    <p:sldId id="590" r:id="rId76"/>
    <p:sldId id="591" r:id="rId77"/>
    <p:sldId id="592" r:id="rId78"/>
    <p:sldId id="593" r:id="rId79"/>
    <p:sldId id="582" r:id="rId80"/>
    <p:sldId id="583" r:id="rId81"/>
    <p:sldId id="584" r:id="rId82"/>
    <p:sldId id="585" r:id="rId83"/>
    <p:sldId id="594" r:id="rId84"/>
    <p:sldId id="595" r:id="rId85"/>
    <p:sldId id="596" r:id="rId86"/>
    <p:sldId id="597" r:id="rId87"/>
    <p:sldId id="598" r:id="rId88"/>
    <p:sldId id="599" r:id="rId89"/>
    <p:sldId id="600" r:id="rId90"/>
    <p:sldId id="601" r:id="rId91"/>
    <p:sldId id="602" r:id="rId92"/>
    <p:sldId id="603" r:id="rId93"/>
    <p:sldId id="604" r:id="rId94"/>
    <p:sldId id="605" r:id="rId95"/>
    <p:sldId id="606" r:id="rId96"/>
    <p:sldId id="607" r:id="rId97"/>
    <p:sldId id="608" r:id="rId98"/>
    <p:sldId id="609" r:id="rId99"/>
    <p:sldId id="610" r:id="rId100"/>
    <p:sldId id="611" r:id="rId101"/>
    <p:sldId id="612" r:id="rId102"/>
    <p:sldId id="613" r:id="rId103"/>
    <p:sldId id="614" r:id="rId104"/>
    <p:sldId id="615" r:id="rId105"/>
    <p:sldId id="617" r:id="rId106"/>
    <p:sldId id="616" r:id="rId107"/>
    <p:sldId id="619" r:id="rId108"/>
    <p:sldId id="620" r:id="rId109"/>
    <p:sldId id="621" r:id="rId110"/>
    <p:sldId id="622" r:id="rId111"/>
    <p:sldId id="623" r:id="rId112"/>
    <p:sldId id="624" r:id="rId113"/>
    <p:sldId id="625" r:id="rId114"/>
    <p:sldId id="628" r:id="rId115"/>
    <p:sldId id="629" r:id="rId116"/>
    <p:sldId id="630" r:id="rId117"/>
    <p:sldId id="631" r:id="rId118"/>
    <p:sldId id="632" r:id="rId119"/>
    <p:sldId id="633" r:id="rId120"/>
    <p:sldId id="634" r:id="rId121"/>
    <p:sldId id="643" r:id="rId122"/>
    <p:sldId id="644" r:id="rId123"/>
    <p:sldId id="645" r:id="rId124"/>
    <p:sldId id="646" r:id="rId125"/>
    <p:sldId id="647" r:id="rId126"/>
    <p:sldId id="648" r:id="rId127"/>
    <p:sldId id="649" r:id="rId128"/>
    <p:sldId id="650" r:id="rId129"/>
    <p:sldId id="635" r:id="rId130"/>
    <p:sldId id="636" r:id="rId131"/>
    <p:sldId id="637" r:id="rId132"/>
    <p:sldId id="638" r:id="rId133"/>
    <p:sldId id="639" r:id="rId134"/>
    <p:sldId id="640" r:id="rId135"/>
    <p:sldId id="641" r:id="rId136"/>
    <p:sldId id="642" r:id="rId137"/>
    <p:sldId id="651" r:id="rId138"/>
    <p:sldId id="652" r:id="rId139"/>
    <p:sldId id="654" r:id="rId140"/>
    <p:sldId id="655" r:id="rId141"/>
    <p:sldId id="656" r:id="rId142"/>
    <p:sldId id="657" r:id="rId143"/>
    <p:sldId id="658" r:id="rId144"/>
    <p:sldId id="790" r:id="rId145"/>
    <p:sldId id="791" r:id="rId146"/>
    <p:sldId id="792" r:id="rId147"/>
    <p:sldId id="659" r:id="rId148"/>
    <p:sldId id="793" r:id="rId149"/>
    <p:sldId id="794" r:id="rId150"/>
    <p:sldId id="660" r:id="rId151"/>
    <p:sldId id="661" r:id="rId152"/>
    <p:sldId id="662" r:id="rId153"/>
    <p:sldId id="663" r:id="rId154"/>
    <p:sldId id="665" r:id="rId155"/>
    <p:sldId id="666" r:id="rId156"/>
    <p:sldId id="667" r:id="rId157"/>
    <p:sldId id="668" r:id="rId158"/>
    <p:sldId id="669" r:id="rId159"/>
    <p:sldId id="670" r:id="rId160"/>
    <p:sldId id="671" r:id="rId161"/>
    <p:sldId id="672" r:id="rId162"/>
    <p:sldId id="673" r:id="rId163"/>
    <p:sldId id="674" r:id="rId164"/>
    <p:sldId id="675" r:id="rId165"/>
    <p:sldId id="676" r:id="rId166"/>
    <p:sldId id="681" r:id="rId167"/>
    <p:sldId id="682" r:id="rId168"/>
    <p:sldId id="683" r:id="rId169"/>
    <p:sldId id="684" r:id="rId170"/>
    <p:sldId id="685" r:id="rId171"/>
    <p:sldId id="686" r:id="rId172"/>
    <p:sldId id="687" r:id="rId173"/>
    <p:sldId id="688" r:id="rId174"/>
    <p:sldId id="689" r:id="rId175"/>
    <p:sldId id="690" r:id="rId176"/>
    <p:sldId id="691" r:id="rId177"/>
    <p:sldId id="692" r:id="rId178"/>
    <p:sldId id="693" r:id="rId179"/>
    <p:sldId id="694" r:id="rId180"/>
    <p:sldId id="695" r:id="rId181"/>
    <p:sldId id="696" r:id="rId182"/>
    <p:sldId id="697" r:id="rId183"/>
    <p:sldId id="698" r:id="rId184"/>
    <p:sldId id="699" r:id="rId185"/>
    <p:sldId id="700" r:id="rId186"/>
    <p:sldId id="701" r:id="rId187"/>
    <p:sldId id="702" r:id="rId188"/>
    <p:sldId id="703" r:id="rId189"/>
    <p:sldId id="704" r:id="rId190"/>
    <p:sldId id="705" r:id="rId191"/>
    <p:sldId id="706" r:id="rId192"/>
    <p:sldId id="707" r:id="rId193"/>
    <p:sldId id="708" r:id="rId194"/>
    <p:sldId id="709" r:id="rId195"/>
    <p:sldId id="711" r:id="rId196"/>
    <p:sldId id="712" r:id="rId197"/>
    <p:sldId id="713" r:id="rId198"/>
    <p:sldId id="714" r:id="rId199"/>
    <p:sldId id="715" r:id="rId200"/>
    <p:sldId id="716" r:id="rId201"/>
    <p:sldId id="717" r:id="rId202"/>
    <p:sldId id="718" r:id="rId203"/>
    <p:sldId id="719" r:id="rId204"/>
    <p:sldId id="720" r:id="rId205"/>
    <p:sldId id="722" r:id="rId206"/>
    <p:sldId id="723" r:id="rId207"/>
    <p:sldId id="724" r:id="rId208"/>
    <p:sldId id="725" r:id="rId209"/>
    <p:sldId id="726" r:id="rId210"/>
    <p:sldId id="727" r:id="rId211"/>
    <p:sldId id="728" r:id="rId212"/>
    <p:sldId id="729" r:id="rId213"/>
    <p:sldId id="730" r:id="rId214"/>
    <p:sldId id="731" r:id="rId215"/>
    <p:sldId id="733" r:id="rId216"/>
    <p:sldId id="734" r:id="rId217"/>
    <p:sldId id="735" r:id="rId218"/>
    <p:sldId id="736" r:id="rId219"/>
    <p:sldId id="737" r:id="rId220"/>
    <p:sldId id="738" r:id="rId221"/>
    <p:sldId id="739" r:id="rId222"/>
    <p:sldId id="740" r:id="rId223"/>
    <p:sldId id="741" r:id="rId224"/>
    <p:sldId id="742" r:id="rId225"/>
    <p:sldId id="743" r:id="rId226"/>
    <p:sldId id="744" r:id="rId227"/>
    <p:sldId id="746" r:id="rId228"/>
    <p:sldId id="747" r:id="rId229"/>
    <p:sldId id="748" r:id="rId230"/>
    <p:sldId id="749" r:id="rId231"/>
    <p:sldId id="750" r:id="rId232"/>
    <p:sldId id="751" r:id="rId233"/>
    <p:sldId id="745" r:id="rId234"/>
    <p:sldId id="752" r:id="rId235"/>
    <p:sldId id="753" r:id="rId236"/>
    <p:sldId id="754" r:id="rId237"/>
    <p:sldId id="755" r:id="rId238"/>
    <p:sldId id="756" r:id="rId239"/>
    <p:sldId id="757" r:id="rId240"/>
    <p:sldId id="758" r:id="rId241"/>
    <p:sldId id="759" r:id="rId242"/>
    <p:sldId id="760" r:id="rId243"/>
    <p:sldId id="761" r:id="rId244"/>
    <p:sldId id="762" r:id="rId245"/>
    <p:sldId id="763" r:id="rId246"/>
    <p:sldId id="764" r:id="rId247"/>
    <p:sldId id="765" r:id="rId248"/>
    <p:sldId id="766" r:id="rId249"/>
    <p:sldId id="767" r:id="rId250"/>
    <p:sldId id="768" r:id="rId251"/>
    <p:sldId id="769" r:id="rId252"/>
    <p:sldId id="770" r:id="rId253"/>
    <p:sldId id="771" r:id="rId254"/>
    <p:sldId id="800" r:id="rId255"/>
    <p:sldId id="801" r:id="rId256"/>
    <p:sldId id="802" r:id="rId257"/>
    <p:sldId id="795" r:id="rId258"/>
    <p:sldId id="796" r:id="rId259"/>
    <p:sldId id="798" r:id="rId260"/>
    <p:sldId id="799" r:id="rId261"/>
    <p:sldId id="804" r:id="rId262"/>
    <p:sldId id="803" r:id="rId263"/>
    <p:sldId id="805" r:id="rId2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695"/>
  </p:normalViewPr>
  <p:slideViewPr>
    <p:cSldViewPr snapToGrid="0" snapToObjects="1">
      <p:cViewPr varScale="1">
        <p:scale>
          <a:sx n="76" d="100"/>
          <a:sy n="76" d="100"/>
        </p:scale>
        <p:origin x="946"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11.62791" units="1/cm"/>
          <inkml:channelProperty channel="Y" name="resolution" value="55.95855" units="1/cm"/>
          <inkml:channelProperty channel="T" name="resolution" value="1" units="1/dev"/>
        </inkml:channelProperties>
      </inkml:inkSource>
      <inkml:timestamp xml:id="ts0" timeString="2023-04-01T22:57:05.210"/>
    </inkml:context>
    <inkml:brush xml:id="br0">
      <inkml:brushProperty name="width" value="0.05292" units="cm"/>
      <inkml:brushProperty name="height" value="0.05292" units="cm"/>
      <inkml:brushProperty name="color" value="#FFFF00"/>
    </inkml:brush>
  </inkml:definitions>
  <inkml:trace contextRef="#ctx0" brushRef="#br0">32522 17988 0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133DFD-98EF-4240-AD53-FE511C9E261B}"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54AA4-7AEF-674D-9CAD-41E6C203783A}" type="slidenum">
              <a:rPr lang="en-US" smtClean="0"/>
              <a:t>‹#›</a:t>
            </a:fld>
            <a:endParaRPr lang="en-US"/>
          </a:p>
        </p:txBody>
      </p:sp>
    </p:spTree>
    <p:extLst>
      <p:ext uri="{BB962C8B-B14F-4D97-AF65-F5344CB8AC3E}">
        <p14:creationId xmlns:p14="http://schemas.microsoft.com/office/powerpoint/2010/main" val="130522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CA" dirty="0"/>
          </a:p>
        </p:txBody>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11F99968-CD91-194C-8F97-2E6630CDE041}" type="datetime1">
              <a:rPr lang="en-CA" smtClean="0"/>
              <a:t>2023-08-29</a:t>
            </a:fld>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8828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86F40-03D5-154C-9C83-B35A96AFFB59}" type="datetime1">
              <a:rPr lang="en-CA" smtClean="0"/>
              <a:t>2023-08-29</a:t>
            </a:fld>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715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8A9F0-62B0-8C49-B1C3-E2855C3F36F3}" type="datetime1">
              <a:rPr lang="en-CA" smtClean="0"/>
              <a:t>2023-08-29</a:t>
            </a:fld>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8838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CB86D-80A3-0446-9635-5BB9E58DE939}" type="datetime1">
              <a:rPr lang="en-CA" smtClean="0"/>
              <a:t>2023-08-29</a:t>
            </a:fld>
            <a:endParaRPr lang="en-US"/>
          </a:p>
        </p:txBody>
      </p:sp>
      <p:sp>
        <p:nvSpPr>
          <p:cNvPr id="5" name="Footer Placeholder 4"/>
          <p:cNvSpPr>
            <a:spLocks noGrp="1"/>
          </p:cNvSpPr>
          <p:nvPr>
            <p:ph type="ftr" sz="quarter" idx="11"/>
          </p:nvPr>
        </p:nvSpPr>
        <p:spPr/>
        <p:txBody>
          <a:bodyPr/>
          <a:lstStyle/>
          <a:p>
            <a:r>
              <a:rPr lang="en-US"/>
              <a:t>Cambrooks College - BCIT 104</a:t>
            </a:r>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7687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2156F95D-EDE7-5145-A978-A0070F86BB58}" type="datetime1">
              <a:rPr lang="en-CA" smtClean="0"/>
              <a:t>2023-08-29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r>
              <a:rPr lang="en-US"/>
              <a:t>Cambrooks College - BCIT 104</a:t>
            </a:r>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5481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2C66A3-CA0D-0E4F-A3D2-42130C4CC4C2}" type="datetime1">
              <a:rPr lang="en-CA" smtClean="0"/>
              <a:t>2023-08-29</a:t>
            </a:fld>
            <a:endParaRPr lang="en-US"/>
          </a:p>
        </p:txBody>
      </p:sp>
      <p:sp>
        <p:nvSpPr>
          <p:cNvPr id="6" name="Footer Placeholder 5"/>
          <p:cNvSpPr>
            <a:spLocks noGrp="1"/>
          </p:cNvSpPr>
          <p:nvPr>
            <p:ph type="ftr" sz="quarter" idx="11"/>
          </p:nvPr>
        </p:nvSpPr>
        <p:spPr/>
        <p:txBody>
          <a:bodyPr/>
          <a:lstStyle/>
          <a:p>
            <a:r>
              <a:rPr lang="en-US"/>
              <a:t>Cambrooks College - BCIT 104</a:t>
            </a:r>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1169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31619A-6C4C-CE4E-9B5B-58F02EAB5552}" type="datetime1">
              <a:rPr lang="en-CA" smtClean="0"/>
              <a:t>2023-08-29</a:t>
            </a:fld>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58212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6E68E3-243B-9D42-8235-A2F3334B198B}" type="datetime1">
              <a:rPr lang="en-CA" smtClean="0"/>
              <a:t>2023-08-29</a:t>
            </a:fld>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1502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E7643-2A1D-5C4E-99C6-481AC5D2A6F2}" type="datetime1">
              <a:rPr lang="en-CA" smtClean="0"/>
              <a:t>2023-08-29</a:t>
            </a:fld>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57913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37C322EC-8642-D048-B91D-72FC5FC5CCD5}" type="datetime1">
              <a:rPr lang="en-CA" smtClean="0"/>
              <a:t>2023-08-29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6623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A9171D5D-27F1-4E42-B6B3-87A114320C7C}" type="datetime1">
              <a:rPr lang="en-CA" smtClean="0"/>
              <a:t>2023-08-29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r>
              <a:rPr lang="en-US"/>
              <a:t>Cambrooks College - BCIT 104</a:t>
            </a:r>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54438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EC0D01BF-46AE-304D-9582-C837A852E409}" type="datetime1">
              <a:rPr lang="en-CA" smtClean="0"/>
              <a:t>2023-08-29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53749954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5" r:id="rId6"/>
    <p:sldLayoutId id="2147483766" r:id="rId7"/>
    <p:sldLayoutId id="2147483767" r:id="rId8"/>
    <p:sldLayoutId id="2147483768" r:id="rId9"/>
    <p:sldLayoutId id="2147483769" r:id="rId10"/>
    <p:sldLayoutId id="2147483770" r:id="rId11"/>
  </p:sldLayoutIdLst>
  <p:hf hdr="0" dt="0"/>
  <p:txStyles>
    <p:titleStyle>
      <a:lvl1pPr algn="l" defTabSz="914400" rtl="0" eaLnBrk="1" latinLnBrk="0" hangingPunct="1">
        <a:lnSpc>
          <a:spcPct val="90000"/>
        </a:lnSpc>
        <a:spcBef>
          <a:spcPct val="0"/>
        </a:spcBef>
        <a:buNone/>
        <a:defRPr lang="en-US" sz="48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hyperlink" Target="https://cambrookscollege.ca/student/details/2"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localhost:41334/Student/Details/2"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2.xml"/><Relationship Id="rId4" Type="http://schemas.openxmlformats.org/officeDocument/2006/relationships/image" Target="../media/image99.tmp"/></Relationships>
</file>

<file path=ppt/slides/_rels/slide142.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image" Target="../media/image101.tmp"/><Relationship Id="rId1" Type="http://schemas.openxmlformats.org/officeDocument/2006/relationships/slideLayout" Target="../slideLayouts/slideLayout2.xml"/><Relationship Id="rId4" Type="http://schemas.openxmlformats.org/officeDocument/2006/relationships/image" Target="../media/image103.tmp"/></Relationships>
</file>

<file path=ppt/slides/_rels/slide144.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image" Target="../media/image107.tmp"/><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media/image114.tmp"/><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tmp"/><Relationship Id="rId2" Type="http://schemas.openxmlformats.org/officeDocument/2006/relationships/image" Target="../media/image116.tmp"/><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8.tmp"/><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hyperlink" Target="https://localhost:7282/student/getstudentdetails/2" TargetMode="External"/><Relationship Id="rId1" Type="http://schemas.openxmlformats.org/officeDocument/2006/relationships/slideLayout" Target="../slideLayouts/slideLayout2.xml"/><Relationship Id="rId4" Type="http://schemas.openxmlformats.org/officeDocument/2006/relationships/image" Target="../media/image132.tmp"/></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3.tmp"/><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8.tmp"/><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s://localhost1234/Student/GetStudentDetails/2"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localhost:1234/Home" TargetMode="External"/><Relationship Id="rId2" Type="http://schemas.openxmlformats.org/officeDocument/2006/relationships/hyperlink" Target="https://localhost:1234/" TargetMode="External"/><Relationship Id="rId1" Type="http://schemas.openxmlformats.org/officeDocument/2006/relationships/slideLayout" Target="../slideLayouts/slideLayout2.xml"/><Relationship Id="rId4" Type="http://schemas.openxmlformats.org/officeDocument/2006/relationships/hyperlink" Target="https://localhost/Home/Index" TargetMode="Externa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5.tmp"/><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visualstudio.microsoft.com/vs/preview/#download-preview" TargetMode="External"/><Relationship Id="rId7" Type="http://schemas.openxmlformats.org/officeDocument/2006/relationships/image" Target="../media/image4.png"/><Relationship Id="rId2" Type="http://schemas.openxmlformats.org/officeDocument/2006/relationships/hyperlink" Target="http://www.getbootstrap.com/" TargetMode="External"/><Relationship Id="rId1" Type="http://schemas.openxmlformats.org/officeDocument/2006/relationships/slideLayout" Target="../slideLayouts/slideLayout2.xml"/><Relationship Id="rId5" Type="http://schemas.openxmlformats.org/officeDocument/2006/relationships/customXml" Target="../ink/ink1.xml"/><Relationship Id="rId4" Type="http://schemas.openxmlformats.org/officeDocument/2006/relationships/hyperlink" Target="https://www.microsoft.com/en-ca/sql-server/sql-server-download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tmp"/><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157.tmp"/><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0.tmp"/><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61.tmp"/><Relationship Id="rId2" Type="http://schemas.openxmlformats.org/officeDocument/2006/relationships/hyperlink" Target="http://www.getbootstrap.com/"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6.tmp"/><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71.tmp"/><Relationship Id="rId2" Type="http://schemas.openxmlformats.org/officeDocument/2006/relationships/image" Target="../media/image170.tmp"/><Relationship Id="rId1" Type="http://schemas.openxmlformats.org/officeDocument/2006/relationships/slideLayout" Target="../slideLayouts/slideLayout2.xml"/><Relationship Id="rId5" Type="http://schemas.openxmlformats.org/officeDocument/2006/relationships/image" Target="../media/image173.tmp"/><Relationship Id="rId4" Type="http://schemas.openxmlformats.org/officeDocument/2006/relationships/image" Target="../media/image172.tmp"/></Relationships>
</file>

<file path=ppt/slides/_rels/slide217.xml.rels><?xml version="1.0" encoding="UTF-8" standalone="yes"?>
<Relationships xmlns="http://schemas.openxmlformats.org/package/2006/relationships"><Relationship Id="rId2" Type="http://schemas.openxmlformats.org/officeDocument/2006/relationships/image" Target="../media/image174.tmp"/><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7.tmp"/><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82.tmp"/><Relationship Id="rId2" Type="http://schemas.openxmlformats.org/officeDocument/2006/relationships/image" Target="../media/image181.tmp"/><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84.tmp"/><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86.tmp"/><Relationship Id="rId2" Type="http://schemas.openxmlformats.org/officeDocument/2006/relationships/image" Target="../media/image185.tmp"/><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87.tmp"/><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localhost:1234/Student/GetStudentDetails/1"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image" Target="../media/image191.tmp"/><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93.tmp"/><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95.tmp"/><Relationship Id="rId2" Type="http://schemas.openxmlformats.org/officeDocument/2006/relationships/image" Target="../media/image194.tmp"/><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image" Target="../media/image205.tmp"/><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08.tmp"/><Relationship Id="rId2" Type="http://schemas.openxmlformats.org/officeDocument/2006/relationships/image" Target="../media/image207.tmp"/><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09.tmp"/><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10.tmp"/><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12.tmp"/><Relationship Id="rId2" Type="http://schemas.openxmlformats.org/officeDocument/2006/relationships/image" Target="../media/image21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4.tmp"/><Relationship Id="rId2" Type="http://schemas.openxmlformats.org/officeDocument/2006/relationships/image" Target="../media/image213.tmp"/><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localhost:%3cportnumber%3e/image1.p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localhost:%3cportnumber%3e/image.jpe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localhost:42331/"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right white natural marble texture pattern">
            <a:extLst>
              <a:ext uri="{FF2B5EF4-FFF2-40B4-BE49-F238E27FC236}">
                <a16:creationId xmlns:a16="http://schemas.microsoft.com/office/drawing/2014/main" id="{FB912E38-8BC6-42B2-BE3E-C42474C70202}"/>
              </a:ext>
            </a:extLst>
          </p:cNvPr>
          <p:cNvPicPr>
            <a:picLocks noChangeAspect="1"/>
          </p:cNvPicPr>
          <p:nvPr/>
        </p:nvPicPr>
        <p:blipFill rotWithShape="1">
          <a:blip r:embed="rId2"/>
          <a:srcRect t="5458" b="10272"/>
          <a:stretch/>
        </p:blipFill>
        <p:spPr>
          <a:xfrm>
            <a:off x="20" y="-839"/>
            <a:ext cx="12191980" cy="6858000"/>
          </a:xfrm>
          <a:prstGeom prst="rect">
            <a:avLst/>
          </a:prstGeom>
        </p:spPr>
      </p:pic>
      <p:sp useBgFill="1">
        <p:nvSpPr>
          <p:cNvPr id="38" name="Rectangle 25">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CA"/>
          </a:p>
        </p:txBody>
      </p:sp>
      <p:sp>
        <p:nvSpPr>
          <p:cNvPr id="39" name="Rectangle 27">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CA"/>
          </a:p>
        </p:txBody>
      </p:sp>
      <p:sp>
        <p:nvSpPr>
          <p:cNvPr id="2" name="Title 1">
            <a:extLst>
              <a:ext uri="{FF2B5EF4-FFF2-40B4-BE49-F238E27FC236}">
                <a16:creationId xmlns:a16="http://schemas.microsoft.com/office/drawing/2014/main" id="{FD81874C-517F-5444-A89E-6E7313CE45A6}"/>
              </a:ext>
            </a:extLst>
          </p:cNvPr>
          <p:cNvSpPr>
            <a:spLocks noGrp="1"/>
          </p:cNvSpPr>
          <p:nvPr>
            <p:ph type="ctrTitle"/>
          </p:nvPr>
        </p:nvSpPr>
        <p:spPr>
          <a:xfrm>
            <a:off x="1771132" y="2091263"/>
            <a:ext cx="8649738" cy="2590800"/>
          </a:xfrm>
        </p:spPr>
        <p:txBody>
          <a:bodyPr>
            <a:normAutofit/>
          </a:bodyPr>
          <a:lstStyle/>
          <a:p>
            <a:r>
              <a:rPr lang="en-US" dirty="0"/>
              <a:t>CPRG214</a:t>
            </a:r>
          </a:p>
        </p:txBody>
      </p:sp>
      <p:sp>
        <p:nvSpPr>
          <p:cNvPr id="3" name="Subtitle 2">
            <a:extLst>
              <a:ext uri="{FF2B5EF4-FFF2-40B4-BE49-F238E27FC236}">
                <a16:creationId xmlns:a16="http://schemas.microsoft.com/office/drawing/2014/main" id="{6AAD28AC-66A6-FD49-A186-E4DD5D5A6766}"/>
              </a:ext>
            </a:extLst>
          </p:cNvPr>
          <p:cNvSpPr>
            <a:spLocks noGrp="1"/>
          </p:cNvSpPr>
          <p:nvPr>
            <p:ph type="subTitle" idx="1"/>
          </p:nvPr>
        </p:nvSpPr>
        <p:spPr>
          <a:xfrm>
            <a:off x="1771130" y="3796146"/>
            <a:ext cx="8652788" cy="1343118"/>
          </a:xfrm>
        </p:spPr>
        <p:txBody>
          <a:bodyPr vert="horz" anchor="ctr">
            <a:normAutofit/>
          </a:bodyPr>
          <a:lstStyle/>
          <a:p>
            <a:r>
              <a:rPr lang="en-US" sz="3200" dirty="0"/>
              <a:t>ASP.NET Core MVC</a:t>
            </a:r>
          </a:p>
        </p:txBody>
      </p:sp>
      <p:sp>
        <p:nvSpPr>
          <p:cNvPr id="40" name="Rectangle 29">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cxnSp>
        <p:nvCxnSpPr>
          <p:cNvPr id="41" name="Straight Connector 31">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33">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35">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67B07A90-C146-E943-977C-1B8BF56EB580}"/>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33286010"/>
      </p:ext>
    </p:extLst>
  </p:cSld>
  <p:clrMapOvr>
    <a:masterClrMapping/>
  </p:clrMapOvr>
  <mc:AlternateContent xmlns:mc="http://schemas.openxmlformats.org/markup-compatibility/2006" xmlns:p14="http://schemas.microsoft.com/office/powerpoint/2010/main">
    <mc:Choice Requires="p14">
      <p:transition spd="slow" p14:dur="2000" advTm="20910"/>
    </mc:Choice>
    <mc:Fallback xmlns="">
      <p:transition spd="slow" advTm="209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On the next screen select the Framework. We will be using the .NET 7.0 Framework. Check the “Do not use top-level statements and Configure for HTTPs” checkboxes. The click on the create button.</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800" dirty="0"/>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a:t>
            </a:fld>
            <a:endParaRPr lang="en-US"/>
          </a:p>
        </p:txBody>
      </p:sp>
      <p:pic>
        <p:nvPicPr>
          <p:cNvPr id="7" name="Picture 6">
            <a:extLst>
              <a:ext uri="{FF2B5EF4-FFF2-40B4-BE49-F238E27FC236}">
                <a16:creationId xmlns:a16="http://schemas.microsoft.com/office/drawing/2014/main" id="{ADE224AB-BF06-4626-821C-371FAAF4E6F8}"/>
              </a:ext>
            </a:extLst>
          </p:cNvPr>
          <p:cNvPicPr>
            <a:picLocks noChangeAspect="1"/>
          </p:cNvPicPr>
          <p:nvPr/>
        </p:nvPicPr>
        <p:blipFill>
          <a:blip r:embed="rId2"/>
          <a:stretch>
            <a:fillRect/>
          </a:stretch>
        </p:blipFill>
        <p:spPr>
          <a:xfrm>
            <a:off x="3066152" y="2937343"/>
            <a:ext cx="5519048" cy="3097697"/>
          </a:xfrm>
          <a:prstGeom prst="rect">
            <a:avLst/>
          </a:prstGeom>
        </p:spPr>
      </p:pic>
    </p:spTree>
    <p:extLst>
      <p:ext uri="{BB962C8B-B14F-4D97-AF65-F5344CB8AC3E}">
        <p14:creationId xmlns:p14="http://schemas.microsoft.com/office/powerpoint/2010/main" val="26881246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endParaRPr lang="en-CA" sz="2000" b="1" dirty="0">
              <a:solidFill>
                <a:srgbClr val="3A3A3A"/>
              </a:solidFill>
              <a:latin typeface="+mj-lt"/>
            </a:endParaRPr>
          </a:p>
          <a:p>
            <a:pPr algn="l" fontAlgn="base">
              <a:buFont typeface="Arial" panose="020B0604020202020204" pitchFamily="34" charset="0"/>
              <a:buChar char="•"/>
            </a:pPr>
            <a:r>
              <a:rPr lang="en-CA" sz="1900" i="0" dirty="0">
                <a:effectLst/>
                <a:latin typeface="+mj-lt"/>
              </a:rPr>
              <a:t>Can we use another html page as a default page. The answer is yes. To do this we would have to modify the Main() method of the Program class as shown below</a:t>
            </a: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endParaRPr lang="en-CA" sz="1900" dirty="0">
              <a:latin typeface="+mj-lt"/>
            </a:endParaRPr>
          </a:p>
          <a:p>
            <a:pPr algn="l" fontAlgn="base">
              <a:buFont typeface="Arial" panose="020B0604020202020204" pitchFamily="34" charset="0"/>
              <a:buChar char="•"/>
            </a:pPr>
            <a:r>
              <a:rPr lang="en-CA" sz="1900" i="0" dirty="0">
                <a:effectLst/>
                <a:latin typeface="+mj-lt"/>
              </a:rPr>
              <a:t>Add a new html file called bcit.html to the </a:t>
            </a:r>
            <a:r>
              <a:rPr lang="en-CA" sz="1900" i="0" dirty="0" err="1">
                <a:effectLst/>
                <a:latin typeface="+mj-lt"/>
              </a:rPr>
              <a:t>wwwroot</a:t>
            </a:r>
            <a:r>
              <a:rPr lang="en-CA" sz="1900" i="0" dirty="0">
                <a:effectLst/>
                <a:latin typeface="+mj-lt"/>
              </a:rPr>
              <a:t> folder and modify it as shown in the image on the next slide </a:t>
            </a:r>
          </a:p>
          <a:p>
            <a:pPr marL="0" indent="0" algn="l" fontAlgn="base">
              <a:buNone/>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100</a:t>
            </a:fld>
            <a:endParaRPr lang="en-US"/>
          </a:p>
        </p:txBody>
      </p:sp>
      <p:pic>
        <p:nvPicPr>
          <p:cNvPr id="10" name="Picture 9">
            <a:extLst>
              <a:ext uri="{FF2B5EF4-FFF2-40B4-BE49-F238E27FC236}">
                <a16:creationId xmlns:a16="http://schemas.microsoft.com/office/drawing/2014/main" id="{4F73E402-4640-4F98-8B43-B94BBBA4FC93}"/>
              </a:ext>
            </a:extLst>
          </p:cNvPr>
          <p:cNvPicPr>
            <a:picLocks noChangeAspect="1"/>
          </p:cNvPicPr>
          <p:nvPr/>
        </p:nvPicPr>
        <p:blipFill>
          <a:blip r:embed="rId2"/>
          <a:stretch>
            <a:fillRect/>
          </a:stretch>
        </p:blipFill>
        <p:spPr>
          <a:xfrm>
            <a:off x="1066801" y="2555461"/>
            <a:ext cx="6038850" cy="3369089"/>
          </a:xfrm>
          <a:prstGeom prst="rect">
            <a:avLst/>
          </a:prstGeom>
        </p:spPr>
      </p:pic>
    </p:spTree>
    <p:extLst>
      <p:ext uri="{BB962C8B-B14F-4D97-AF65-F5344CB8AC3E}">
        <p14:creationId xmlns:p14="http://schemas.microsoft.com/office/powerpoint/2010/main" val="342176947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CA" sz="8000" b="1" i="0" dirty="0">
                <a:solidFill>
                  <a:srgbClr val="3A3A3A"/>
                </a:solidFill>
                <a:effectLst/>
                <a:latin typeface="+mj-lt"/>
              </a:rPr>
              <a:t>Default Page in ASP.NET Core</a:t>
            </a:r>
          </a:p>
          <a:p>
            <a:pPr marL="0" indent="0" algn="l" fontAlgn="base">
              <a:buNone/>
            </a:pPr>
            <a:endParaRPr lang="en-CA" sz="80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r>
              <a:rPr lang="en-CA" sz="7600" i="0" dirty="0">
                <a:effectLst/>
                <a:latin typeface="+mj-lt"/>
              </a:rPr>
              <a:t>Run the application and bcit.html should be served as the default page </a:t>
            </a:r>
            <a:r>
              <a:rPr lang="en-CA" sz="7600" dirty="0">
                <a:latin typeface="+mj-lt"/>
              </a:rPr>
              <a:t>will be displayed by </a:t>
            </a:r>
            <a:r>
              <a:rPr lang="en-CA" sz="7600" i="0" dirty="0">
                <a:effectLst/>
                <a:latin typeface="+mj-lt"/>
              </a:rPr>
              <a:t>the browser as show on the image below.</a:t>
            </a: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101</a:t>
            </a:fld>
            <a:endParaRPr lang="en-US"/>
          </a:p>
        </p:txBody>
      </p:sp>
      <p:pic>
        <p:nvPicPr>
          <p:cNvPr id="8" name="Picture 7">
            <a:extLst>
              <a:ext uri="{FF2B5EF4-FFF2-40B4-BE49-F238E27FC236}">
                <a16:creationId xmlns:a16="http://schemas.microsoft.com/office/drawing/2014/main" id="{EB1717D7-48C5-40AE-AA50-6B53CADBB57C}"/>
              </a:ext>
            </a:extLst>
          </p:cNvPr>
          <p:cNvPicPr>
            <a:picLocks noChangeAspect="1"/>
          </p:cNvPicPr>
          <p:nvPr/>
        </p:nvPicPr>
        <p:blipFill>
          <a:blip r:embed="rId2"/>
          <a:stretch>
            <a:fillRect/>
          </a:stretch>
        </p:blipFill>
        <p:spPr>
          <a:xfrm>
            <a:off x="1066800" y="1922035"/>
            <a:ext cx="6416596" cy="2537680"/>
          </a:xfrm>
          <a:prstGeom prst="rect">
            <a:avLst/>
          </a:prstGeom>
        </p:spPr>
      </p:pic>
      <p:pic>
        <p:nvPicPr>
          <p:cNvPr id="10" name="Picture 9">
            <a:extLst>
              <a:ext uri="{FF2B5EF4-FFF2-40B4-BE49-F238E27FC236}">
                <a16:creationId xmlns:a16="http://schemas.microsoft.com/office/drawing/2014/main" id="{63F2A66A-43DD-40AD-83F4-05F1EA610955}"/>
              </a:ext>
            </a:extLst>
          </p:cNvPr>
          <p:cNvPicPr>
            <a:picLocks noChangeAspect="1"/>
          </p:cNvPicPr>
          <p:nvPr/>
        </p:nvPicPr>
        <p:blipFill>
          <a:blip r:embed="rId3"/>
          <a:stretch>
            <a:fillRect/>
          </a:stretch>
        </p:blipFill>
        <p:spPr>
          <a:xfrm>
            <a:off x="1066800" y="5044354"/>
            <a:ext cx="5343525" cy="1070696"/>
          </a:xfrm>
          <a:prstGeom prst="rect">
            <a:avLst/>
          </a:prstGeom>
        </p:spPr>
      </p:pic>
    </p:spTree>
    <p:extLst>
      <p:ext uri="{BB962C8B-B14F-4D97-AF65-F5344CB8AC3E}">
        <p14:creationId xmlns:p14="http://schemas.microsoft.com/office/powerpoint/2010/main" val="323169801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CA" sz="8000" b="1" i="0" dirty="0">
                <a:solidFill>
                  <a:srgbClr val="3A3A3A"/>
                </a:solidFill>
                <a:effectLst/>
                <a:latin typeface="+mj-lt"/>
              </a:rPr>
              <a:t>Default Page in ASP.NET Core</a:t>
            </a:r>
          </a:p>
          <a:p>
            <a:pPr algn="l" fontAlgn="base">
              <a:buFont typeface="Arial" panose="020B0604020202020204" pitchFamily="34" charset="0"/>
              <a:buChar char="•"/>
            </a:pPr>
            <a:r>
              <a:rPr lang="en-CA" sz="7600" b="1" i="0" dirty="0" err="1">
                <a:solidFill>
                  <a:srgbClr val="3A3A3A"/>
                </a:solidFill>
                <a:effectLst/>
                <a:latin typeface="+mj-lt"/>
              </a:rPr>
              <a:t>UseFileServer</a:t>
            </a:r>
            <a:r>
              <a:rPr lang="en-CA" sz="7600" b="1" i="0" dirty="0">
                <a:solidFill>
                  <a:srgbClr val="3A3A3A"/>
                </a:solidFill>
                <a:effectLst/>
                <a:latin typeface="+mj-lt"/>
              </a:rPr>
              <a:t>() Middleware</a:t>
            </a:r>
          </a:p>
          <a:p>
            <a:pPr lvl="1" fontAlgn="base">
              <a:buFont typeface="Courier New" panose="02070309020205020404" pitchFamily="49" charset="0"/>
              <a:buChar char="o"/>
            </a:pPr>
            <a:r>
              <a:rPr lang="en-CA" sz="7600" dirty="0" err="1">
                <a:solidFill>
                  <a:srgbClr val="3A3A3A"/>
                </a:solidFill>
                <a:latin typeface="+mj-lt"/>
              </a:rPr>
              <a:t>UseFileServer</a:t>
            </a:r>
            <a:r>
              <a:rPr lang="en-CA" sz="7600" dirty="0">
                <a:solidFill>
                  <a:srgbClr val="3A3A3A"/>
                </a:solidFill>
                <a:latin typeface="+mj-lt"/>
              </a:rPr>
              <a:t>() middleware combines the functionality of </a:t>
            </a:r>
            <a:r>
              <a:rPr lang="en-CA" sz="7600" dirty="0" err="1">
                <a:solidFill>
                  <a:srgbClr val="3A3A3A"/>
                </a:solidFill>
                <a:latin typeface="+mj-lt"/>
              </a:rPr>
              <a:t>UseStaticFiles</a:t>
            </a:r>
            <a:r>
              <a:rPr lang="en-CA" sz="7600" dirty="0">
                <a:solidFill>
                  <a:srgbClr val="3A3A3A"/>
                </a:solidFill>
                <a:latin typeface="+mj-lt"/>
              </a:rPr>
              <a:t>(), </a:t>
            </a:r>
            <a:r>
              <a:rPr lang="en-CA" sz="7600" dirty="0" err="1">
                <a:solidFill>
                  <a:srgbClr val="3A3A3A"/>
                </a:solidFill>
                <a:latin typeface="+mj-lt"/>
              </a:rPr>
              <a:t>UseDefaultFiles</a:t>
            </a:r>
            <a:r>
              <a:rPr lang="en-CA" sz="7600" dirty="0">
                <a:solidFill>
                  <a:srgbClr val="3A3A3A"/>
                </a:solidFill>
                <a:latin typeface="+mj-lt"/>
              </a:rPr>
              <a:t>(), and </a:t>
            </a:r>
            <a:r>
              <a:rPr lang="en-CA" sz="7600" dirty="0" err="1">
                <a:solidFill>
                  <a:srgbClr val="3A3A3A"/>
                </a:solidFill>
                <a:latin typeface="+mj-lt"/>
              </a:rPr>
              <a:t>UseDirectoryBrowser</a:t>
            </a:r>
            <a:r>
              <a:rPr lang="en-CA" sz="7600" dirty="0">
                <a:solidFill>
                  <a:srgbClr val="3A3A3A"/>
                </a:solidFill>
                <a:latin typeface="+mj-lt"/>
              </a:rPr>
              <a:t>() middleware</a:t>
            </a:r>
          </a:p>
          <a:p>
            <a:pPr lvl="1" fontAlgn="base">
              <a:buFont typeface="Courier New" panose="02070309020205020404" pitchFamily="49" charset="0"/>
              <a:buChar char="o"/>
            </a:pPr>
            <a:r>
              <a:rPr lang="en-CA" sz="7600" dirty="0" err="1">
                <a:solidFill>
                  <a:srgbClr val="3A3A3A"/>
                </a:solidFill>
                <a:latin typeface="+mj-lt"/>
              </a:rPr>
              <a:t>UseDirectoryBrowser</a:t>
            </a:r>
            <a:r>
              <a:rPr lang="en-CA" sz="7600" dirty="0">
                <a:solidFill>
                  <a:srgbClr val="3A3A3A"/>
                </a:solidFill>
                <a:latin typeface="+mj-lt"/>
              </a:rPr>
              <a:t>() middleware enables directory browsing and allows users to see files within a specified directory.</a:t>
            </a:r>
          </a:p>
          <a:p>
            <a:pPr lvl="1" fontAlgn="base">
              <a:buFont typeface="Courier New" panose="02070309020205020404" pitchFamily="49" charset="0"/>
              <a:buChar char="o"/>
            </a:pPr>
            <a:r>
              <a:rPr lang="en-CA" sz="7600" i="0" dirty="0">
                <a:solidFill>
                  <a:srgbClr val="3A3A3A"/>
                </a:solidFill>
                <a:effectLst/>
                <a:latin typeface="+mj-lt"/>
              </a:rPr>
              <a:t>Let us now replace </a:t>
            </a:r>
            <a:r>
              <a:rPr lang="en-CA" sz="7600" dirty="0" err="1">
                <a:solidFill>
                  <a:srgbClr val="3A3A3A"/>
                </a:solidFill>
                <a:latin typeface="+mj-lt"/>
              </a:rPr>
              <a:t>UseStaticFiles</a:t>
            </a:r>
            <a:r>
              <a:rPr lang="en-CA" sz="7600" dirty="0">
                <a:solidFill>
                  <a:srgbClr val="3A3A3A"/>
                </a:solidFill>
                <a:latin typeface="+mj-lt"/>
              </a:rPr>
              <a:t>() and </a:t>
            </a:r>
            <a:r>
              <a:rPr lang="en-CA" sz="7600" dirty="0" err="1">
                <a:solidFill>
                  <a:srgbClr val="3A3A3A"/>
                </a:solidFill>
                <a:latin typeface="+mj-lt"/>
              </a:rPr>
              <a:t>UseDefaultFiles</a:t>
            </a:r>
            <a:r>
              <a:rPr lang="en-CA" sz="7600" dirty="0">
                <a:solidFill>
                  <a:srgbClr val="3A3A3A"/>
                </a:solidFill>
                <a:latin typeface="+mj-lt"/>
              </a:rPr>
              <a:t>() </a:t>
            </a:r>
            <a:r>
              <a:rPr lang="en-CA" sz="7600" dirty="0" err="1">
                <a:solidFill>
                  <a:srgbClr val="3A3A3A"/>
                </a:solidFill>
                <a:latin typeface="+mj-lt"/>
              </a:rPr>
              <a:t>middlewares</a:t>
            </a:r>
            <a:r>
              <a:rPr lang="en-CA" sz="7600" dirty="0">
                <a:solidFill>
                  <a:srgbClr val="3A3A3A"/>
                </a:solidFill>
                <a:latin typeface="+mj-lt"/>
              </a:rPr>
              <a:t> with </a:t>
            </a:r>
            <a:r>
              <a:rPr lang="en-CA" sz="7600" dirty="0" err="1">
                <a:solidFill>
                  <a:srgbClr val="3A3A3A"/>
                </a:solidFill>
                <a:latin typeface="+mj-lt"/>
              </a:rPr>
              <a:t>UseFileServer</a:t>
            </a:r>
            <a:r>
              <a:rPr lang="en-CA" sz="7600" dirty="0">
                <a:solidFill>
                  <a:srgbClr val="3A3A3A"/>
                </a:solidFill>
                <a:latin typeface="+mj-lt"/>
              </a:rPr>
              <a:t>() in the Main() method of the Program class as shown in the image below</a:t>
            </a:r>
            <a:endParaRPr lang="en-CA" sz="7600" i="0" dirty="0">
              <a:solidFill>
                <a:srgbClr val="3A3A3A"/>
              </a:solidFill>
              <a:effectLst/>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marL="0" indent="0" algn="l" fontAlgn="base">
              <a:buNone/>
            </a:pPr>
            <a:endParaRPr lang="en-CA" sz="58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102</a:t>
            </a:fld>
            <a:endParaRPr lang="en-US"/>
          </a:p>
        </p:txBody>
      </p:sp>
      <p:pic>
        <p:nvPicPr>
          <p:cNvPr id="7" name="Picture 6">
            <a:extLst>
              <a:ext uri="{FF2B5EF4-FFF2-40B4-BE49-F238E27FC236}">
                <a16:creationId xmlns:a16="http://schemas.microsoft.com/office/drawing/2014/main" id="{A75B4F2F-A0A5-4373-BCF0-76A937FD79C7}"/>
              </a:ext>
            </a:extLst>
          </p:cNvPr>
          <p:cNvPicPr>
            <a:picLocks noChangeAspect="1"/>
          </p:cNvPicPr>
          <p:nvPr/>
        </p:nvPicPr>
        <p:blipFill>
          <a:blip r:embed="rId2"/>
          <a:stretch>
            <a:fillRect/>
          </a:stretch>
        </p:blipFill>
        <p:spPr>
          <a:xfrm>
            <a:off x="1066801" y="4032755"/>
            <a:ext cx="5238750" cy="2002285"/>
          </a:xfrm>
          <a:prstGeom prst="rect">
            <a:avLst/>
          </a:prstGeom>
        </p:spPr>
      </p:pic>
    </p:spTree>
    <p:extLst>
      <p:ext uri="{BB962C8B-B14F-4D97-AF65-F5344CB8AC3E}">
        <p14:creationId xmlns:p14="http://schemas.microsoft.com/office/powerpoint/2010/main" val="163249593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32500" lnSpcReduction="20000"/>
          </a:bodyPr>
          <a:lstStyle/>
          <a:p>
            <a:pPr marL="0" indent="0" algn="l" fontAlgn="base">
              <a:buNone/>
            </a:pPr>
            <a:r>
              <a:rPr lang="en-CA" sz="6200" b="1" i="0" dirty="0">
                <a:solidFill>
                  <a:srgbClr val="3A3A3A"/>
                </a:solidFill>
                <a:effectLst/>
                <a:latin typeface="+mj-lt"/>
              </a:rPr>
              <a:t>Default Page in ASP.NET Core</a:t>
            </a:r>
          </a:p>
          <a:p>
            <a:pPr algn="l" fontAlgn="base">
              <a:buFont typeface="Arial" panose="020B0604020202020204" pitchFamily="34" charset="0"/>
              <a:buChar char="•"/>
            </a:pPr>
            <a:r>
              <a:rPr lang="en-CA" sz="5800" b="1" i="0" dirty="0" err="1">
                <a:solidFill>
                  <a:srgbClr val="3A3A3A"/>
                </a:solidFill>
                <a:effectLst/>
                <a:latin typeface="+mj-lt"/>
              </a:rPr>
              <a:t>UseFileServer</a:t>
            </a:r>
            <a:r>
              <a:rPr lang="en-CA" sz="5800" b="1" i="0" dirty="0">
                <a:solidFill>
                  <a:srgbClr val="3A3A3A"/>
                </a:solidFill>
                <a:effectLst/>
                <a:latin typeface="+mj-lt"/>
              </a:rPr>
              <a:t>() Middleware</a:t>
            </a:r>
          </a:p>
          <a:p>
            <a:pPr lvl="1" fontAlgn="base">
              <a:buFont typeface="Courier New" panose="02070309020205020404" pitchFamily="49" charset="0"/>
              <a:buChar char="o"/>
            </a:pPr>
            <a:r>
              <a:rPr lang="en-CA" sz="5800" i="0" dirty="0">
                <a:solidFill>
                  <a:srgbClr val="3A3A3A"/>
                </a:solidFill>
                <a:effectLst/>
                <a:latin typeface="+mj-lt"/>
              </a:rPr>
              <a:t>Run the application and image below should be displayed on the browser should </a:t>
            </a:r>
          </a:p>
          <a:p>
            <a:pPr lvl="1" fontAlgn="base">
              <a:buFont typeface="Courier New" panose="02070309020205020404" pitchFamily="49" charset="0"/>
              <a:buChar char="o"/>
            </a:pPr>
            <a:endParaRPr lang="en-CA" sz="7600" i="0" dirty="0">
              <a:solidFill>
                <a:srgbClr val="3A3A3A"/>
              </a:solidFill>
              <a:effectLst/>
              <a:latin typeface="+mj-lt"/>
            </a:endParaRPr>
          </a:p>
          <a:p>
            <a:pPr marL="0" indent="0" algn="l" fontAlgn="base">
              <a:buNone/>
            </a:pPr>
            <a:endParaRPr lang="en-CA" sz="58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103</a:t>
            </a:fld>
            <a:endParaRPr lang="en-US"/>
          </a:p>
        </p:txBody>
      </p:sp>
      <p:pic>
        <p:nvPicPr>
          <p:cNvPr id="8" name="Picture 7">
            <a:extLst>
              <a:ext uri="{FF2B5EF4-FFF2-40B4-BE49-F238E27FC236}">
                <a16:creationId xmlns:a16="http://schemas.microsoft.com/office/drawing/2014/main" id="{9228F7E6-FCC2-4D46-B2C9-F562AFED6518}"/>
              </a:ext>
            </a:extLst>
          </p:cNvPr>
          <p:cNvPicPr>
            <a:picLocks noChangeAspect="1"/>
          </p:cNvPicPr>
          <p:nvPr/>
        </p:nvPicPr>
        <p:blipFill>
          <a:blip r:embed="rId2"/>
          <a:stretch>
            <a:fillRect/>
          </a:stretch>
        </p:blipFill>
        <p:spPr>
          <a:xfrm>
            <a:off x="1066800" y="2674102"/>
            <a:ext cx="7155800" cy="2552921"/>
          </a:xfrm>
          <a:prstGeom prst="rect">
            <a:avLst/>
          </a:prstGeom>
        </p:spPr>
      </p:pic>
    </p:spTree>
    <p:extLst>
      <p:ext uri="{BB962C8B-B14F-4D97-AF65-F5344CB8AC3E}">
        <p14:creationId xmlns:p14="http://schemas.microsoft.com/office/powerpoint/2010/main" val="419067255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CA" sz="6200" b="1" i="0" dirty="0">
                <a:solidFill>
                  <a:srgbClr val="3A3A3A"/>
                </a:solidFill>
                <a:effectLst/>
                <a:latin typeface="+mj-lt"/>
              </a:rPr>
              <a:t>Default Page in ASP.NET Core</a:t>
            </a:r>
          </a:p>
          <a:p>
            <a:pPr fontAlgn="base">
              <a:buFont typeface="Arial" panose="020B0604020202020204" pitchFamily="34" charset="0"/>
              <a:buChar char="•"/>
            </a:pPr>
            <a:r>
              <a:rPr lang="en-CA" sz="5800" b="1" i="0" dirty="0" err="1">
                <a:solidFill>
                  <a:srgbClr val="000000"/>
                </a:solidFill>
                <a:effectLst/>
                <a:latin typeface="+mj-lt"/>
              </a:rPr>
              <a:t>UseDirectoryBrowser</a:t>
            </a:r>
            <a:r>
              <a:rPr lang="en-CA" sz="5800" b="1" i="0" dirty="0">
                <a:solidFill>
                  <a:srgbClr val="3A3A3A"/>
                </a:solidFill>
                <a:effectLst/>
                <a:latin typeface="+mj-lt"/>
              </a:rPr>
              <a:t>() Middleware</a:t>
            </a:r>
          </a:p>
          <a:p>
            <a:pPr lvl="1" fontAlgn="base">
              <a:buFont typeface="Courier New" panose="02070309020205020404" pitchFamily="49" charset="0"/>
              <a:buChar char="o"/>
            </a:pPr>
            <a:r>
              <a:rPr lang="en-CA" sz="5800" i="0" dirty="0">
                <a:solidFill>
                  <a:srgbClr val="3A3A3A"/>
                </a:solidFill>
                <a:effectLst/>
                <a:latin typeface="+mj-lt"/>
              </a:rPr>
              <a:t> </a:t>
            </a:r>
            <a:r>
              <a:rPr lang="en-CA" sz="7600" i="0" dirty="0">
                <a:solidFill>
                  <a:srgbClr val="3A3A3A"/>
                </a:solidFill>
                <a:effectLst/>
                <a:latin typeface="+mj-lt"/>
              </a:rPr>
              <a:t>Let us add </a:t>
            </a:r>
            <a:r>
              <a:rPr lang="en-CA" sz="7600" i="0" dirty="0" err="1">
                <a:solidFill>
                  <a:srgbClr val="3A3A3A"/>
                </a:solidFill>
                <a:effectLst/>
                <a:latin typeface="+mj-lt"/>
              </a:rPr>
              <a:t>UseDirectoryBrowser</a:t>
            </a:r>
            <a:r>
              <a:rPr lang="en-CA" sz="7600" i="0" dirty="0">
                <a:solidFill>
                  <a:srgbClr val="3A3A3A"/>
                </a:solidFill>
                <a:effectLst/>
                <a:latin typeface="+mj-lt"/>
              </a:rPr>
              <a:t>() middleware to the Application Processing Pipeline in the Main() method of the Program class as shown in the image below</a:t>
            </a: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r>
              <a:rPr lang="en-CA" sz="7600" i="0" dirty="0">
                <a:solidFill>
                  <a:srgbClr val="3A3A3A"/>
                </a:solidFill>
                <a:effectLst/>
                <a:latin typeface="+mj-lt"/>
              </a:rPr>
              <a:t>Run the application and browser should display the image on th</a:t>
            </a:r>
            <a:r>
              <a:rPr lang="en-CA" sz="7600" dirty="0">
                <a:solidFill>
                  <a:srgbClr val="3A3A3A"/>
                </a:solidFill>
                <a:latin typeface="+mj-lt"/>
              </a:rPr>
              <a:t>e next slide</a:t>
            </a:r>
            <a:endParaRPr lang="en-CA" sz="7600" i="0" dirty="0">
              <a:solidFill>
                <a:srgbClr val="3A3A3A"/>
              </a:solidFill>
              <a:effectLst/>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marL="0" indent="0" algn="l" fontAlgn="base">
              <a:buNone/>
            </a:pPr>
            <a:endParaRPr lang="en-CA" sz="58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104</a:t>
            </a:fld>
            <a:endParaRPr lang="en-US"/>
          </a:p>
        </p:txBody>
      </p:sp>
      <p:pic>
        <p:nvPicPr>
          <p:cNvPr id="7" name="Picture 6">
            <a:extLst>
              <a:ext uri="{FF2B5EF4-FFF2-40B4-BE49-F238E27FC236}">
                <a16:creationId xmlns:a16="http://schemas.microsoft.com/office/drawing/2014/main" id="{A907FF82-0B1C-4DA8-90C6-957F352172EE}"/>
              </a:ext>
            </a:extLst>
          </p:cNvPr>
          <p:cNvPicPr>
            <a:picLocks noChangeAspect="1"/>
          </p:cNvPicPr>
          <p:nvPr/>
        </p:nvPicPr>
        <p:blipFill>
          <a:blip r:embed="rId2"/>
          <a:stretch>
            <a:fillRect/>
          </a:stretch>
        </p:blipFill>
        <p:spPr>
          <a:xfrm>
            <a:off x="1066800" y="2687461"/>
            <a:ext cx="7232007" cy="2918713"/>
          </a:xfrm>
          <a:prstGeom prst="rect">
            <a:avLst/>
          </a:prstGeom>
        </p:spPr>
      </p:pic>
    </p:spTree>
    <p:extLst>
      <p:ext uri="{BB962C8B-B14F-4D97-AF65-F5344CB8AC3E}">
        <p14:creationId xmlns:p14="http://schemas.microsoft.com/office/powerpoint/2010/main" val="354370436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CA" sz="8000" b="1" i="0" dirty="0">
                <a:solidFill>
                  <a:srgbClr val="3A3A3A"/>
                </a:solidFill>
                <a:effectLst/>
                <a:latin typeface="+mj-lt"/>
              </a:rPr>
              <a:t>Default Page in ASP.NET Core</a:t>
            </a:r>
          </a:p>
          <a:p>
            <a:pPr fontAlgn="base">
              <a:buFont typeface="Arial" panose="020B0604020202020204" pitchFamily="34" charset="0"/>
              <a:buChar char="•"/>
            </a:pPr>
            <a:r>
              <a:rPr lang="en-CA" sz="7600" b="1" i="0" dirty="0" err="1">
                <a:solidFill>
                  <a:srgbClr val="000000"/>
                </a:solidFill>
                <a:effectLst/>
                <a:latin typeface="+mj-lt"/>
              </a:rPr>
              <a:t>UseDirectoryBrowser</a:t>
            </a:r>
            <a:r>
              <a:rPr lang="en-CA" sz="7600" b="1" i="0" dirty="0">
                <a:solidFill>
                  <a:srgbClr val="3A3A3A"/>
                </a:solidFill>
                <a:effectLst/>
                <a:latin typeface="+mj-lt"/>
              </a:rPr>
              <a:t>() Middleware</a:t>
            </a: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marL="274320" lvl="1" indent="0" fontAlgn="base">
              <a:buNone/>
            </a:pPr>
            <a:endParaRPr lang="en-CA" sz="7600" dirty="0">
              <a:solidFill>
                <a:srgbClr val="3A3A3A"/>
              </a:solidFill>
              <a:latin typeface="+mj-lt"/>
            </a:endParaRPr>
          </a:p>
          <a:p>
            <a:pPr marL="274320" lvl="1" indent="0" fontAlgn="base">
              <a:buNone/>
            </a:pPr>
            <a:endParaRPr lang="en-CA" sz="7600" dirty="0">
              <a:solidFill>
                <a:srgbClr val="3A3A3A"/>
              </a:solidFill>
              <a:latin typeface="+mj-lt"/>
            </a:endParaRPr>
          </a:p>
          <a:p>
            <a:pPr lvl="1" fontAlgn="base">
              <a:buFont typeface="Courier New" panose="02070309020205020404" pitchFamily="49" charset="0"/>
              <a:buChar char="o"/>
            </a:pPr>
            <a:endParaRPr lang="en-CA" sz="7600" i="0" dirty="0">
              <a:solidFill>
                <a:srgbClr val="3A3A3A"/>
              </a:solidFill>
              <a:effectLst/>
              <a:latin typeface="+mj-lt"/>
            </a:endParaRPr>
          </a:p>
          <a:p>
            <a:pPr marL="274320" lvl="1" indent="0" fontAlgn="base">
              <a:buNone/>
            </a:pPr>
            <a:endParaRPr lang="en-CA" sz="7600" i="0" dirty="0">
              <a:solidFill>
                <a:srgbClr val="3A3A3A"/>
              </a:solidFill>
              <a:effectLst/>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endParaRPr lang="en-CA" sz="7600" dirty="0">
              <a:solidFill>
                <a:srgbClr val="3A3A3A"/>
              </a:solidFill>
              <a:latin typeface="+mj-lt"/>
            </a:endParaRPr>
          </a:p>
          <a:p>
            <a:pPr lvl="1" fontAlgn="base">
              <a:buFont typeface="Courier New" panose="02070309020205020404" pitchFamily="49" charset="0"/>
              <a:buChar char="o"/>
            </a:pPr>
            <a:r>
              <a:rPr lang="en-US" sz="7600" b="0" i="0" dirty="0">
                <a:solidFill>
                  <a:srgbClr val="000000"/>
                </a:solidFill>
                <a:effectLst/>
                <a:latin typeface="+mj-lt"/>
              </a:rPr>
              <a:t>This is the directory structure of the </a:t>
            </a:r>
            <a:r>
              <a:rPr lang="en-US" sz="7600" b="0" i="0" dirty="0" err="1">
                <a:solidFill>
                  <a:srgbClr val="000000"/>
                </a:solidFill>
                <a:effectLst/>
                <a:latin typeface="+mj-lt"/>
              </a:rPr>
              <a:t>wwwroot</a:t>
            </a:r>
            <a:r>
              <a:rPr lang="en-US" sz="7600" b="0" i="0" dirty="0">
                <a:solidFill>
                  <a:srgbClr val="000000"/>
                </a:solidFill>
                <a:effectLst/>
                <a:latin typeface="+mj-lt"/>
              </a:rPr>
              <a:t> folder, as shown in the image</a:t>
            </a:r>
            <a:r>
              <a:rPr lang="en-US" sz="7600" dirty="0">
                <a:solidFill>
                  <a:srgbClr val="000000"/>
                </a:solidFill>
                <a:latin typeface="+mj-lt"/>
              </a:rPr>
              <a:t> above</a:t>
            </a:r>
            <a:endParaRPr lang="en-CA" sz="76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105</a:t>
            </a:fld>
            <a:endParaRPr lang="en-US"/>
          </a:p>
        </p:txBody>
      </p:sp>
      <p:pic>
        <p:nvPicPr>
          <p:cNvPr id="8" name="Picture 7">
            <a:extLst>
              <a:ext uri="{FF2B5EF4-FFF2-40B4-BE49-F238E27FC236}">
                <a16:creationId xmlns:a16="http://schemas.microsoft.com/office/drawing/2014/main" id="{501941F1-7C29-4803-9953-64A310BCD4F1}"/>
              </a:ext>
            </a:extLst>
          </p:cNvPr>
          <p:cNvPicPr>
            <a:picLocks noChangeAspect="1"/>
          </p:cNvPicPr>
          <p:nvPr/>
        </p:nvPicPr>
        <p:blipFill>
          <a:blip r:embed="rId2"/>
          <a:stretch>
            <a:fillRect/>
          </a:stretch>
        </p:blipFill>
        <p:spPr>
          <a:xfrm>
            <a:off x="1162050" y="2358057"/>
            <a:ext cx="5816600" cy="2642567"/>
          </a:xfrm>
          <a:prstGeom prst="rect">
            <a:avLst/>
          </a:prstGeom>
        </p:spPr>
      </p:pic>
    </p:spTree>
    <p:extLst>
      <p:ext uri="{BB962C8B-B14F-4D97-AF65-F5344CB8AC3E}">
        <p14:creationId xmlns:p14="http://schemas.microsoft.com/office/powerpoint/2010/main" val="21579021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i="0" dirty="0">
                <a:solidFill>
                  <a:srgbClr val="3A3A3A"/>
                </a:solidFill>
                <a:effectLst/>
                <a:latin typeface="+mj-lt"/>
              </a:rPr>
              <a:t>Developer Exception Page Middleware in ASP.NET Core</a:t>
            </a:r>
          </a:p>
          <a:p>
            <a:pPr algn="l" fontAlgn="base">
              <a:buFont typeface="Arial" panose="020B0604020202020204" pitchFamily="34" charset="0"/>
              <a:buChar char="•"/>
            </a:pPr>
            <a:r>
              <a:rPr lang="en-US" sz="7600" dirty="0">
                <a:solidFill>
                  <a:srgbClr val="3A3A3A"/>
                </a:solidFill>
                <a:latin typeface="+mj-lt"/>
              </a:rPr>
              <a:t>Let us modify the modify the Main() method of the Program as shown in the image below</a:t>
            </a:r>
          </a:p>
          <a:p>
            <a:pPr algn="l" fontAlgn="base">
              <a:buFont typeface="Arial" panose="020B0604020202020204" pitchFamily="34" charset="0"/>
              <a:buChar char="•"/>
            </a:pPr>
            <a:endParaRPr lang="en-US" sz="8000" dirty="0">
              <a:solidFill>
                <a:srgbClr val="3A3A3A"/>
              </a:solidFill>
              <a:latin typeface="+mj-lt"/>
            </a:endParaRPr>
          </a:p>
          <a:p>
            <a:pPr algn="l" fontAlgn="base">
              <a:buFont typeface="Arial" panose="020B0604020202020204" pitchFamily="34" charset="0"/>
              <a:buChar char="•"/>
            </a:pPr>
            <a:endParaRPr lang="en-US" sz="80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algn="l" fontAlgn="base">
              <a:buFont typeface="Arial" panose="020B0604020202020204" pitchFamily="34" charset="0"/>
              <a:buChar char="•"/>
            </a:pPr>
            <a:endParaRPr lang="en-US" sz="5800" dirty="0">
              <a:solidFill>
                <a:srgbClr val="3A3A3A"/>
              </a:solidFill>
              <a:latin typeface="+mj-lt"/>
            </a:endParaRPr>
          </a:p>
          <a:p>
            <a:pPr marL="0" indent="0" algn="l" fontAlgn="base">
              <a:buNone/>
            </a:pPr>
            <a:endParaRPr lang="en-US" sz="5800" dirty="0">
              <a:solidFill>
                <a:srgbClr val="3A3A3A"/>
              </a:solidFill>
              <a:latin typeface="+mj-lt"/>
            </a:endParaRPr>
          </a:p>
          <a:p>
            <a:pPr algn="l" fontAlgn="base">
              <a:buFont typeface="Arial" panose="020B0604020202020204" pitchFamily="34" charset="0"/>
              <a:buChar char="•"/>
            </a:pPr>
            <a:r>
              <a:rPr lang="en-US" sz="7600" dirty="0">
                <a:solidFill>
                  <a:srgbClr val="3A3A3A"/>
                </a:solidFill>
                <a:latin typeface="+mj-lt"/>
              </a:rPr>
              <a:t>Run the application and the image on the next slide should be display by the browser</a:t>
            </a:r>
          </a:p>
          <a:p>
            <a:pPr marL="0" indent="0" algn="l" fontAlgn="base">
              <a:buNone/>
            </a:pPr>
            <a:endParaRPr lang="en-US" sz="7600" i="0" dirty="0">
              <a:solidFill>
                <a:srgbClr val="3A3A3A"/>
              </a:solidFill>
              <a:effectLst/>
              <a:latin typeface="+mj-lt"/>
            </a:endParaRPr>
          </a:p>
          <a:p>
            <a:pPr lvl="1" fontAlgn="base">
              <a:buFont typeface="Courier New" panose="02070309020205020404" pitchFamily="49" charset="0"/>
              <a:buChar char="o"/>
            </a:pPr>
            <a:endParaRPr lang="en-CA" sz="5800" i="0" dirty="0">
              <a:solidFill>
                <a:srgbClr val="3A3A3A"/>
              </a:solidFill>
              <a:effectLst/>
              <a:latin typeface="+mj-lt"/>
            </a:endParaRPr>
          </a:p>
          <a:p>
            <a:pPr marL="0" indent="0" algn="l" fontAlgn="base">
              <a:buNone/>
            </a:pPr>
            <a:endParaRPr lang="en-CA" sz="58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106</a:t>
            </a:fld>
            <a:endParaRPr lang="en-US"/>
          </a:p>
        </p:txBody>
      </p:sp>
      <p:pic>
        <p:nvPicPr>
          <p:cNvPr id="8" name="Picture 7">
            <a:extLst>
              <a:ext uri="{FF2B5EF4-FFF2-40B4-BE49-F238E27FC236}">
                <a16:creationId xmlns:a16="http://schemas.microsoft.com/office/drawing/2014/main" id="{9C42411F-1786-456B-AB85-226301CD983A}"/>
              </a:ext>
            </a:extLst>
          </p:cNvPr>
          <p:cNvPicPr>
            <a:picLocks noChangeAspect="1"/>
          </p:cNvPicPr>
          <p:nvPr/>
        </p:nvPicPr>
        <p:blipFill>
          <a:blip r:embed="rId2"/>
          <a:stretch>
            <a:fillRect/>
          </a:stretch>
        </p:blipFill>
        <p:spPr>
          <a:xfrm>
            <a:off x="704543" y="2194443"/>
            <a:ext cx="7087214" cy="2697714"/>
          </a:xfrm>
          <a:prstGeom prst="rect">
            <a:avLst/>
          </a:prstGeom>
        </p:spPr>
      </p:pic>
    </p:spTree>
    <p:extLst>
      <p:ext uri="{BB962C8B-B14F-4D97-AF65-F5344CB8AC3E}">
        <p14:creationId xmlns:p14="http://schemas.microsoft.com/office/powerpoint/2010/main" val="107694129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i="0" dirty="0">
                <a:solidFill>
                  <a:srgbClr val="3A3A3A"/>
                </a:solidFill>
                <a:effectLst/>
                <a:latin typeface="+mj-lt"/>
              </a:rPr>
              <a:t>Developer Exception Page Middleware in ASP.NET Core</a:t>
            </a:r>
          </a:p>
          <a:p>
            <a:pPr marL="0" indent="0" algn="l" fontAlgn="base">
              <a:buNone/>
            </a:pPr>
            <a:endParaRPr lang="en-US" sz="6200" i="0" dirty="0">
              <a:solidFill>
                <a:srgbClr val="3A3A3A"/>
              </a:solidFill>
              <a:effectLst/>
              <a:latin typeface="+mj-lt"/>
            </a:endParaRPr>
          </a:p>
          <a:p>
            <a:pPr lvl="1" fontAlgn="base">
              <a:buFont typeface="Courier New" panose="02070309020205020404" pitchFamily="49" charset="0"/>
              <a:buChar char="o"/>
            </a:pPr>
            <a:endParaRPr lang="en-CA" sz="5800" i="0" dirty="0">
              <a:solidFill>
                <a:srgbClr val="3A3A3A"/>
              </a:solidFill>
              <a:effectLst/>
              <a:latin typeface="+mj-lt"/>
            </a:endParaRPr>
          </a:p>
          <a:p>
            <a:pPr marL="0" indent="0" algn="l" fontAlgn="base">
              <a:buNone/>
            </a:pPr>
            <a:endParaRPr lang="en-CA" sz="5800" b="1" dirty="0">
              <a:solidFill>
                <a:srgbClr val="3A3A3A"/>
              </a:solidFill>
              <a:latin typeface="+mj-lt"/>
            </a:endParaRPr>
          </a:p>
          <a:p>
            <a:pPr marL="0" indent="0" algn="l" fontAlgn="base">
              <a:buNone/>
            </a:pPr>
            <a:endParaRPr lang="en-CA" sz="8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CA" sz="7600" dirty="0">
                <a:solidFill>
                  <a:srgbClr val="3A3A3A"/>
                </a:solidFill>
                <a:latin typeface="+mj-lt"/>
              </a:rPr>
              <a:t>The image above is the developer exception on the page</a:t>
            </a:r>
          </a:p>
          <a:p>
            <a:pPr algn="l" fontAlgn="base">
              <a:buFont typeface="Arial" panose="020B0604020202020204" pitchFamily="34" charset="0"/>
              <a:buChar char="•"/>
            </a:pPr>
            <a:r>
              <a:rPr lang="en-CA" sz="7600" dirty="0">
                <a:solidFill>
                  <a:srgbClr val="3A3A3A"/>
                </a:solidFill>
                <a:latin typeface="+mj-lt"/>
              </a:rPr>
              <a:t>This is possible because the ASP.NET Core Framework automatically enables the developer exception page for the Development environment</a:t>
            </a:r>
          </a:p>
          <a:p>
            <a:pPr algn="l" fontAlgn="base">
              <a:buFont typeface="Arial" panose="020B0604020202020204" pitchFamily="34" charset="0"/>
              <a:buChar char="•"/>
            </a:pPr>
            <a:r>
              <a:rPr lang="en-CA" sz="7600" dirty="0">
                <a:solidFill>
                  <a:srgbClr val="3A3A3A"/>
                </a:solidFill>
                <a:latin typeface="+mj-lt"/>
              </a:rPr>
              <a:t>Modify the Main() method of the Program class by adding the Developer Exception Page Middleware component as shown in the image on the next slide</a:t>
            </a:r>
          </a:p>
          <a:p>
            <a:pPr algn="l" fontAlgn="base">
              <a:buFont typeface="Arial" panose="020B0604020202020204" pitchFamily="34" charset="0"/>
              <a:buChar char="•"/>
            </a:pPr>
            <a:endParaRPr lang="en-CA" sz="7600"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107</a:t>
            </a:fld>
            <a:endParaRPr lang="en-US"/>
          </a:p>
        </p:txBody>
      </p:sp>
      <p:pic>
        <p:nvPicPr>
          <p:cNvPr id="7" name="Picture 6">
            <a:extLst>
              <a:ext uri="{FF2B5EF4-FFF2-40B4-BE49-F238E27FC236}">
                <a16:creationId xmlns:a16="http://schemas.microsoft.com/office/drawing/2014/main" id="{9F56DE4D-EBB3-4D05-9511-3F1B1B3391B7}"/>
              </a:ext>
            </a:extLst>
          </p:cNvPr>
          <p:cNvPicPr>
            <a:picLocks noChangeAspect="1"/>
          </p:cNvPicPr>
          <p:nvPr/>
        </p:nvPicPr>
        <p:blipFill>
          <a:blip r:embed="rId2"/>
          <a:stretch>
            <a:fillRect/>
          </a:stretch>
        </p:blipFill>
        <p:spPr>
          <a:xfrm>
            <a:off x="1066800" y="1919657"/>
            <a:ext cx="7010400" cy="2576143"/>
          </a:xfrm>
          <a:prstGeom prst="rect">
            <a:avLst/>
          </a:prstGeom>
        </p:spPr>
      </p:pic>
    </p:spTree>
    <p:extLst>
      <p:ext uri="{BB962C8B-B14F-4D97-AF65-F5344CB8AC3E}">
        <p14:creationId xmlns:p14="http://schemas.microsoft.com/office/powerpoint/2010/main" val="280051482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a:br>
            <a:r>
              <a:rPr lang="en-US" sz="240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i="0">
                <a:solidFill>
                  <a:srgbClr val="3A3A3A"/>
                </a:solidFill>
                <a:effectLst/>
                <a:latin typeface="+mj-lt"/>
              </a:rPr>
              <a:t>Developer Exception Page Middleware in ASP.NET Core</a:t>
            </a:r>
          </a:p>
          <a:p>
            <a:pPr marL="0" indent="0" algn="l" fontAlgn="base">
              <a:buNone/>
            </a:pPr>
            <a:endParaRPr lang="en-US" sz="6200" i="0">
              <a:solidFill>
                <a:srgbClr val="3A3A3A"/>
              </a:solidFill>
              <a:effectLst/>
              <a:latin typeface="+mj-lt"/>
            </a:endParaRPr>
          </a:p>
          <a:p>
            <a:pPr lvl="1" fontAlgn="base">
              <a:buFont typeface="Courier New" panose="02070309020205020404" pitchFamily="49" charset="0"/>
              <a:buChar char="o"/>
            </a:pPr>
            <a:endParaRPr lang="en-CA" sz="5800" i="0">
              <a:solidFill>
                <a:srgbClr val="3A3A3A"/>
              </a:solidFill>
              <a:effectLst/>
              <a:latin typeface="+mj-lt"/>
            </a:endParaRPr>
          </a:p>
          <a:p>
            <a:pPr marL="0" indent="0" algn="l" fontAlgn="base">
              <a:buNone/>
            </a:pPr>
            <a:endParaRPr lang="en-CA" sz="5800" b="1">
              <a:solidFill>
                <a:srgbClr val="3A3A3A"/>
              </a:solidFill>
              <a:latin typeface="+mj-lt"/>
            </a:endParaRPr>
          </a:p>
          <a:p>
            <a:pPr marL="0" indent="0" algn="l" fontAlgn="base">
              <a:buNone/>
            </a:pPr>
            <a:endParaRPr lang="en-CA" sz="8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2000" b="1">
              <a:solidFill>
                <a:srgbClr val="3A3A3A"/>
              </a:solidFill>
              <a:latin typeface="+mj-lt"/>
            </a:endParaRPr>
          </a:p>
          <a:p>
            <a:pPr algn="l" fontAlgn="base">
              <a:buFont typeface="Arial" panose="020B0604020202020204" pitchFamily="34" charset="0"/>
              <a:buChar char="•"/>
            </a:pPr>
            <a:r>
              <a:rPr lang="en-CA" sz="7600">
                <a:solidFill>
                  <a:srgbClr val="3A3A3A"/>
                </a:solidFill>
                <a:latin typeface="+mj-lt"/>
              </a:rPr>
              <a:t>Run the application again, the browser will display the same exception page</a:t>
            </a:r>
          </a:p>
          <a:p>
            <a:pPr algn="l" fontAlgn="base">
              <a:buFont typeface="Arial" panose="020B0604020202020204" pitchFamily="34" charset="0"/>
              <a:buChar char="•"/>
            </a:pPr>
            <a:r>
              <a:rPr lang="en-US" sz="7600">
                <a:solidFill>
                  <a:srgbClr val="000000"/>
                </a:solidFill>
                <a:latin typeface="+mj-lt"/>
              </a:rPr>
              <a:t>T</a:t>
            </a:r>
            <a:r>
              <a:rPr lang="en-US" sz="7600" b="0" i="0">
                <a:solidFill>
                  <a:srgbClr val="000000"/>
                </a:solidFill>
                <a:effectLst/>
                <a:latin typeface="+mj-lt"/>
              </a:rPr>
              <a:t>he Developer Exception Page contains five tabs: Stack, Queue, Cookies, Headers, and Routing</a:t>
            </a:r>
          </a:p>
          <a:p>
            <a:pPr lvl="1" fontAlgn="base">
              <a:buFont typeface="Courier New" panose="02070309020205020404" pitchFamily="49" charset="0"/>
              <a:buChar char="o"/>
            </a:pPr>
            <a:r>
              <a:rPr lang="en-US" sz="7600" b="1" i="0">
                <a:solidFill>
                  <a:srgbClr val="000000"/>
                </a:solidFill>
                <a:effectLst/>
                <a:latin typeface="+mj-lt"/>
              </a:rPr>
              <a:t>Stack</a:t>
            </a:r>
            <a:r>
              <a:rPr lang="en-US" sz="7600" b="0" i="0">
                <a:solidFill>
                  <a:srgbClr val="000000"/>
                </a:solidFill>
                <a:effectLst/>
                <a:latin typeface="+mj-lt"/>
              </a:rPr>
              <a:t>: This tab gives the information of stack trace, which indicates where exactly the exception occurred, the file name, and the line number that caused the exception.</a:t>
            </a:r>
            <a:endParaRPr lang="en-US" sz="7600" b="0" i="0">
              <a:solidFill>
                <a:srgbClr val="3A3A3A"/>
              </a:solidFill>
              <a:effectLst/>
              <a:latin typeface="+mj-lt"/>
            </a:endParaRPr>
          </a:p>
          <a:p>
            <a:pPr lvl="1" fontAlgn="base">
              <a:buFont typeface="Courier New" panose="02070309020205020404" pitchFamily="49" charset="0"/>
              <a:buChar char="o"/>
            </a:pPr>
            <a:endParaRPr lang="en-CA" sz="7400">
              <a:solidFill>
                <a:srgbClr val="3A3A3A"/>
              </a:solidFill>
              <a:latin typeface="+mj-lt"/>
            </a:endParaRPr>
          </a:p>
          <a:p>
            <a:pPr marL="0" indent="0" algn="l" fontAlgn="base">
              <a:buNone/>
            </a:pPr>
            <a:endParaRPr lang="en-CA" sz="7600" b="1">
              <a:solidFill>
                <a:srgbClr val="3A3A3A"/>
              </a:solidFill>
              <a:latin typeface="+mj-lt"/>
            </a:endParaRPr>
          </a:p>
          <a:p>
            <a:pPr marL="0" indent="0" algn="l" fontAlgn="base">
              <a:buNone/>
            </a:pPr>
            <a:endParaRPr lang="en-CA" sz="2000" b="1">
              <a:solidFill>
                <a:srgbClr val="3A3A3A"/>
              </a:solidFill>
              <a:latin typeface="+mj-lt"/>
            </a:endParaRPr>
          </a:p>
          <a:p>
            <a:pPr marL="0" indent="0" algn="l" fontAlgn="base">
              <a:buNone/>
            </a:pPr>
            <a:endParaRPr lang="en-CA" sz="1900">
              <a:latin typeface="+mj-lt"/>
            </a:endParaRPr>
          </a:p>
          <a:p>
            <a:pPr algn="l" fontAlgn="base">
              <a:buFont typeface="Arial" panose="020B0604020202020204" pitchFamily="34" charset="0"/>
              <a:buChar char="•"/>
            </a:pPr>
            <a:endParaRPr lang="en-CA" sz="1900" i="0">
              <a:effectLst/>
              <a:latin typeface="+mj-lt"/>
            </a:endParaRPr>
          </a:p>
          <a:p>
            <a:pPr algn="l" fontAlgn="base">
              <a:buFont typeface="Arial" panose="020B0604020202020204" pitchFamily="34" charset="0"/>
              <a:buChar char="•"/>
            </a:pPr>
            <a:endParaRPr lang="en-CA" sz="1900">
              <a:latin typeface="+mj-lt"/>
            </a:endParaRPr>
          </a:p>
          <a:p>
            <a:pPr marL="0" indent="0" algn="l" fontAlgn="base">
              <a:buNone/>
            </a:pPr>
            <a:r>
              <a:rPr lang="en-CA" sz="1900" i="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108</a:t>
            </a:fld>
            <a:endParaRPr lang="en-US"/>
          </a:p>
        </p:txBody>
      </p:sp>
      <p:pic>
        <p:nvPicPr>
          <p:cNvPr id="8" name="Picture 7" descr="A screen shot of a computer program&#10;&#10;Description automatically generated">
            <a:extLst>
              <a:ext uri="{FF2B5EF4-FFF2-40B4-BE49-F238E27FC236}">
                <a16:creationId xmlns:a16="http://schemas.microsoft.com/office/drawing/2014/main" id="{3849DC1E-CD5C-4687-A05C-57A67BA04BE9}"/>
              </a:ext>
            </a:extLst>
          </p:cNvPr>
          <p:cNvPicPr>
            <a:picLocks noChangeAspect="1"/>
          </p:cNvPicPr>
          <p:nvPr/>
        </p:nvPicPr>
        <p:blipFill>
          <a:blip r:embed="rId2"/>
          <a:stretch>
            <a:fillRect/>
          </a:stretch>
        </p:blipFill>
        <p:spPr>
          <a:xfrm>
            <a:off x="1066801" y="1887292"/>
            <a:ext cx="6038850" cy="2856158"/>
          </a:xfrm>
          <a:prstGeom prst="rect">
            <a:avLst/>
          </a:prstGeom>
        </p:spPr>
      </p:pic>
    </p:spTree>
    <p:extLst>
      <p:ext uri="{BB962C8B-B14F-4D97-AF65-F5344CB8AC3E}">
        <p14:creationId xmlns:p14="http://schemas.microsoft.com/office/powerpoint/2010/main" val="342619608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i="0" dirty="0">
                <a:solidFill>
                  <a:srgbClr val="3A3A3A"/>
                </a:solidFill>
                <a:effectLst/>
                <a:latin typeface="+mj-lt"/>
              </a:rPr>
              <a:t>Developer Exception Page Middleware in ASP.NET Core</a:t>
            </a:r>
            <a:endParaRPr lang="en-US" sz="8000" b="0" i="0" dirty="0">
              <a:solidFill>
                <a:srgbClr val="000000"/>
              </a:solidFill>
              <a:effectLst/>
              <a:latin typeface="+mj-lt"/>
            </a:endParaRPr>
          </a:p>
          <a:p>
            <a:pPr lvl="1" fontAlgn="base">
              <a:buFont typeface="Courier New" panose="02070309020205020404" pitchFamily="49" charset="0"/>
              <a:buChar char="o"/>
            </a:pPr>
            <a:r>
              <a:rPr lang="en-US" sz="7600" b="1" i="0" dirty="0">
                <a:solidFill>
                  <a:srgbClr val="000000"/>
                </a:solidFill>
                <a:effectLst/>
                <a:latin typeface="+mj-lt"/>
              </a:rPr>
              <a:t>Stack</a:t>
            </a:r>
            <a:r>
              <a:rPr lang="en-US" sz="7600" b="0" i="0" dirty="0">
                <a:solidFill>
                  <a:srgbClr val="000000"/>
                </a:solidFill>
                <a:effectLst/>
                <a:latin typeface="+mj-lt"/>
              </a:rPr>
              <a:t>: This tab gives the information of stack trace, which indicates where exactly the exception occurred, the file name, and the line number that caused the exception.</a:t>
            </a:r>
          </a:p>
          <a:p>
            <a:pPr lvl="1" fontAlgn="base">
              <a:buFont typeface="Courier New" panose="02070309020205020404" pitchFamily="49" charset="0"/>
              <a:buChar char="o"/>
            </a:pPr>
            <a:r>
              <a:rPr lang="en-US" sz="7600" b="1" i="0" dirty="0">
                <a:solidFill>
                  <a:srgbClr val="000000"/>
                </a:solidFill>
                <a:effectLst/>
                <a:latin typeface="+mj-lt"/>
              </a:rPr>
              <a:t>Query</a:t>
            </a:r>
            <a:r>
              <a:rPr lang="en-US" sz="7600" b="0" i="0" dirty="0">
                <a:solidFill>
                  <a:srgbClr val="000000"/>
                </a:solidFill>
                <a:effectLst/>
                <a:latin typeface="+mj-lt"/>
              </a:rPr>
              <a:t>: This tab gives information about the query strings.</a:t>
            </a:r>
            <a:endParaRPr lang="en-US" sz="7600" dirty="0">
              <a:solidFill>
                <a:srgbClr val="3A3A3A"/>
              </a:solidFill>
              <a:latin typeface="+mj-lt"/>
            </a:endParaRPr>
          </a:p>
          <a:p>
            <a:pPr lvl="1" fontAlgn="base">
              <a:buFont typeface="Courier New" panose="02070309020205020404" pitchFamily="49" charset="0"/>
              <a:buChar char="o"/>
            </a:pPr>
            <a:r>
              <a:rPr lang="en-US" sz="7600" b="1" i="0" dirty="0">
                <a:solidFill>
                  <a:srgbClr val="000000"/>
                </a:solidFill>
                <a:effectLst/>
                <a:latin typeface="+mj-lt"/>
              </a:rPr>
              <a:t>Cookies</a:t>
            </a:r>
            <a:r>
              <a:rPr lang="en-US" sz="7600" b="0" i="0" dirty="0">
                <a:solidFill>
                  <a:srgbClr val="000000"/>
                </a:solidFill>
                <a:effectLst/>
                <a:latin typeface="+mj-lt"/>
              </a:rPr>
              <a:t>: This tab displays the information about the cookies set by the request.</a:t>
            </a:r>
            <a:endParaRPr lang="en-US" sz="7600" dirty="0">
              <a:solidFill>
                <a:srgbClr val="3A3A3A"/>
              </a:solidFill>
              <a:latin typeface="+mj-lt"/>
            </a:endParaRPr>
          </a:p>
          <a:p>
            <a:pPr lvl="1" fontAlgn="base">
              <a:buFont typeface="Courier New" panose="02070309020205020404" pitchFamily="49" charset="0"/>
              <a:buChar char="o"/>
            </a:pPr>
            <a:r>
              <a:rPr lang="en-US" sz="7600" b="1" i="0" dirty="0">
                <a:solidFill>
                  <a:srgbClr val="000000"/>
                </a:solidFill>
                <a:effectLst/>
                <a:latin typeface="+mj-lt"/>
              </a:rPr>
              <a:t>Header</a:t>
            </a:r>
            <a:r>
              <a:rPr lang="en-US" sz="7600" b="0" i="0" dirty="0">
                <a:solidFill>
                  <a:srgbClr val="000000"/>
                </a:solidFill>
                <a:effectLst/>
                <a:latin typeface="+mj-lt"/>
              </a:rPr>
              <a:t>: This tab gives information about the headers which is sent by the client when request was made.</a:t>
            </a:r>
          </a:p>
          <a:p>
            <a:pPr lvl="1" fontAlgn="base">
              <a:buFont typeface="Courier New" panose="02070309020205020404" pitchFamily="49" charset="0"/>
              <a:buChar char="o"/>
            </a:pPr>
            <a:r>
              <a:rPr lang="en-US" sz="7600" b="1" i="0" dirty="0">
                <a:solidFill>
                  <a:srgbClr val="000000"/>
                </a:solidFill>
                <a:effectLst/>
                <a:latin typeface="+mj-lt"/>
              </a:rPr>
              <a:t>Routing</a:t>
            </a:r>
            <a:r>
              <a:rPr lang="en-US" sz="7600" b="0" i="0" dirty="0">
                <a:solidFill>
                  <a:srgbClr val="000000"/>
                </a:solidFill>
                <a:effectLst/>
                <a:latin typeface="+mj-lt"/>
              </a:rPr>
              <a:t>: This tab gives information about the Route Pattern and Route HTTP Verb type of the method, etc.</a:t>
            </a:r>
          </a:p>
          <a:p>
            <a:pPr fontAlgn="base">
              <a:buFont typeface="Arial" panose="020B0604020202020204" pitchFamily="34" charset="0"/>
              <a:buChar char="•"/>
            </a:pPr>
            <a:r>
              <a:rPr lang="en-US" sz="7600" dirty="0">
                <a:solidFill>
                  <a:srgbClr val="000000"/>
                </a:solidFill>
                <a:latin typeface="+mj-lt"/>
              </a:rPr>
              <a:t>Only enable the Developer Exception Page Middleware only when the application is running in the Development Environment</a:t>
            </a:r>
          </a:p>
          <a:p>
            <a:pPr fontAlgn="base">
              <a:buFont typeface="Arial" panose="020B0604020202020204" pitchFamily="34" charset="0"/>
              <a:buChar char="•"/>
            </a:pPr>
            <a:r>
              <a:rPr lang="en-US" sz="7600" dirty="0">
                <a:solidFill>
                  <a:srgbClr val="000000"/>
                </a:solidFill>
                <a:latin typeface="+mj-lt"/>
              </a:rPr>
              <a:t> </a:t>
            </a:r>
            <a:r>
              <a:rPr lang="en-US" sz="7600" dirty="0" err="1">
                <a:solidFill>
                  <a:srgbClr val="000000"/>
                </a:solidFill>
                <a:latin typeface="+mj-lt"/>
              </a:rPr>
              <a:t>UseDeveloperExceptionPage</a:t>
            </a:r>
            <a:r>
              <a:rPr lang="en-US" sz="7600" dirty="0">
                <a:solidFill>
                  <a:srgbClr val="000000"/>
                </a:solidFill>
                <a:latin typeface="+mj-lt"/>
              </a:rPr>
              <a:t>() Middleware should be configured as early as possible in the Application Processing Pipeline</a:t>
            </a:r>
          </a:p>
          <a:p>
            <a:pPr lvl="1" fontAlgn="base">
              <a:buFont typeface="Courier New" panose="02070309020205020404" pitchFamily="49" charset="0"/>
              <a:buChar char="o"/>
            </a:pPr>
            <a:r>
              <a:rPr lang="en-US" sz="7600" b="0" i="0" dirty="0">
                <a:solidFill>
                  <a:srgbClr val="000000"/>
                </a:solidFill>
                <a:effectLst/>
                <a:latin typeface="+mj-lt"/>
              </a:rPr>
              <a:t>So it can handle the unhandled exception</a:t>
            </a:r>
          </a:p>
          <a:p>
            <a:pPr lvl="1" fontAlgn="base">
              <a:buFont typeface="Courier New" panose="02070309020205020404" pitchFamily="49" charset="0"/>
              <a:buChar char="o"/>
            </a:pPr>
            <a:r>
              <a:rPr lang="en-US" sz="7600" dirty="0">
                <a:solidFill>
                  <a:srgbClr val="000000"/>
                </a:solidFill>
                <a:latin typeface="+mj-lt"/>
              </a:rPr>
              <a:t>And display the Developer Exception Page with detailed information about the exception</a:t>
            </a:r>
            <a:endParaRPr lang="en-US" sz="7600" b="0" i="0" dirty="0">
              <a:solidFill>
                <a:srgbClr val="3A3A3A"/>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109</a:t>
            </a:fld>
            <a:endParaRPr lang="en-US"/>
          </a:p>
        </p:txBody>
      </p:sp>
    </p:spTree>
    <p:extLst>
      <p:ext uri="{BB962C8B-B14F-4D97-AF65-F5344CB8AC3E}">
        <p14:creationId xmlns:p14="http://schemas.microsoft.com/office/powerpoint/2010/main" val="400821720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Once the project is created, select IIS Express and run the project by clicking on the IIS Express or press F5 (with Debug) or Ctrl + F5 (without Debug) </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a:t>
            </a:fld>
            <a:endParaRPr lang="en-US"/>
          </a:p>
        </p:txBody>
      </p:sp>
      <p:pic>
        <p:nvPicPr>
          <p:cNvPr id="10" name="Picture 9">
            <a:extLst>
              <a:ext uri="{FF2B5EF4-FFF2-40B4-BE49-F238E27FC236}">
                <a16:creationId xmlns:a16="http://schemas.microsoft.com/office/drawing/2014/main" id="{F441A46F-0080-42F6-97E1-40ED73280275}"/>
              </a:ext>
            </a:extLst>
          </p:cNvPr>
          <p:cNvPicPr>
            <a:picLocks noChangeAspect="1"/>
          </p:cNvPicPr>
          <p:nvPr/>
        </p:nvPicPr>
        <p:blipFill>
          <a:blip r:embed="rId2"/>
          <a:stretch>
            <a:fillRect/>
          </a:stretch>
        </p:blipFill>
        <p:spPr>
          <a:xfrm>
            <a:off x="2950708" y="3007108"/>
            <a:ext cx="5890770" cy="3208298"/>
          </a:xfrm>
          <a:prstGeom prst="rect">
            <a:avLst/>
          </a:prstGeom>
        </p:spPr>
      </p:pic>
    </p:spTree>
    <p:extLst>
      <p:ext uri="{BB962C8B-B14F-4D97-AF65-F5344CB8AC3E}">
        <p14:creationId xmlns:p14="http://schemas.microsoft.com/office/powerpoint/2010/main" val="193548460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dirty="0">
                <a:solidFill>
                  <a:srgbClr val="3A3A3A"/>
                </a:solidFill>
                <a:latin typeface="+mj-lt"/>
              </a:rPr>
              <a:t>Environment Variables</a:t>
            </a:r>
          </a:p>
          <a:p>
            <a:pPr algn="l" fontAlgn="base">
              <a:buFont typeface="Arial" panose="020B0604020202020204" pitchFamily="34" charset="0"/>
              <a:buChar char="•"/>
            </a:pPr>
            <a:r>
              <a:rPr lang="en-US" sz="7600" dirty="0">
                <a:solidFill>
                  <a:srgbClr val="3A3A3A"/>
                </a:solidFill>
                <a:latin typeface="+mj-lt"/>
              </a:rPr>
              <a:t>In most Software Development Organizations we have a minimum of at least these development environments</a:t>
            </a:r>
          </a:p>
          <a:p>
            <a:pPr lvl="1" fontAlgn="base">
              <a:buFont typeface="Courier New" panose="02070309020205020404" pitchFamily="49" charset="0"/>
              <a:buChar char="o"/>
            </a:pPr>
            <a:r>
              <a:rPr lang="en-US" sz="7600" dirty="0">
                <a:solidFill>
                  <a:srgbClr val="3A3A3A"/>
                </a:solidFill>
                <a:latin typeface="+mj-lt"/>
              </a:rPr>
              <a:t>Development</a:t>
            </a:r>
          </a:p>
          <a:p>
            <a:pPr lvl="1" fontAlgn="base">
              <a:buFont typeface="Courier New" panose="02070309020205020404" pitchFamily="49" charset="0"/>
              <a:buChar char="o"/>
            </a:pPr>
            <a:r>
              <a:rPr lang="en-US" sz="7600" dirty="0">
                <a:solidFill>
                  <a:srgbClr val="3A3A3A"/>
                </a:solidFill>
                <a:latin typeface="+mj-lt"/>
              </a:rPr>
              <a:t>Staging</a:t>
            </a:r>
          </a:p>
          <a:p>
            <a:pPr lvl="1" fontAlgn="base">
              <a:buFont typeface="Courier New" panose="02070309020205020404" pitchFamily="49" charset="0"/>
              <a:buChar char="o"/>
            </a:pPr>
            <a:r>
              <a:rPr lang="en-US" sz="7600" dirty="0">
                <a:solidFill>
                  <a:srgbClr val="3A3A3A"/>
                </a:solidFill>
                <a:latin typeface="+mj-lt"/>
              </a:rPr>
              <a:t>Production</a:t>
            </a:r>
          </a:p>
          <a:p>
            <a:pPr fontAlgn="base">
              <a:buFont typeface="Arial" panose="020B0604020202020204" pitchFamily="34" charset="0"/>
              <a:buChar char="•"/>
            </a:pPr>
            <a:r>
              <a:rPr lang="en-US" sz="7600" b="1" i="0" dirty="0">
                <a:solidFill>
                  <a:srgbClr val="333333"/>
                </a:solidFill>
                <a:effectLst/>
                <a:latin typeface="+mj-lt"/>
              </a:rPr>
              <a:t>Development Environment : </a:t>
            </a:r>
            <a:r>
              <a:rPr lang="en-US" sz="7600" dirty="0">
                <a:solidFill>
                  <a:srgbClr val="333333"/>
                </a:solidFill>
                <a:latin typeface="+mj-lt"/>
              </a:rPr>
              <a:t>D</a:t>
            </a:r>
            <a:r>
              <a:rPr lang="en-US" sz="7600" b="0" i="0" dirty="0">
                <a:solidFill>
                  <a:srgbClr val="333333"/>
                </a:solidFill>
                <a:effectLst/>
                <a:latin typeface="+mj-lt"/>
              </a:rPr>
              <a:t>evelopers typically use this environment for their day to day development work. </a:t>
            </a:r>
            <a:r>
              <a:rPr lang="en-US" sz="7600" dirty="0">
                <a:solidFill>
                  <a:srgbClr val="333333"/>
                </a:solidFill>
                <a:latin typeface="+mj-lt"/>
              </a:rPr>
              <a:t>They would</a:t>
            </a:r>
            <a:r>
              <a:rPr lang="en-US" sz="7600" b="0" i="0" dirty="0">
                <a:solidFill>
                  <a:srgbClr val="333333"/>
                </a:solidFill>
                <a:effectLst/>
                <a:latin typeface="+mj-lt"/>
              </a:rPr>
              <a:t> want non-minified JavaScript and CSS files to be loaded on a development environment for ease of debugging. Similarly they want developer exception page if there is an unhandled exception so they can understand the root cause of the exception and fix it if required.</a:t>
            </a:r>
          </a:p>
          <a:p>
            <a:pPr fontAlgn="base">
              <a:buFont typeface="Arial" panose="020B0604020202020204" pitchFamily="34" charset="0"/>
              <a:buChar char="•"/>
            </a:pPr>
            <a:r>
              <a:rPr lang="en-US" sz="7600" b="1" i="0" dirty="0">
                <a:solidFill>
                  <a:srgbClr val="333333"/>
                </a:solidFill>
                <a:effectLst/>
                <a:latin typeface="+mj-lt"/>
              </a:rPr>
              <a:t>Staging Environment : </a:t>
            </a:r>
            <a:r>
              <a:rPr lang="en-US" sz="7600" b="0" i="0" dirty="0">
                <a:solidFill>
                  <a:srgbClr val="333333"/>
                </a:solidFill>
                <a:effectLst/>
                <a:latin typeface="+mj-lt"/>
              </a:rPr>
              <a:t>Many organizations, try to keep their staging environment as identical as possible to the actual production environment. The primary reason for this environment is to identify any deployment related issues. Also, if you are developing a B2B (Business to Business) application, you may be interfacing with other service provider systems. Many organizations, usually setup their staging environment to interface with the service providers as well, for complete end to end testing. </a:t>
            </a:r>
            <a:r>
              <a:rPr lang="en-US" sz="7600" dirty="0">
                <a:solidFill>
                  <a:srgbClr val="333333"/>
                </a:solidFill>
                <a:latin typeface="+mj-lt"/>
              </a:rPr>
              <a:t>Typically </a:t>
            </a:r>
            <a:r>
              <a:rPr lang="en-US" sz="7600" b="0" i="0" dirty="0">
                <a:solidFill>
                  <a:srgbClr val="333333"/>
                </a:solidFill>
                <a:effectLst/>
                <a:latin typeface="+mj-lt"/>
              </a:rPr>
              <a:t>troubleshooting and debugging are not done on a staging environment, so for better performance we want minified JavaScript and CSS files to be loaded. If there is an unhandled exception, display user friendly error page instead of the developer exception page. A user friendly error page will not contain any technical details.</a:t>
            </a:r>
            <a:br>
              <a:rPr lang="en-US" sz="7600" dirty="0">
                <a:latin typeface="+mj-lt"/>
              </a:rPr>
            </a:br>
            <a:br>
              <a:rPr lang="en-US" sz="7600" dirty="0">
                <a:latin typeface="+mj-lt"/>
              </a:rPr>
            </a:br>
            <a:br>
              <a:rPr lang="en-US" sz="7600" dirty="0">
                <a:latin typeface="+mj-lt"/>
              </a:rPr>
            </a:br>
            <a:br>
              <a:rPr lang="en-US" sz="7600" dirty="0">
                <a:latin typeface="+mj-lt"/>
              </a:rPr>
            </a:br>
            <a:endParaRPr lang="en-US" sz="22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110</a:t>
            </a:fld>
            <a:endParaRPr lang="en-US" dirty="0"/>
          </a:p>
        </p:txBody>
      </p:sp>
    </p:spTree>
    <p:extLst>
      <p:ext uri="{BB962C8B-B14F-4D97-AF65-F5344CB8AC3E}">
        <p14:creationId xmlns:p14="http://schemas.microsoft.com/office/powerpoint/2010/main" val="123877674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dirty="0">
                <a:solidFill>
                  <a:srgbClr val="3A3A3A"/>
                </a:solidFill>
                <a:latin typeface="+mj-lt"/>
              </a:rPr>
              <a:t>Environment Variables</a:t>
            </a:r>
          </a:p>
          <a:p>
            <a:pPr fontAlgn="base">
              <a:buFont typeface="Arial" panose="020B0604020202020204" pitchFamily="34" charset="0"/>
              <a:buChar char="•"/>
            </a:pPr>
            <a:r>
              <a:rPr lang="en-US" sz="7600" b="1" i="0" dirty="0">
                <a:solidFill>
                  <a:srgbClr val="333333"/>
                </a:solidFill>
                <a:effectLst/>
                <a:latin typeface="+mj-lt"/>
              </a:rPr>
              <a:t>Production Environment : </a:t>
            </a:r>
            <a:r>
              <a:rPr lang="en-US" sz="7600" b="0" i="0" dirty="0">
                <a:solidFill>
                  <a:srgbClr val="333333"/>
                </a:solidFill>
                <a:effectLst/>
                <a:latin typeface="+mj-lt"/>
              </a:rPr>
              <a:t>The actual live environment, that we use for day to day business. Production environment should be configured for maximum security and performance. So load minified JavaScript and CSS files to improve the performance. For better security, display a User Friendly Error Page instead of the Developer Exception Page. The technical details on the Developer Exception Page does not make sense to the end user and they can be used by malicious user to break into your application.</a:t>
            </a:r>
            <a:endParaRPr lang="en-US" sz="7600" dirty="0">
              <a:solidFill>
                <a:srgbClr val="3A3A3A"/>
              </a:solidFill>
              <a:latin typeface="+mj-lt"/>
            </a:endParaRPr>
          </a:p>
          <a:p>
            <a:pPr marL="274320" lvl="1" indent="0" fontAlgn="base">
              <a:buNone/>
            </a:pPr>
            <a:endParaRPr lang="en-US" sz="2700" dirty="0">
              <a:solidFill>
                <a:srgbClr val="3A3A3A"/>
              </a:solidFill>
              <a:latin typeface="+mj-lt"/>
            </a:endParaRPr>
          </a:p>
          <a:p>
            <a:pPr fontAlgn="base">
              <a:buFont typeface="Arial" panose="020B0604020202020204" pitchFamily="34" charset="0"/>
              <a:buChar char="•"/>
            </a:pPr>
            <a:r>
              <a:rPr lang="en-US" sz="7600" dirty="0">
                <a:latin typeface="+mj-lt"/>
              </a:rPr>
              <a:t>The environment variable is usually set in our local machine in </a:t>
            </a:r>
            <a:r>
              <a:rPr lang="en-US" sz="7600" dirty="0" err="1">
                <a:latin typeface="+mj-lt"/>
              </a:rPr>
              <a:t>launchSettings.json</a:t>
            </a:r>
            <a:r>
              <a:rPr lang="en-US" sz="7600" dirty="0">
                <a:latin typeface="+mj-lt"/>
              </a:rPr>
              <a:t> file</a:t>
            </a:r>
          </a:p>
          <a:p>
            <a:pPr fontAlgn="base">
              <a:buFont typeface="Arial" panose="020B0604020202020204" pitchFamily="34" charset="0"/>
              <a:buChar char="•"/>
            </a:pPr>
            <a:r>
              <a:rPr lang="en-US" sz="7600" dirty="0">
                <a:latin typeface="+mj-lt"/>
              </a:rPr>
              <a:t>This value can also be set in the operating system.</a:t>
            </a:r>
          </a:p>
          <a:p>
            <a:pPr fontAlgn="base">
              <a:buFont typeface="Arial" panose="020B0604020202020204" pitchFamily="34" charset="0"/>
              <a:buChar char="•"/>
            </a:pPr>
            <a:r>
              <a:rPr lang="en-US" sz="7600" dirty="0">
                <a:latin typeface="+mj-lt"/>
              </a:rPr>
              <a:t>To set in a Windows 11 OS follow the steps below</a:t>
            </a:r>
          </a:p>
          <a:p>
            <a:pPr lvl="1" fontAlgn="base">
              <a:buFont typeface="Courier New" panose="02070309020205020404" pitchFamily="49" charset="0"/>
              <a:buChar char="o"/>
            </a:pPr>
            <a:r>
              <a:rPr lang="en-US" sz="7400" dirty="0">
                <a:latin typeface="+mj-lt"/>
              </a:rPr>
              <a:t>Open Windows Control Panel</a:t>
            </a:r>
          </a:p>
          <a:p>
            <a:pPr lvl="1" fontAlgn="base">
              <a:buFont typeface="Courier New" panose="02070309020205020404" pitchFamily="49" charset="0"/>
              <a:buChar char="o"/>
            </a:pPr>
            <a:r>
              <a:rPr lang="en-US" sz="7400" dirty="0">
                <a:latin typeface="+mj-lt"/>
              </a:rPr>
              <a:t>In the Control Panel window, type “environment” in the “Search Control Panel” text box on the top right corner</a:t>
            </a:r>
            <a:br>
              <a:rPr lang="en-US" sz="7400" dirty="0">
                <a:latin typeface="+mj-lt"/>
              </a:rPr>
            </a:br>
            <a:br>
              <a:rPr lang="en-US" sz="74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111</a:t>
            </a:fld>
            <a:endParaRPr lang="en-US" dirty="0"/>
          </a:p>
        </p:txBody>
      </p:sp>
      <p:pic>
        <p:nvPicPr>
          <p:cNvPr id="7" name="Picture 6">
            <a:extLst>
              <a:ext uri="{FF2B5EF4-FFF2-40B4-BE49-F238E27FC236}">
                <a16:creationId xmlns:a16="http://schemas.microsoft.com/office/drawing/2014/main" id="{29339279-9F40-4AA8-9582-2A06E06EC135}"/>
              </a:ext>
            </a:extLst>
          </p:cNvPr>
          <p:cNvPicPr>
            <a:picLocks noChangeAspect="1"/>
          </p:cNvPicPr>
          <p:nvPr/>
        </p:nvPicPr>
        <p:blipFill>
          <a:blip r:embed="rId2"/>
          <a:stretch>
            <a:fillRect/>
          </a:stretch>
        </p:blipFill>
        <p:spPr>
          <a:xfrm>
            <a:off x="1066800" y="4836717"/>
            <a:ext cx="5715495" cy="1198324"/>
          </a:xfrm>
          <a:prstGeom prst="rect">
            <a:avLst/>
          </a:prstGeom>
        </p:spPr>
      </p:pic>
    </p:spTree>
    <p:extLst>
      <p:ext uri="{BB962C8B-B14F-4D97-AF65-F5344CB8AC3E}">
        <p14:creationId xmlns:p14="http://schemas.microsoft.com/office/powerpoint/2010/main" val="39726030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40000" lnSpcReduction="20000"/>
          </a:bodyPr>
          <a:lstStyle/>
          <a:p>
            <a:pPr marL="0" indent="0" algn="l" fontAlgn="base">
              <a:buNone/>
            </a:pPr>
            <a:r>
              <a:rPr lang="en-US" sz="5000" b="1" dirty="0">
                <a:solidFill>
                  <a:srgbClr val="3A3A3A"/>
                </a:solidFill>
                <a:latin typeface="+mj-lt"/>
              </a:rPr>
              <a:t>Environment Variables</a:t>
            </a:r>
          </a:p>
          <a:p>
            <a:pPr fontAlgn="base">
              <a:buFont typeface="Arial" panose="020B0604020202020204" pitchFamily="34" charset="0"/>
              <a:buChar char="•"/>
            </a:pPr>
            <a:r>
              <a:rPr lang="en-US" sz="4800" dirty="0">
                <a:latin typeface="+mj-lt"/>
              </a:rPr>
              <a:t>To set in a Windows 11 OS follow the steps below</a:t>
            </a:r>
          </a:p>
          <a:p>
            <a:pPr lvl="1" fontAlgn="base">
              <a:buFont typeface="Courier New" panose="02070309020205020404" pitchFamily="49" charset="0"/>
              <a:buChar char="o"/>
            </a:pPr>
            <a:r>
              <a:rPr lang="en-US" sz="4800" b="0" i="0" dirty="0">
                <a:solidFill>
                  <a:srgbClr val="333333"/>
                </a:solidFill>
                <a:effectLst/>
                <a:latin typeface="+mj-lt"/>
              </a:rPr>
              <a:t>Click on </a:t>
            </a:r>
            <a:r>
              <a:rPr lang="en-US" sz="4800" b="1" i="0" dirty="0">
                <a:solidFill>
                  <a:srgbClr val="333333"/>
                </a:solidFill>
                <a:effectLst/>
                <a:latin typeface="+mj-lt"/>
              </a:rPr>
              <a:t>"Edit the system environment varia</a:t>
            </a:r>
            <a:r>
              <a:rPr lang="en-US" sz="5600" b="1" i="0" dirty="0">
                <a:solidFill>
                  <a:srgbClr val="333333"/>
                </a:solidFill>
                <a:effectLst/>
                <a:latin typeface="+mj-lt"/>
              </a:rPr>
              <a:t>bles"</a:t>
            </a:r>
            <a:r>
              <a:rPr lang="en-US" sz="5600" b="0" i="0" dirty="0">
                <a:solidFill>
                  <a:srgbClr val="333333"/>
                </a:solidFill>
                <a:effectLst/>
                <a:latin typeface="+mj-lt"/>
              </a:rPr>
              <a:t> link</a:t>
            </a:r>
          </a:p>
          <a:p>
            <a:pPr lvl="1" fontAlgn="base">
              <a:buFont typeface="Courier New" panose="02070309020205020404" pitchFamily="49" charset="0"/>
              <a:buChar char="o"/>
            </a:pPr>
            <a:r>
              <a:rPr lang="en-US" sz="4800" b="0" i="0" dirty="0">
                <a:solidFill>
                  <a:srgbClr val="333333"/>
                </a:solidFill>
                <a:effectLst/>
                <a:latin typeface="+mj-lt"/>
              </a:rPr>
              <a:t>In the </a:t>
            </a:r>
            <a:r>
              <a:rPr lang="en-US" sz="4800" b="1" i="0" dirty="0">
                <a:solidFill>
                  <a:srgbClr val="333333"/>
                </a:solidFill>
                <a:effectLst/>
                <a:latin typeface="+mj-lt"/>
              </a:rPr>
              <a:t>"System Properties"</a:t>
            </a:r>
            <a:r>
              <a:rPr lang="en-US" sz="4800" b="0" i="0" dirty="0">
                <a:solidFill>
                  <a:srgbClr val="333333"/>
                </a:solidFill>
                <a:effectLst/>
                <a:latin typeface="+mj-lt"/>
              </a:rPr>
              <a:t> window that pops up, click on </a:t>
            </a:r>
            <a:r>
              <a:rPr lang="en-US" sz="4800" b="1" i="0" dirty="0">
                <a:solidFill>
                  <a:srgbClr val="333333"/>
                </a:solidFill>
                <a:effectLst/>
                <a:latin typeface="+mj-lt"/>
              </a:rPr>
              <a:t>"Environment Variables"</a:t>
            </a:r>
            <a:r>
              <a:rPr lang="en-US" sz="4800" b="0" i="0" dirty="0">
                <a:solidFill>
                  <a:srgbClr val="333333"/>
                </a:solidFill>
                <a:effectLst/>
                <a:latin typeface="+mj-lt"/>
              </a:rPr>
              <a:t> button</a:t>
            </a:r>
            <a:br>
              <a:rPr lang="en-US" sz="58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112</a:t>
            </a:fld>
            <a:endParaRPr lang="en-US" dirty="0"/>
          </a:p>
        </p:txBody>
      </p:sp>
      <p:pic>
        <p:nvPicPr>
          <p:cNvPr id="8" name="Picture 7">
            <a:extLst>
              <a:ext uri="{FF2B5EF4-FFF2-40B4-BE49-F238E27FC236}">
                <a16:creationId xmlns:a16="http://schemas.microsoft.com/office/drawing/2014/main" id="{62FCF863-3B4D-4E51-AF9D-BD0EE74E7DC5}"/>
              </a:ext>
            </a:extLst>
          </p:cNvPr>
          <p:cNvPicPr>
            <a:picLocks noChangeAspect="1"/>
          </p:cNvPicPr>
          <p:nvPr/>
        </p:nvPicPr>
        <p:blipFill>
          <a:blip r:embed="rId2"/>
          <a:stretch>
            <a:fillRect/>
          </a:stretch>
        </p:blipFill>
        <p:spPr>
          <a:xfrm>
            <a:off x="1066799" y="2828925"/>
            <a:ext cx="4162425" cy="3314700"/>
          </a:xfrm>
          <a:prstGeom prst="rect">
            <a:avLst/>
          </a:prstGeom>
        </p:spPr>
      </p:pic>
    </p:spTree>
    <p:extLst>
      <p:ext uri="{BB962C8B-B14F-4D97-AF65-F5344CB8AC3E}">
        <p14:creationId xmlns:p14="http://schemas.microsoft.com/office/powerpoint/2010/main" val="244562029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8000" b="1" dirty="0">
                <a:solidFill>
                  <a:srgbClr val="3A3A3A"/>
                </a:solidFill>
                <a:latin typeface="+mj-lt"/>
              </a:rPr>
              <a:t>Environment Variables</a:t>
            </a:r>
          </a:p>
          <a:p>
            <a:pPr fontAlgn="base">
              <a:buFont typeface="Arial" panose="020B0604020202020204" pitchFamily="34" charset="0"/>
              <a:buChar char="•"/>
            </a:pPr>
            <a:r>
              <a:rPr lang="en-US" sz="7600" dirty="0">
                <a:latin typeface="+mj-lt"/>
              </a:rPr>
              <a:t>To set in a Windows 11 OS follow the steps below</a:t>
            </a:r>
          </a:p>
          <a:p>
            <a:pPr lvl="1" fontAlgn="base">
              <a:buFont typeface="Courier New" panose="02070309020205020404" pitchFamily="49" charset="0"/>
              <a:buChar char="o"/>
            </a:pPr>
            <a:r>
              <a:rPr lang="en-US" sz="7600" dirty="0">
                <a:latin typeface="+mj-lt"/>
              </a:rPr>
              <a:t>Open Windows Control Panel</a:t>
            </a:r>
          </a:p>
          <a:p>
            <a:pPr lvl="1" fontAlgn="base">
              <a:buFont typeface="Courier New" panose="02070309020205020404" pitchFamily="49" charset="0"/>
              <a:buChar char="o"/>
            </a:pPr>
            <a:r>
              <a:rPr lang="en-US" sz="7600" dirty="0">
                <a:latin typeface="+mj-lt"/>
              </a:rPr>
              <a:t>In the Control Panel window, type “environment” in the “Search Control Panel” text box on the top right corner</a:t>
            </a:r>
          </a:p>
          <a:p>
            <a:pPr lvl="1" fontAlgn="base">
              <a:buFont typeface="Courier New" panose="02070309020205020404" pitchFamily="49" charset="0"/>
              <a:buChar char="o"/>
            </a:pPr>
            <a:r>
              <a:rPr lang="en-US" sz="7600" b="0" i="0" dirty="0">
                <a:solidFill>
                  <a:srgbClr val="333333"/>
                </a:solidFill>
                <a:effectLst/>
                <a:latin typeface="+mj-lt"/>
              </a:rPr>
              <a:t>Click on </a:t>
            </a:r>
            <a:r>
              <a:rPr lang="en-US" sz="7600" b="1" i="0" dirty="0">
                <a:solidFill>
                  <a:srgbClr val="333333"/>
                </a:solidFill>
                <a:effectLst/>
                <a:latin typeface="+mj-lt"/>
              </a:rPr>
              <a:t>"Edit the system environment variables"</a:t>
            </a:r>
            <a:r>
              <a:rPr lang="en-US" sz="7600" b="0" i="0" dirty="0">
                <a:solidFill>
                  <a:srgbClr val="333333"/>
                </a:solidFill>
                <a:effectLst/>
                <a:latin typeface="+mj-lt"/>
              </a:rPr>
              <a:t> link</a:t>
            </a:r>
          </a:p>
          <a:p>
            <a:pPr lvl="1" fontAlgn="base">
              <a:buFont typeface="Courier New" panose="02070309020205020404" pitchFamily="49" charset="0"/>
              <a:buChar char="o"/>
            </a:pPr>
            <a:r>
              <a:rPr lang="en-US" sz="7600" b="0" i="0" dirty="0">
                <a:solidFill>
                  <a:srgbClr val="333333"/>
                </a:solidFill>
                <a:effectLst/>
                <a:latin typeface="+mj-lt"/>
              </a:rPr>
              <a:t>In the </a:t>
            </a:r>
            <a:r>
              <a:rPr lang="en-US" sz="7600" b="1" i="0" dirty="0">
                <a:solidFill>
                  <a:srgbClr val="333333"/>
                </a:solidFill>
                <a:effectLst/>
                <a:latin typeface="+mj-lt"/>
              </a:rPr>
              <a:t>"System Properties"</a:t>
            </a:r>
            <a:r>
              <a:rPr lang="en-US" sz="7600" b="0" i="0" dirty="0">
                <a:solidFill>
                  <a:srgbClr val="333333"/>
                </a:solidFill>
                <a:effectLst/>
                <a:latin typeface="+mj-lt"/>
              </a:rPr>
              <a:t> window that pops up, click on </a:t>
            </a:r>
            <a:r>
              <a:rPr lang="en-US" sz="7600" b="1" i="0" dirty="0">
                <a:solidFill>
                  <a:srgbClr val="333333"/>
                </a:solidFill>
                <a:effectLst/>
                <a:latin typeface="+mj-lt"/>
              </a:rPr>
              <a:t>"Environment Variables"</a:t>
            </a:r>
            <a:r>
              <a:rPr lang="en-US" sz="7600" b="0" i="0" dirty="0">
                <a:solidFill>
                  <a:srgbClr val="333333"/>
                </a:solidFill>
                <a:effectLst/>
                <a:latin typeface="+mj-lt"/>
              </a:rPr>
              <a:t> button</a:t>
            </a:r>
          </a:p>
          <a:p>
            <a:pPr lvl="1" fontAlgn="base">
              <a:buFont typeface="Courier New" panose="02070309020205020404" pitchFamily="49" charset="0"/>
              <a:buChar char="o"/>
            </a:pPr>
            <a:r>
              <a:rPr lang="en-US" sz="7600" b="0" i="0" dirty="0">
                <a:solidFill>
                  <a:srgbClr val="333333"/>
                </a:solidFill>
                <a:effectLst/>
                <a:latin typeface="+mj-lt"/>
              </a:rPr>
              <a:t>On the </a:t>
            </a:r>
            <a:r>
              <a:rPr lang="en-US" sz="7600" b="1" i="0" dirty="0">
                <a:solidFill>
                  <a:srgbClr val="333333"/>
                </a:solidFill>
                <a:effectLst/>
                <a:latin typeface="+mj-lt"/>
              </a:rPr>
              <a:t>"Environment Variables"</a:t>
            </a:r>
            <a:r>
              <a:rPr lang="en-US" sz="7600" b="0" i="0" dirty="0">
                <a:solidFill>
                  <a:srgbClr val="333333"/>
                </a:solidFill>
                <a:effectLst/>
                <a:latin typeface="+mj-lt"/>
              </a:rPr>
              <a:t> window that pops up, click on </a:t>
            </a:r>
            <a:r>
              <a:rPr lang="en-US" sz="7600" b="1" i="0" dirty="0">
                <a:solidFill>
                  <a:srgbClr val="333333"/>
                </a:solidFill>
                <a:effectLst/>
                <a:latin typeface="+mj-lt"/>
              </a:rPr>
              <a:t>"New"</a:t>
            </a:r>
            <a:r>
              <a:rPr lang="en-US" sz="7600" b="0" i="0" dirty="0">
                <a:solidFill>
                  <a:srgbClr val="333333"/>
                </a:solidFill>
                <a:effectLst/>
                <a:latin typeface="+mj-lt"/>
              </a:rPr>
              <a:t> button under </a:t>
            </a:r>
            <a:r>
              <a:rPr lang="en-US" sz="7600" b="1" i="0" dirty="0">
                <a:solidFill>
                  <a:srgbClr val="333333"/>
                </a:solidFill>
                <a:effectLst/>
                <a:latin typeface="+mj-lt"/>
              </a:rPr>
              <a:t>"System variables"</a:t>
            </a:r>
            <a:r>
              <a:rPr lang="en-US" sz="7600" b="0" i="0" dirty="0">
                <a:solidFill>
                  <a:srgbClr val="333333"/>
                </a:solidFill>
                <a:effectLst/>
                <a:latin typeface="+mj-lt"/>
              </a:rPr>
              <a:t> section</a:t>
            </a:r>
          </a:p>
          <a:p>
            <a:pPr lvl="1" fontAlgn="base">
              <a:buFont typeface="Courier New" panose="02070309020205020404" pitchFamily="49" charset="0"/>
              <a:buChar char="o"/>
            </a:pPr>
            <a:r>
              <a:rPr lang="en-US" sz="7600" b="0" i="0" dirty="0">
                <a:solidFill>
                  <a:srgbClr val="333333"/>
                </a:solidFill>
                <a:effectLst/>
                <a:latin typeface="+mj-lt"/>
              </a:rPr>
              <a:t>In the </a:t>
            </a:r>
            <a:r>
              <a:rPr lang="en-US" sz="7600" b="1" i="0" dirty="0">
                <a:solidFill>
                  <a:srgbClr val="333333"/>
                </a:solidFill>
                <a:effectLst/>
                <a:latin typeface="+mj-lt"/>
              </a:rPr>
              <a:t>"New System Variable"</a:t>
            </a:r>
            <a:r>
              <a:rPr lang="en-US" sz="7600" b="0" i="0" dirty="0">
                <a:solidFill>
                  <a:srgbClr val="333333"/>
                </a:solidFill>
                <a:effectLst/>
                <a:latin typeface="+mj-lt"/>
              </a:rPr>
              <a:t> window that pops up, type</a:t>
            </a:r>
          </a:p>
          <a:p>
            <a:pPr lvl="2" fontAlgn="base">
              <a:buFont typeface="Wingdings" panose="05000000000000000000" pitchFamily="2" charset="2"/>
              <a:buChar char="§"/>
            </a:pPr>
            <a:r>
              <a:rPr lang="en-US" sz="7200" b="0" i="0" dirty="0">
                <a:solidFill>
                  <a:srgbClr val="333333"/>
                </a:solidFill>
                <a:effectLst/>
                <a:latin typeface="+mj-lt"/>
              </a:rPr>
              <a:t>ASPNETCORE_ENVIRONMENT in "Variable name" text box</a:t>
            </a:r>
          </a:p>
          <a:p>
            <a:pPr lvl="2" fontAlgn="base">
              <a:buFont typeface="Wingdings" panose="05000000000000000000" pitchFamily="2" charset="2"/>
              <a:buChar char="§"/>
            </a:pPr>
            <a:r>
              <a:rPr lang="en-US" sz="7200" b="0" i="0" dirty="0">
                <a:solidFill>
                  <a:srgbClr val="333333"/>
                </a:solidFill>
                <a:effectLst/>
                <a:latin typeface="+mj-lt"/>
              </a:rPr>
              <a:t>Development in "Variable value" text box</a:t>
            </a:r>
          </a:p>
          <a:p>
            <a:pPr marL="548640" lvl="2" indent="0" fontAlgn="base">
              <a:buNone/>
            </a:pPr>
            <a:endParaRPr lang="en-US" sz="7200" b="0" i="0" dirty="0">
              <a:solidFill>
                <a:srgbClr val="333333"/>
              </a:solidFill>
              <a:effectLst/>
              <a:latin typeface="+mj-lt"/>
            </a:endParaRPr>
          </a:p>
          <a:p>
            <a:pPr lvl="2" fontAlgn="base">
              <a:buFont typeface="Wingdings" panose="05000000000000000000" pitchFamily="2" charset="2"/>
              <a:buChar char="§"/>
            </a:pPr>
            <a:endParaRPr lang="en-US" sz="7400" b="0" i="0" dirty="0">
              <a:solidFill>
                <a:srgbClr val="333333"/>
              </a:solidFill>
              <a:effectLst/>
              <a:latin typeface="+mj-lt"/>
            </a:endParaRPr>
          </a:p>
          <a:p>
            <a:pPr marL="274320" lvl="1" indent="0" fontAlgn="base">
              <a:buNone/>
            </a:pPr>
            <a:br>
              <a:rPr lang="en-US" sz="76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113</a:t>
            </a:fld>
            <a:endParaRPr lang="en-US" dirty="0"/>
          </a:p>
        </p:txBody>
      </p:sp>
      <p:pic>
        <p:nvPicPr>
          <p:cNvPr id="7" name="Picture 6">
            <a:extLst>
              <a:ext uri="{FF2B5EF4-FFF2-40B4-BE49-F238E27FC236}">
                <a16:creationId xmlns:a16="http://schemas.microsoft.com/office/drawing/2014/main" id="{81F3214E-77B7-462B-BB14-1141C8488275}"/>
              </a:ext>
            </a:extLst>
          </p:cNvPr>
          <p:cNvPicPr>
            <a:picLocks noChangeAspect="1"/>
          </p:cNvPicPr>
          <p:nvPr/>
        </p:nvPicPr>
        <p:blipFill>
          <a:blip r:embed="rId2"/>
          <a:stretch>
            <a:fillRect/>
          </a:stretch>
        </p:blipFill>
        <p:spPr>
          <a:xfrm>
            <a:off x="1908001" y="4739501"/>
            <a:ext cx="4975400" cy="1394599"/>
          </a:xfrm>
          <a:prstGeom prst="rect">
            <a:avLst/>
          </a:prstGeom>
        </p:spPr>
      </p:pic>
    </p:spTree>
    <p:extLst>
      <p:ext uri="{BB962C8B-B14F-4D97-AF65-F5344CB8AC3E}">
        <p14:creationId xmlns:p14="http://schemas.microsoft.com/office/powerpoint/2010/main" val="183003012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l" fontAlgn="base">
              <a:buNone/>
            </a:pPr>
            <a:r>
              <a:rPr lang="en-US" sz="6200" b="1" dirty="0">
                <a:solidFill>
                  <a:srgbClr val="3A3A3A"/>
                </a:solidFill>
                <a:latin typeface="+mj-lt"/>
              </a:rPr>
              <a:t>Environment Variables</a:t>
            </a:r>
          </a:p>
          <a:p>
            <a:pPr fontAlgn="base">
              <a:buFont typeface="Arial" panose="020B0604020202020204" pitchFamily="34" charset="0"/>
              <a:buChar char="•"/>
            </a:pPr>
            <a:r>
              <a:rPr lang="en-US" sz="7600" dirty="0">
                <a:latin typeface="+mj-lt"/>
              </a:rPr>
              <a:t>To set in a Windows 11 OS follow the steps below</a:t>
            </a:r>
          </a:p>
          <a:p>
            <a:pPr lvl="1">
              <a:buFont typeface="Courier New" panose="02070309020205020404" pitchFamily="49" charset="0"/>
              <a:buChar char="o"/>
            </a:pPr>
            <a:r>
              <a:rPr lang="en-US" sz="7600" b="0" i="0" dirty="0">
                <a:solidFill>
                  <a:srgbClr val="333333"/>
                </a:solidFill>
                <a:effectLst/>
                <a:latin typeface="+mj-lt"/>
              </a:rPr>
              <a:t>Click </a:t>
            </a:r>
            <a:r>
              <a:rPr lang="en-US" sz="7600" b="1" i="0" dirty="0">
                <a:solidFill>
                  <a:srgbClr val="333333"/>
                </a:solidFill>
                <a:effectLst/>
                <a:latin typeface="+mj-lt"/>
              </a:rPr>
              <a:t>"OK"</a:t>
            </a:r>
            <a:r>
              <a:rPr lang="en-US" sz="7600" b="0" i="0" dirty="0">
                <a:solidFill>
                  <a:srgbClr val="333333"/>
                </a:solidFill>
                <a:effectLst/>
                <a:latin typeface="+mj-lt"/>
              </a:rPr>
              <a:t> to close all the pop up windows</a:t>
            </a:r>
          </a:p>
          <a:p>
            <a:pPr>
              <a:buFont typeface="Arial" panose="020B0604020202020204" pitchFamily="34" charset="0"/>
              <a:buChar char="•"/>
            </a:pPr>
            <a:r>
              <a:rPr lang="en-US" sz="7600" b="0" i="0" dirty="0">
                <a:solidFill>
                  <a:srgbClr val="333333"/>
                </a:solidFill>
                <a:effectLst/>
                <a:latin typeface="+mj-lt"/>
              </a:rPr>
              <a:t>On a </a:t>
            </a:r>
            <a:r>
              <a:rPr lang="en-US" sz="7600" b="1" i="0" dirty="0">
                <a:solidFill>
                  <a:srgbClr val="333333"/>
                </a:solidFill>
                <a:effectLst/>
                <a:latin typeface="+mj-lt"/>
              </a:rPr>
              <a:t>staging </a:t>
            </a:r>
            <a:r>
              <a:rPr lang="en-US" sz="7600" b="0" i="0" dirty="0">
                <a:solidFill>
                  <a:srgbClr val="333333"/>
                </a:solidFill>
                <a:effectLst/>
                <a:latin typeface="+mj-lt"/>
              </a:rPr>
              <a:t>or </a:t>
            </a:r>
            <a:r>
              <a:rPr lang="en-US" sz="7600" b="1" i="0" dirty="0">
                <a:solidFill>
                  <a:srgbClr val="333333"/>
                </a:solidFill>
                <a:effectLst/>
                <a:latin typeface="+mj-lt"/>
              </a:rPr>
              <a:t>production </a:t>
            </a:r>
            <a:r>
              <a:rPr lang="en-US" sz="7600" b="0" i="0" dirty="0">
                <a:solidFill>
                  <a:srgbClr val="333333"/>
                </a:solidFill>
                <a:effectLst/>
                <a:latin typeface="+mj-lt"/>
              </a:rPr>
              <a:t>environment we typically set this environment variable in the operating system.</a:t>
            </a:r>
          </a:p>
          <a:p>
            <a:pPr algn="l">
              <a:buFont typeface="Arial" panose="020B0604020202020204" pitchFamily="34" charset="0"/>
              <a:buChar char="•"/>
            </a:pPr>
            <a:r>
              <a:rPr lang="en-US" sz="7600" b="0" i="0" dirty="0">
                <a:solidFill>
                  <a:srgbClr val="333333"/>
                </a:solidFill>
                <a:effectLst/>
                <a:latin typeface="+mj-lt"/>
              </a:rPr>
              <a:t>We usually set this variable to one of the following values depending on the environment in which our application is hosted and running.</a:t>
            </a:r>
          </a:p>
          <a:p>
            <a:pPr lvl="1">
              <a:buFont typeface="Courier New" panose="02070309020205020404" pitchFamily="49" charset="0"/>
              <a:buChar char="o"/>
            </a:pPr>
            <a:r>
              <a:rPr lang="en-US" sz="7400" dirty="0">
                <a:solidFill>
                  <a:srgbClr val="333333"/>
                </a:solidFill>
                <a:latin typeface="+mj-lt"/>
              </a:rPr>
              <a:t>Development</a:t>
            </a:r>
            <a:endParaRPr lang="en-US" sz="7400" b="0" i="0" dirty="0">
              <a:solidFill>
                <a:srgbClr val="333333"/>
              </a:solidFill>
              <a:effectLst/>
              <a:latin typeface="+mj-lt"/>
            </a:endParaRPr>
          </a:p>
          <a:p>
            <a:pPr lvl="1">
              <a:buFont typeface="Courier New" panose="02070309020205020404" pitchFamily="49" charset="0"/>
              <a:buChar char="o"/>
            </a:pPr>
            <a:r>
              <a:rPr lang="en-US" sz="7400" dirty="0">
                <a:solidFill>
                  <a:srgbClr val="333333"/>
                </a:solidFill>
                <a:latin typeface="+mj-lt"/>
              </a:rPr>
              <a:t>Staging</a:t>
            </a:r>
            <a:endParaRPr lang="en-US" sz="7400" b="0" i="0" dirty="0">
              <a:solidFill>
                <a:srgbClr val="333333"/>
              </a:solidFill>
              <a:effectLst/>
              <a:latin typeface="+mj-lt"/>
            </a:endParaRPr>
          </a:p>
          <a:p>
            <a:pPr lvl="1">
              <a:buFont typeface="Courier New" panose="02070309020205020404" pitchFamily="49" charset="0"/>
              <a:buChar char="o"/>
            </a:pPr>
            <a:r>
              <a:rPr lang="en-US" sz="7400" dirty="0">
                <a:solidFill>
                  <a:srgbClr val="333333"/>
                </a:solidFill>
                <a:latin typeface="+mj-lt"/>
              </a:rPr>
              <a:t>Production</a:t>
            </a:r>
            <a:r>
              <a:rPr lang="en-US" sz="7400" b="0" i="0" dirty="0">
                <a:solidFill>
                  <a:srgbClr val="333333"/>
                </a:solidFill>
                <a:effectLst/>
                <a:latin typeface="+mj-lt"/>
              </a:rPr>
              <a:t> </a:t>
            </a:r>
          </a:p>
          <a:p>
            <a:pPr>
              <a:buFont typeface="Arial" panose="020B0604020202020204" pitchFamily="34" charset="0"/>
              <a:buChar char="•"/>
            </a:pPr>
            <a:r>
              <a:rPr lang="en-US" sz="7600" b="0" i="0" dirty="0">
                <a:solidFill>
                  <a:srgbClr val="333333"/>
                </a:solidFill>
                <a:effectLst/>
                <a:latin typeface="+mj-lt"/>
              </a:rPr>
              <a:t>If ASPNETCORE_ENVIRONMENT </a:t>
            </a:r>
            <a:r>
              <a:rPr lang="en-US" sz="7600" b="0" i="0" dirty="0" err="1">
                <a:solidFill>
                  <a:srgbClr val="333333"/>
                </a:solidFill>
                <a:effectLst/>
                <a:latin typeface="+mj-lt"/>
              </a:rPr>
              <a:t>varaiable</a:t>
            </a:r>
            <a:r>
              <a:rPr lang="en-US" sz="7600" b="0" i="0" dirty="0">
                <a:solidFill>
                  <a:srgbClr val="333333"/>
                </a:solidFill>
                <a:effectLst/>
                <a:latin typeface="+mj-lt"/>
              </a:rPr>
              <a:t> is not set it defaults to Production. This is done on purpose for better security and performance</a:t>
            </a:r>
          </a:p>
          <a:p>
            <a:pPr>
              <a:buFont typeface="Arial" panose="020B0604020202020204" pitchFamily="34" charset="0"/>
              <a:buChar char="•"/>
            </a:pPr>
            <a:r>
              <a:rPr lang="en-US" sz="7600" dirty="0">
                <a:solidFill>
                  <a:srgbClr val="333333"/>
                </a:solidFill>
                <a:latin typeface="+mj-lt"/>
              </a:rPr>
              <a:t>Using the following method of the </a:t>
            </a:r>
            <a:r>
              <a:rPr lang="en-US" sz="7600" dirty="0" err="1">
                <a:solidFill>
                  <a:srgbClr val="333333"/>
                </a:solidFill>
                <a:latin typeface="+mj-lt"/>
              </a:rPr>
              <a:t>IWebHostEnvironment</a:t>
            </a:r>
            <a:r>
              <a:rPr lang="en-US" sz="7600" dirty="0">
                <a:solidFill>
                  <a:srgbClr val="333333"/>
                </a:solidFill>
                <a:latin typeface="+mj-lt"/>
              </a:rPr>
              <a:t> service to identify the environment in which the application is running</a:t>
            </a:r>
          </a:p>
          <a:p>
            <a:pPr lvl="1">
              <a:buFont typeface="Courier New" panose="02070309020205020404" pitchFamily="49" charset="0"/>
              <a:buChar char="o"/>
            </a:pPr>
            <a:r>
              <a:rPr lang="en-US" sz="7400" b="0" i="0" dirty="0" err="1">
                <a:solidFill>
                  <a:srgbClr val="333333"/>
                </a:solidFill>
                <a:effectLst/>
                <a:latin typeface="+mj-lt"/>
              </a:rPr>
              <a:t>IsDevelopment</a:t>
            </a:r>
            <a:r>
              <a:rPr lang="en-US" sz="7400" b="0" i="0" dirty="0">
                <a:solidFill>
                  <a:srgbClr val="333333"/>
                </a:solidFill>
                <a:effectLst/>
                <a:latin typeface="+mj-lt"/>
              </a:rPr>
              <a:t>()</a:t>
            </a:r>
          </a:p>
          <a:p>
            <a:pPr lvl="1">
              <a:buFont typeface="Courier New" panose="02070309020205020404" pitchFamily="49" charset="0"/>
              <a:buChar char="o"/>
            </a:pPr>
            <a:r>
              <a:rPr lang="en-US" sz="7400" dirty="0" err="1">
                <a:solidFill>
                  <a:srgbClr val="333333"/>
                </a:solidFill>
                <a:latin typeface="+mj-lt"/>
              </a:rPr>
              <a:t>IsStaging</a:t>
            </a:r>
            <a:r>
              <a:rPr lang="en-US" sz="7400" dirty="0">
                <a:solidFill>
                  <a:srgbClr val="333333"/>
                </a:solidFill>
                <a:latin typeface="+mj-lt"/>
              </a:rPr>
              <a:t>()</a:t>
            </a:r>
          </a:p>
          <a:p>
            <a:pPr lvl="1">
              <a:buFont typeface="Courier New" panose="02070309020205020404" pitchFamily="49" charset="0"/>
              <a:buChar char="o"/>
            </a:pPr>
            <a:r>
              <a:rPr lang="en-US" sz="7400" b="0" i="0" dirty="0" err="1">
                <a:solidFill>
                  <a:srgbClr val="333333"/>
                </a:solidFill>
                <a:effectLst/>
                <a:latin typeface="+mj-lt"/>
              </a:rPr>
              <a:t>IsProduction</a:t>
            </a:r>
            <a:r>
              <a:rPr lang="en-US" sz="7400" b="0" i="0" dirty="0">
                <a:solidFill>
                  <a:srgbClr val="333333"/>
                </a:solidFill>
                <a:effectLst/>
                <a:latin typeface="+mj-lt"/>
              </a:rPr>
              <a:t>()</a:t>
            </a:r>
          </a:p>
          <a:p>
            <a:pPr lvl="2" fontAlgn="base">
              <a:buFont typeface="Wingdings" panose="05000000000000000000" pitchFamily="2" charset="2"/>
              <a:buChar char="§"/>
            </a:pPr>
            <a:endParaRPr lang="en-US" sz="7600" b="0" i="0" dirty="0">
              <a:solidFill>
                <a:srgbClr val="333333"/>
              </a:solidFill>
              <a:effectLst/>
              <a:latin typeface="+mj-lt"/>
            </a:endParaRPr>
          </a:p>
          <a:p>
            <a:pPr marL="274320" lvl="1" indent="0" fontAlgn="base">
              <a:buNone/>
            </a:pPr>
            <a:br>
              <a:rPr lang="en-US" sz="76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114</a:t>
            </a:fld>
            <a:endParaRPr lang="en-US" dirty="0"/>
          </a:p>
        </p:txBody>
      </p:sp>
    </p:spTree>
    <p:extLst>
      <p:ext uri="{BB962C8B-B14F-4D97-AF65-F5344CB8AC3E}">
        <p14:creationId xmlns:p14="http://schemas.microsoft.com/office/powerpoint/2010/main" val="195027262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40000" lnSpcReduction="20000"/>
          </a:bodyPr>
          <a:lstStyle/>
          <a:p>
            <a:pPr marL="0" indent="0" algn="l" fontAlgn="base">
              <a:buNone/>
            </a:pPr>
            <a:r>
              <a:rPr lang="en-US" sz="5000" b="1" dirty="0">
                <a:solidFill>
                  <a:srgbClr val="3A3A3A"/>
                </a:solidFill>
                <a:latin typeface="+mj-lt"/>
              </a:rPr>
              <a:t>Environment Variables</a:t>
            </a:r>
          </a:p>
          <a:p>
            <a:pPr algn="l" fontAlgn="base">
              <a:buFont typeface="Arial" panose="020B0604020202020204" pitchFamily="34" charset="0"/>
              <a:buChar char="•"/>
            </a:pPr>
            <a:r>
              <a:rPr lang="en-US" sz="4800" dirty="0">
                <a:solidFill>
                  <a:srgbClr val="3A3A3A"/>
                </a:solidFill>
                <a:latin typeface="+mj-lt"/>
              </a:rPr>
              <a:t>For custom environments like UAT (User Acceptance Testing) or QA (Quality Assurance) environments, we use</a:t>
            </a:r>
          </a:p>
          <a:p>
            <a:pPr lvl="1" fontAlgn="base">
              <a:buFont typeface="Courier New" panose="02070309020205020404" pitchFamily="49" charset="0"/>
              <a:buChar char="o"/>
            </a:pPr>
            <a:r>
              <a:rPr lang="en-US" sz="4800" dirty="0" err="1">
                <a:solidFill>
                  <a:srgbClr val="3A3A3A"/>
                </a:solidFill>
                <a:latin typeface="+mj-lt"/>
              </a:rPr>
              <a:t>isEnvironment</a:t>
            </a:r>
            <a:r>
              <a:rPr lang="en-US" sz="4800" dirty="0">
                <a:solidFill>
                  <a:srgbClr val="3A3A3A"/>
                </a:solidFill>
                <a:latin typeface="+mj-lt"/>
              </a:rPr>
              <a:t>(“UAT”)</a:t>
            </a:r>
          </a:p>
          <a:p>
            <a:pPr lvl="2" fontAlgn="base">
              <a:buFont typeface="Wingdings" panose="05000000000000000000" pitchFamily="2" charset="2"/>
              <a:buChar char="§"/>
            </a:pPr>
            <a:endParaRPr lang="en-US" sz="7600" b="0" i="0" dirty="0">
              <a:solidFill>
                <a:srgbClr val="333333"/>
              </a:solidFill>
              <a:effectLst/>
              <a:latin typeface="+mj-lt"/>
            </a:endParaRPr>
          </a:p>
          <a:p>
            <a:pPr marL="274320" lvl="1" indent="0" fontAlgn="base">
              <a:buNone/>
            </a:pPr>
            <a:br>
              <a:rPr lang="en-US" sz="76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115</a:t>
            </a:fld>
            <a:endParaRPr lang="en-US" dirty="0"/>
          </a:p>
        </p:txBody>
      </p:sp>
    </p:spTree>
    <p:extLst>
      <p:ext uri="{BB962C8B-B14F-4D97-AF65-F5344CB8AC3E}">
        <p14:creationId xmlns:p14="http://schemas.microsoft.com/office/powerpoint/2010/main" val="370140321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What is MVC?</a:t>
            </a:r>
          </a:p>
          <a:p>
            <a:pPr algn="l">
              <a:buFont typeface="Arial" panose="020B0604020202020204" pitchFamily="34" charset="0"/>
              <a:buChar char="•"/>
            </a:pPr>
            <a:r>
              <a:rPr lang="en-US" sz="7600" b="0" i="0" dirty="0">
                <a:solidFill>
                  <a:srgbClr val="333333"/>
                </a:solidFill>
                <a:effectLst/>
                <a:latin typeface="+mj-lt"/>
              </a:rPr>
              <a:t>MVC consists of three fundamental parts - </a:t>
            </a:r>
            <a:r>
              <a:rPr lang="en-US" sz="7600" b="1" i="0" dirty="0">
                <a:solidFill>
                  <a:srgbClr val="333333"/>
                </a:solidFill>
                <a:effectLst/>
                <a:latin typeface="+mj-lt"/>
              </a:rPr>
              <a:t>Model</a:t>
            </a:r>
            <a:r>
              <a:rPr lang="en-US" sz="7600" b="0" i="0" dirty="0">
                <a:solidFill>
                  <a:srgbClr val="333333"/>
                </a:solidFill>
                <a:effectLst/>
                <a:latin typeface="+mj-lt"/>
              </a:rPr>
              <a:t>, </a:t>
            </a:r>
            <a:r>
              <a:rPr lang="en-US" sz="7600" b="1" i="0" dirty="0">
                <a:solidFill>
                  <a:srgbClr val="333333"/>
                </a:solidFill>
                <a:effectLst/>
                <a:latin typeface="+mj-lt"/>
              </a:rPr>
              <a:t>View </a:t>
            </a:r>
            <a:r>
              <a:rPr lang="en-US" sz="7600" b="0" i="0" dirty="0">
                <a:solidFill>
                  <a:srgbClr val="333333"/>
                </a:solidFill>
                <a:effectLst/>
                <a:latin typeface="+mj-lt"/>
              </a:rPr>
              <a:t>and </a:t>
            </a:r>
            <a:r>
              <a:rPr lang="en-US" sz="7600" b="1" i="0" dirty="0">
                <a:solidFill>
                  <a:srgbClr val="333333"/>
                </a:solidFill>
                <a:effectLst/>
                <a:latin typeface="+mj-lt"/>
              </a:rPr>
              <a:t>Controller</a:t>
            </a:r>
            <a:r>
              <a:rPr lang="en-US" sz="7600" b="0" i="0" dirty="0">
                <a:solidFill>
                  <a:srgbClr val="333333"/>
                </a:solidFill>
                <a:effectLst/>
                <a:latin typeface="+mj-lt"/>
              </a:rPr>
              <a:t>. It's an architectural design pattern for implementing User Interface Layer of an application. A typical real world application usually has the following layers.</a:t>
            </a:r>
          </a:p>
          <a:p>
            <a:pPr lvl="1">
              <a:buFont typeface="Courier New" panose="02070309020205020404" pitchFamily="49" charset="0"/>
              <a:buChar char="o"/>
            </a:pPr>
            <a:r>
              <a:rPr lang="en-US" sz="7400" b="0" i="0" dirty="0">
                <a:solidFill>
                  <a:srgbClr val="333333"/>
                </a:solidFill>
                <a:effectLst/>
                <a:latin typeface="+mj-lt"/>
              </a:rPr>
              <a:t>User Interface Layer</a:t>
            </a:r>
          </a:p>
          <a:p>
            <a:pPr lvl="1">
              <a:buFont typeface="Courier New" panose="02070309020205020404" pitchFamily="49" charset="0"/>
              <a:buChar char="o"/>
            </a:pPr>
            <a:r>
              <a:rPr lang="en-US" sz="7600" b="0" i="0" dirty="0">
                <a:solidFill>
                  <a:srgbClr val="333333"/>
                </a:solidFill>
                <a:effectLst/>
                <a:latin typeface="+mj-lt"/>
              </a:rPr>
              <a:t>Business Logic Layer or Domain Layer</a:t>
            </a:r>
          </a:p>
          <a:p>
            <a:pPr lvl="1">
              <a:buFont typeface="Courier New" panose="02070309020205020404" pitchFamily="49" charset="0"/>
              <a:buChar char="o"/>
            </a:pPr>
            <a:r>
              <a:rPr lang="en-US" sz="7600" b="0" i="0" dirty="0">
                <a:solidFill>
                  <a:srgbClr val="333333"/>
                </a:solidFill>
                <a:effectLst/>
                <a:latin typeface="+mj-lt"/>
              </a:rPr>
              <a:t>Data Access layer</a:t>
            </a:r>
          </a:p>
          <a:p>
            <a:pPr>
              <a:buFont typeface="Arial" panose="020B0604020202020204" pitchFamily="34" charset="0"/>
              <a:buChar char="•"/>
            </a:pPr>
            <a:r>
              <a:rPr lang="en-US" sz="7600" b="0" i="0" dirty="0">
                <a:solidFill>
                  <a:srgbClr val="333333"/>
                </a:solidFill>
                <a:effectLst/>
                <a:latin typeface="+mj-lt"/>
              </a:rPr>
              <a:t>MVC design pattern is usually used for implementing the User Interface Layer of the application.</a:t>
            </a:r>
          </a:p>
          <a:p>
            <a:pPr>
              <a:buFont typeface="Arial" panose="020B0604020202020204" pitchFamily="34" charset="0"/>
              <a:buChar char="•"/>
            </a:pPr>
            <a:r>
              <a:rPr lang="en-US" sz="7600" dirty="0">
                <a:solidFill>
                  <a:srgbClr val="333333"/>
                </a:solidFill>
                <a:latin typeface="+mj-lt"/>
              </a:rPr>
              <a:t>Let us take a look at the image on the next slide</a:t>
            </a:r>
            <a:endParaRPr lang="en-US" sz="7600" b="1" i="0" dirty="0">
              <a:solidFill>
                <a:srgbClr val="000000"/>
              </a:solidFill>
              <a:effectLst/>
              <a:latin typeface="+mj-lt"/>
            </a:endParaRPr>
          </a:p>
          <a:p>
            <a:pPr marL="274320" lvl="1" indent="0" fontAlgn="base">
              <a:buNone/>
            </a:pPr>
            <a:br>
              <a:rPr lang="en-US" sz="76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116</a:t>
            </a:fld>
            <a:endParaRPr lang="en-US" dirty="0"/>
          </a:p>
        </p:txBody>
      </p:sp>
    </p:spTree>
    <p:extLst>
      <p:ext uri="{BB962C8B-B14F-4D97-AF65-F5344CB8AC3E}">
        <p14:creationId xmlns:p14="http://schemas.microsoft.com/office/powerpoint/2010/main" val="56601223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32500" lnSpcReduction="20000"/>
          </a:bodyPr>
          <a:lstStyle/>
          <a:p>
            <a:pPr marL="0" indent="0" algn="just" fontAlgn="base">
              <a:buNone/>
            </a:pPr>
            <a:r>
              <a:rPr lang="en-US" sz="6200" b="1" i="0" dirty="0">
                <a:solidFill>
                  <a:srgbClr val="000000"/>
                </a:solidFill>
                <a:effectLst/>
                <a:latin typeface="+mj-lt"/>
              </a:rPr>
              <a:t>Introduction to ASP.NET Core MVC Framework</a:t>
            </a:r>
          </a:p>
          <a:p>
            <a:pPr marL="0" indent="0" algn="just" fontAlgn="base">
              <a:buNone/>
            </a:pPr>
            <a:r>
              <a:rPr lang="en-US" sz="6200" b="1" i="0" dirty="0">
                <a:solidFill>
                  <a:srgbClr val="000000"/>
                </a:solidFill>
                <a:effectLst/>
                <a:latin typeface="+mj-lt"/>
              </a:rPr>
              <a:t>What is MVC?</a:t>
            </a:r>
          </a:p>
          <a:p>
            <a:pPr marL="0" indent="0" algn="just" fontAlgn="base">
              <a:buNone/>
            </a:pPr>
            <a:endParaRPr lang="en-US" sz="5000" b="1" i="0" dirty="0">
              <a:solidFill>
                <a:srgbClr val="000000"/>
              </a:solidFill>
              <a:effectLst/>
              <a:latin typeface="+mj-lt"/>
            </a:endParaRPr>
          </a:p>
          <a:p>
            <a:pPr marL="274320" lvl="1" indent="0" fontAlgn="base">
              <a:buNone/>
            </a:pPr>
            <a:br>
              <a:rPr lang="en-US" sz="7600" dirty="0">
                <a:latin typeface="+mj-lt"/>
              </a:rPr>
            </a:br>
            <a:br>
              <a:rPr lang="en-US" sz="4800" dirty="0">
                <a:latin typeface="+mj-lt"/>
              </a:rPr>
            </a:br>
            <a:br>
              <a:rPr lang="en-US" sz="7400" dirty="0">
                <a:latin typeface="+mj-lt"/>
              </a:rPr>
            </a:br>
            <a:endParaRPr lang="en-US" sz="2000" b="0" i="0" dirty="0">
              <a:solidFill>
                <a:srgbClr val="000000"/>
              </a:solidFill>
              <a:effectLst/>
              <a:latin typeface="+mj-lt"/>
            </a:endParaRPr>
          </a:p>
          <a:p>
            <a:pPr marL="274320" lvl="1" indent="0" fontAlgn="base">
              <a:buNone/>
            </a:pPr>
            <a:endParaRPr lang="en-US" sz="4800" b="0" i="0" dirty="0">
              <a:solidFill>
                <a:srgbClr val="3A3A3A"/>
              </a:solidFill>
              <a:effectLst/>
              <a:latin typeface="+mj-lt"/>
            </a:endParaRPr>
          </a:p>
          <a:p>
            <a:pPr lvl="1" fontAlgn="base">
              <a:buFont typeface="Courier New" panose="02070309020205020404" pitchFamily="49" charset="0"/>
              <a:buChar char="o"/>
            </a:pPr>
            <a:endParaRPr lang="en-CA" sz="7400" dirty="0">
              <a:solidFill>
                <a:srgbClr val="3A3A3A"/>
              </a:solidFill>
              <a:latin typeface="+mj-lt"/>
            </a:endParaRPr>
          </a:p>
          <a:p>
            <a:pPr marL="0" indent="0" algn="l" fontAlgn="base">
              <a:buNone/>
            </a:pPr>
            <a:endParaRPr lang="en-CA" sz="7600" b="1" dirty="0">
              <a:solidFill>
                <a:srgbClr val="3A3A3A"/>
              </a:solidFill>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r>
              <a:rPr lang="en-CA" sz="5800" dirty="0">
                <a:latin typeface="+mj-lt"/>
              </a:rPr>
              <a:t>To understand how MVC design pattern works; </a:t>
            </a:r>
            <a:r>
              <a:rPr lang="en-US" sz="5800" b="0" i="0" dirty="0">
                <a:solidFill>
                  <a:srgbClr val="333333"/>
                </a:solidFill>
                <a:effectLst/>
                <a:latin typeface="+mj-lt"/>
              </a:rPr>
              <a:t> Let's say we want to retrieve a specific student details (</a:t>
            </a:r>
            <a:r>
              <a:rPr lang="en-US" sz="5800" b="0" i="0" dirty="0" err="1">
                <a:solidFill>
                  <a:srgbClr val="333333"/>
                </a:solidFill>
                <a:effectLst/>
                <a:latin typeface="+mj-lt"/>
              </a:rPr>
              <a:t>i.e</a:t>
            </a:r>
            <a:r>
              <a:rPr lang="en-US" sz="5800" b="0" i="0" dirty="0">
                <a:solidFill>
                  <a:srgbClr val="333333"/>
                </a:solidFill>
                <a:effectLst/>
                <a:latin typeface="+mj-lt"/>
              </a:rPr>
              <a:t> a student whose ID is 1) and display those details on a web page as shown in the image on the next slide.</a:t>
            </a:r>
            <a:endParaRPr lang="en-CA" sz="5800" dirty="0">
              <a:latin typeface="+mj-lt"/>
            </a:endParaRPr>
          </a:p>
          <a:p>
            <a:pPr marL="0" indent="0" algn="l" fontAlgn="base">
              <a:buNone/>
            </a:pPr>
            <a:r>
              <a:rPr lang="en-CA" sz="19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117</a:t>
            </a:fld>
            <a:endParaRPr lang="en-US" dirty="0"/>
          </a:p>
        </p:txBody>
      </p:sp>
      <p:pic>
        <p:nvPicPr>
          <p:cNvPr id="7" name="Picture 6">
            <a:extLst>
              <a:ext uri="{FF2B5EF4-FFF2-40B4-BE49-F238E27FC236}">
                <a16:creationId xmlns:a16="http://schemas.microsoft.com/office/drawing/2014/main" id="{C24DBB1F-202A-4474-9F10-05461EFA954C}"/>
              </a:ext>
            </a:extLst>
          </p:cNvPr>
          <p:cNvPicPr>
            <a:picLocks noChangeAspect="1"/>
          </p:cNvPicPr>
          <p:nvPr/>
        </p:nvPicPr>
        <p:blipFill>
          <a:blip r:embed="rId2"/>
          <a:stretch>
            <a:fillRect/>
          </a:stretch>
        </p:blipFill>
        <p:spPr>
          <a:xfrm>
            <a:off x="1962150" y="2141769"/>
            <a:ext cx="5601185" cy="2868381"/>
          </a:xfrm>
          <a:prstGeom prst="rect">
            <a:avLst/>
          </a:prstGeom>
        </p:spPr>
      </p:pic>
    </p:spTree>
    <p:extLst>
      <p:ext uri="{BB962C8B-B14F-4D97-AF65-F5344CB8AC3E}">
        <p14:creationId xmlns:p14="http://schemas.microsoft.com/office/powerpoint/2010/main" val="373760378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lnSpcReduction="10000"/>
          </a:bodyPr>
          <a:lstStyle/>
          <a:p>
            <a:pPr marL="0" indent="0" algn="just" fontAlgn="base">
              <a:buNone/>
            </a:pPr>
            <a:r>
              <a:rPr lang="en-US" sz="2000" b="1" i="0" dirty="0">
                <a:solidFill>
                  <a:srgbClr val="000000"/>
                </a:solidFill>
                <a:effectLst/>
                <a:latin typeface="+mj-lt"/>
              </a:rPr>
              <a:t>Introduction to ASP.NET Core MVC Framework</a:t>
            </a:r>
          </a:p>
          <a:p>
            <a:pPr marL="0" indent="0" algn="just" fontAlgn="base">
              <a:buNone/>
            </a:pPr>
            <a:r>
              <a:rPr lang="en-US" sz="2000" b="1" i="0" dirty="0">
                <a:solidFill>
                  <a:srgbClr val="000000"/>
                </a:solidFill>
                <a:effectLst/>
                <a:latin typeface="+mj-lt"/>
              </a:rPr>
              <a:t>What is MVC?</a:t>
            </a:r>
          </a:p>
          <a:p>
            <a:pPr marL="0" indent="0" algn="just" fontAlgn="base">
              <a:buNone/>
            </a:pPr>
            <a:endParaRPr lang="en-US" sz="5000" b="1" i="0" dirty="0">
              <a:solidFill>
                <a:srgbClr val="000000"/>
              </a:solidFill>
              <a:effectLst/>
              <a:latin typeface="+mj-lt"/>
            </a:endParaRPr>
          </a:p>
          <a:p>
            <a:pPr marL="274320" lvl="1" indent="0" fontAlgn="base">
              <a:buNone/>
            </a:pPr>
            <a:br>
              <a:rPr lang="en-US" sz="7600" dirty="0">
                <a:latin typeface="+mj-lt"/>
              </a:rPr>
            </a:br>
            <a:endParaRPr lang="en-CA" sz="1900" i="0" dirty="0">
              <a:effectLst/>
              <a:latin typeface="+mj-lt"/>
            </a:endParaRPr>
          </a:p>
          <a:p>
            <a:pPr algn="l" fontAlgn="base">
              <a:buFont typeface="Arial" panose="020B0604020202020204" pitchFamily="34" charset="0"/>
              <a:buChar char="•"/>
            </a:pPr>
            <a:r>
              <a:rPr lang="en-CA" sz="1900" dirty="0">
                <a:latin typeface="+mj-lt"/>
              </a:rPr>
              <a:t>A user will issue a request and the URL may look like something like this </a:t>
            </a:r>
            <a:r>
              <a:rPr lang="en-CA" sz="1900" dirty="0">
                <a:latin typeface="+mj-lt"/>
                <a:hlinkClick r:id="rId2"/>
              </a:rPr>
              <a:t>https://cambrookscollege.ca/student/details/2</a:t>
            </a:r>
            <a:r>
              <a:rPr lang="en-CA" sz="1900" dirty="0">
                <a:latin typeface="+mj-lt"/>
              </a:rPr>
              <a:t>  </a:t>
            </a:r>
          </a:p>
          <a:p>
            <a:pPr algn="l" fontAlgn="base">
              <a:buFont typeface="Arial" panose="020B0604020202020204" pitchFamily="34" charset="0"/>
              <a:buChar char="•"/>
            </a:pPr>
            <a:r>
              <a:rPr lang="en-CA" sz="1900" dirty="0">
                <a:latin typeface="+mj-lt"/>
              </a:rPr>
              <a:t>Let us take a look at the image on the next slide</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118</a:t>
            </a:fld>
            <a:endParaRPr lang="en-US" dirty="0"/>
          </a:p>
        </p:txBody>
      </p:sp>
      <p:pic>
        <p:nvPicPr>
          <p:cNvPr id="11" name="Picture 10">
            <a:extLst>
              <a:ext uri="{FF2B5EF4-FFF2-40B4-BE49-F238E27FC236}">
                <a16:creationId xmlns:a16="http://schemas.microsoft.com/office/drawing/2014/main" id="{61C17650-C2AF-4F38-AED0-DCBA8BDA80E0}"/>
              </a:ext>
            </a:extLst>
          </p:cNvPr>
          <p:cNvPicPr>
            <a:picLocks noChangeAspect="1"/>
          </p:cNvPicPr>
          <p:nvPr/>
        </p:nvPicPr>
        <p:blipFill>
          <a:blip r:embed="rId3"/>
          <a:stretch>
            <a:fillRect/>
          </a:stretch>
        </p:blipFill>
        <p:spPr>
          <a:xfrm>
            <a:off x="1312465" y="2257425"/>
            <a:ext cx="2964260" cy="2057400"/>
          </a:xfrm>
          <a:prstGeom prst="rect">
            <a:avLst/>
          </a:prstGeom>
        </p:spPr>
      </p:pic>
    </p:spTree>
    <p:extLst>
      <p:ext uri="{BB962C8B-B14F-4D97-AF65-F5344CB8AC3E}">
        <p14:creationId xmlns:p14="http://schemas.microsoft.com/office/powerpoint/2010/main" val="166654929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just" fontAlgn="base">
              <a:buNone/>
            </a:pPr>
            <a:r>
              <a:rPr lang="en-US" sz="2000" b="1" i="0" dirty="0">
                <a:solidFill>
                  <a:srgbClr val="000000"/>
                </a:solidFill>
                <a:effectLst/>
                <a:latin typeface="+mj-lt"/>
              </a:rPr>
              <a:t>Introduction to ASP.NET Core MVC Framework</a:t>
            </a:r>
          </a:p>
          <a:p>
            <a:pPr marL="0" indent="0" algn="just" fontAlgn="base">
              <a:buNone/>
            </a:pPr>
            <a:r>
              <a:rPr lang="en-US" sz="2000" b="1" i="0" dirty="0">
                <a:solidFill>
                  <a:srgbClr val="000000"/>
                </a:solidFill>
                <a:effectLst/>
                <a:latin typeface="+mj-lt"/>
              </a:rPr>
              <a:t>What is MVC?</a:t>
            </a: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119</a:t>
            </a:fld>
            <a:endParaRPr lang="en-US" dirty="0"/>
          </a:p>
        </p:txBody>
      </p:sp>
      <p:pic>
        <p:nvPicPr>
          <p:cNvPr id="11" name="Picture 10">
            <a:extLst>
              <a:ext uri="{FF2B5EF4-FFF2-40B4-BE49-F238E27FC236}">
                <a16:creationId xmlns:a16="http://schemas.microsoft.com/office/drawing/2014/main" id="{BA6BDF34-BA1E-4077-83A8-BD178049AA25}"/>
              </a:ext>
            </a:extLst>
          </p:cNvPr>
          <p:cNvPicPr>
            <a:picLocks noChangeAspect="1"/>
          </p:cNvPicPr>
          <p:nvPr/>
        </p:nvPicPr>
        <p:blipFill>
          <a:blip r:embed="rId2"/>
          <a:stretch>
            <a:fillRect/>
          </a:stretch>
        </p:blipFill>
        <p:spPr>
          <a:xfrm>
            <a:off x="1066800" y="2658877"/>
            <a:ext cx="6744284" cy="2217612"/>
          </a:xfrm>
          <a:prstGeom prst="rect">
            <a:avLst/>
          </a:prstGeom>
        </p:spPr>
      </p:pic>
    </p:spTree>
    <p:extLst>
      <p:ext uri="{BB962C8B-B14F-4D97-AF65-F5344CB8AC3E}">
        <p14:creationId xmlns:p14="http://schemas.microsoft.com/office/powerpoint/2010/main" val="161957482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This will open the browser and display the following output</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r>
              <a:rPr lang="en-US" sz="1600" dirty="0"/>
              <a:t>The output “Hello World!” comes from the Main() method of the Program class, which is present inside the </a:t>
            </a:r>
            <a:r>
              <a:rPr lang="en-US" sz="1600" dirty="0" err="1"/>
              <a:t>Program.cs</a:t>
            </a:r>
            <a:r>
              <a:rPr lang="en-US" sz="1600" dirty="0"/>
              <a:t> file, as show in the image on the next slide.</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8">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a:t>
            </a:fld>
            <a:endParaRPr lang="en-US"/>
          </a:p>
        </p:txBody>
      </p:sp>
      <p:pic>
        <p:nvPicPr>
          <p:cNvPr id="7" name="Picture 6">
            <a:extLst>
              <a:ext uri="{FF2B5EF4-FFF2-40B4-BE49-F238E27FC236}">
                <a16:creationId xmlns:a16="http://schemas.microsoft.com/office/drawing/2014/main" id="{F61387C0-8740-463C-9F3B-BEEBD005D733}"/>
              </a:ext>
            </a:extLst>
          </p:cNvPr>
          <p:cNvPicPr>
            <a:picLocks noChangeAspect="1"/>
          </p:cNvPicPr>
          <p:nvPr/>
        </p:nvPicPr>
        <p:blipFill>
          <a:blip r:embed="rId2"/>
          <a:stretch>
            <a:fillRect/>
          </a:stretch>
        </p:blipFill>
        <p:spPr>
          <a:xfrm>
            <a:off x="1379021" y="2651669"/>
            <a:ext cx="4595258" cy="2088061"/>
          </a:xfrm>
          <a:prstGeom prst="rect">
            <a:avLst/>
          </a:prstGeom>
        </p:spPr>
      </p:pic>
    </p:spTree>
    <p:extLst>
      <p:ext uri="{BB962C8B-B14F-4D97-AF65-F5344CB8AC3E}">
        <p14:creationId xmlns:p14="http://schemas.microsoft.com/office/powerpoint/2010/main" val="158772543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i="0" dirty="0">
                <a:solidFill>
                  <a:srgbClr val="000000"/>
                </a:solidFill>
                <a:effectLst/>
                <a:latin typeface="+mj-lt"/>
              </a:rPr>
              <a:t>What is MVC?</a:t>
            </a:r>
          </a:p>
          <a:p>
            <a:pPr algn="l">
              <a:buFont typeface="Arial" panose="020B0604020202020204" pitchFamily="34" charset="0"/>
              <a:buChar char="•"/>
            </a:pPr>
            <a:r>
              <a:rPr lang="en-US" sz="7600" b="0" i="0" dirty="0">
                <a:solidFill>
                  <a:srgbClr val="333333"/>
                </a:solidFill>
                <a:effectLst/>
                <a:latin typeface="+mj-lt"/>
              </a:rPr>
              <a:t>When this request arrives at the server, it is the Controller in the MVC design pattern that receives the request and handles it. </a:t>
            </a:r>
          </a:p>
          <a:p>
            <a:pPr algn="l">
              <a:buFont typeface="Arial" panose="020B0604020202020204" pitchFamily="34" charset="0"/>
              <a:buChar char="•"/>
            </a:pPr>
            <a:r>
              <a:rPr lang="en-US" sz="7600" b="0" i="0" dirty="0">
                <a:solidFill>
                  <a:srgbClr val="333333"/>
                </a:solidFill>
                <a:effectLst/>
                <a:latin typeface="+mj-lt"/>
              </a:rPr>
              <a:t>The controller creates the model. The model has the classes that describe the data. </a:t>
            </a:r>
          </a:p>
          <a:p>
            <a:pPr algn="l">
              <a:buFont typeface="Arial" panose="020B0604020202020204" pitchFamily="34" charset="0"/>
              <a:buChar char="•"/>
            </a:pPr>
            <a:r>
              <a:rPr lang="en-US" sz="7600" b="0" i="0" dirty="0">
                <a:solidFill>
                  <a:srgbClr val="333333"/>
                </a:solidFill>
                <a:effectLst/>
                <a:latin typeface="+mj-lt"/>
              </a:rPr>
              <a:t>In addition to the data itself, Model also contains the logic to retrieve data from the underlying data source such as a database. </a:t>
            </a:r>
          </a:p>
          <a:p>
            <a:pPr algn="l">
              <a:buFont typeface="Arial" panose="020B0604020202020204" pitchFamily="34" charset="0"/>
              <a:buChar char="•"/>
            </a:pPr>
            <a:r>
              <a:rPr lang="en-US" sz="7600" b="0" i="0" dirty="0">
                <a:solidFill>
                  <a:srgbClr val="333333"/>
                </a:solidFill>
                <a:effectLst/>
                <a:latin typeface="+mj-lt"/>
              </a:rPr>
              <a:t>In addition to creating the Model, the controller also selects a View and passes the Model object to that View. </a:t>
            </a:r>
          </a:p>
          <a:p>
            <a:pPr algn="l">
              <a:buFont typeface="Arial" panose="020B0604020202020204" pitchFamily="34" charset="0"/>
              <a:buChar char="•"/>
            </a:pPr>
            <a:r>
              <a:rPr lang="en-US" sz="7600" b="0" i="0" dirty="0">
                <a:solidFill>
                  <a:srgbClr val="333333"/>
                </a:solidFill>
                <a:effectLst/>
                <a:latin typeface="+mj-lt"/>
              </a:rPr>
              <a:t>The view is only responsible for presenting the model data. </a:t>
            </a:r>
          </a:p>
          <a:p>
            <a:pPr algn="l">
              <a:buFont typeface="Arial" panose="020B0604020202020204" pitchFamily="34" charset="0"/>
              <a:buChar char="•"/>
            </a:pPr>
            <a:r>
              <a:rPr lang="en-US" sz="7600" b="0" i="0" dirty="0">
                <a:solidFill>
                  <a:srgbClr val="333333"/>
                </a:solidFill>
                <a:effectLst/>
                <a:latin typeface="+mj-lt"/>
              </a:rPr>
              <a:t>It is the view, that generates the required HTML to present the model data </a:t>
            </a:r>
            <a:r>
              <a:rPr lang="en-US" sz="7600" b="0" i="0" dirty="0" err="1">
                <a:solidFill>
                  <a:srgbClr val="333333"/>
                </a:solidFill>
                <a:effectLst/>
                <a:latin typeface="+mj-lt"/>
              </a:rPr>
              <a:t>i.e</a:t>
            </a:r>
            <a:r>
              <a:rPr lang="en-US" sz="7600" b="0" i="0" dirty="0">
                <a:solidFill>
                  <a:srgbClr val="333333"/>
                </a:solidFill>
                <a:effectLst/>
                <a:latin typeface="+mj-lt"/>
              </a:rPr>
              <a:t> the student data provided to it by the Controller. </a:t>
            </a:r>
          </a:p>
          <a:p>
            <a:pPr algn="l">
              <a:buFont typeface="Arial" panose="020B0604020202020204" pitchFamily="34" charset="0"/>
              <a:buChar char="•"/>
            </a:pPr>
            <a:r>
              <a:rPr lang="en-US" sz="7600" b="0" i="0" dirty="0">
                <a:solidFill>
                  <a:srgbClr val="333333"/>
                </a:solidFill>
                <a:effectLst/>
                <a:latin typeface="+mj-lt"/>
              </a:rPr>
              <a:t>This HTML is then sent over the network to the user who made the request.</a:t>
            </a:r>
          </a:p>
          <a:p>
            <a:pPr marL="0" indent="0" algn="just" fontAlgn="base">
              <a:buNone/>
            </a:pPr>
            <a:endParaRPr lang="en-US" sz="7600" b="1"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120</a:t>
            </a:fld>
            <a:endParaRPr lang="en-US" dirty="0"/>
          </a:p>
        </p:txBody>
      </p:sp>
    </p:spTree>
    <p:extLst>
      <p:ext uri="{BB962C8B-B14F-4D97-AF65-F5344CB8AC3E}">
        <p14:creationId xmlns:p14="http://schemas.microsoft.com/office/powerpoint/2010/main" val="330116747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rPr>
              <a:t>Introduction to ASP.NET Core MVC Framework</a:t>
            </a:r>
          </a:p>
          <a:p>
            <a:pPr marL="0" indent="0" algn="just" fontAlgn="base">
              <a:buNone/>
            </a:pPr>
            <a:r>
              <a:rPr lang="en-US" sz="7600" b="1" dirty="0">
                <a:solidFill>
                  <a:srgbClr val="000000"/>
                </a:solidFill>
              </a:rPr>
              <a:t>Role of Model in MVC Design Pattern</a:t>
            </a:r>
          </a:p>
          <a:p>
            <a:pPr algn="just" fontAlgn="base">
              <a:buFont typeface="Arial" panose="020B0604020202020204" pitchFamily="34" charset="0"/>
              <a:buChar char="•"/>
            </a:pPr>
            <a:r>
              <a:rPr lang="en-US" sz="7600" b="0" i="0" dirty="0">
                <a:solidFill>
                  <a:srgbClr val="000000"/>
                </a:solidFill>
                <a:effectLst/>
              </a:rPr>
              <a:t>The Model in an MVC application represents the state of the application and any business logic or operations it should perform.</a:t>
            </a:r>
          </a:p>
          <a:p>
            <a:pPr algn="just" fontAlgn="base">
              <a:buFont typeface="Arial" panose="020B0604020202020204" pitchFamily="34" charset="0"/>
              <a:buChar char="•"/>
            </a:pPr>
            <a:r>
              <a:rPr lang="en-US" sz="7600" b="0" i="0" dirty="0">
                <a:solidFill>
                  <a:srgbClr val="000000"/>
                </a:solidFill>
                <a:effectLst/>
              </a:rPr>
              <a:t>Business logic should be encapsulated in the model, along with any implementation logic for persisting the state of the application. </a:t>
            </a:r>
          </a:p>
          <a:p>
            <a:pPr algn="just" fontAlgn="base">
              <a:buFont typeface="Arial" panose="020B0604020202020204" pitchFamily="34" charset="0"/>
              <a:buChar char="•"/>
            </a:pPr>
            <a:r>
              <a:rPr lang="en-US" sz="7600" b="0" i="0" dirty="0">
                <a:solidFill>
                  <a:srgbClr val="000000"/>
                </a:solidFill>
                <a:effectLst/>
              </a:rPr>
              <a:t>Strongly-typed views typically use </a:t>
            </a:r>
            <a:r>
              <a:rPr lang="en-US" sz="7600" b="0" i="0" dirty="0" err="1">
                <a:solidFill>
                  <a:srgbClr val="000000"/>
                </a:solidFill>
                <a:effectLst/>
              </a:rPr>
              <a:t>ViewModel</a:t>
            </a:r>
            <a:r>
              <a:rPr lang="en-US" sz="7600" b="0" i="0" dirty="0">
                <a:solidFill>
                  <a:srgbClr val="000000"/>
                </a:solidFill>
                <a:effectLst/>
              </a:rPr>
              <a:t> types designed to contain the data to display on that view.</a:t>
            </a:r>
          </a:p>
          <a:p>
            <a:pPr algn="just" fontAlgn="base">
              <a:buFont typeface="Arial" panose="020B0604020202020204" pitchFamily="34" charset="0"/>
              <a:buChar char="•"/>
            </a:pPr>
            <a:r>
              <a:rPr lang="en-US" sz="7600" b="0" i="0" dirty="0">
                <a:solidFill>
                  <a:srgbClr val="000000"/>
                </a:solidFill>
                <a:effectLst/>
              </a:rPr>
              <a:t>The controller creates and populates these </a:t>
            </a:r>
            <a:r>
              <a:rPr lang="en-US" sz="7600" b="0" i="0" dirty="0" err="1">
                <a:solidFill>
                  <a:srgbClr val="000000"/>
                </a:solidFill>
                <a:effectLst/>
              </a:rPr>
              <a:t>ViewModel</a:t>
            </a:r>
            <a:r>
              <a:rPr lang="en-US" sz="7600" b="0" i="0" dirty="0">
                <a:solidFill>
                  <a:srgbClr val="000000"/>
                </a:solidFill>
                <a:effectLst/>
              </a:rPr>
              <a:t> instances from the model.</a:t>
            </a:r>
          </a:p>
          <a:p>
            <a:pPr algn="just" fontAlgn="base">
              <a:buFont typeface="Arial" panose="020B0604020202020204" pitchFamily="34" charset="0"/>
              <a:buChar char="•"/>
            </a:pPr>
            <a:r>
              <a:rPr lang="en-US" sz="7600" b="0" i="0" dirty="0">
                <a:solidFill>
                  <a:srgbClr val="000000"/>
                </a:solidFill>
                <a:effectLst/>
              </a:rPr>
              <a:t>The Model represents a set of classes used to describe the application’s validation, business, and data access logic.</a:t>
            </a:r>
          </a:p>
          <a:p>
            <a:pPr algn="just" fontAlgn="base">
              <a:buFont typeface="Arial" panose="020B0604020202020204" pitchFamily="34" charset="0"/>
              <a:buChar char="•"/>
            </a:pPr>
            <a:r>
              <a:rPr lang="en-US" sz="7600" i="0" dirty="0">
                <a:solidFill>
                  <a:srgbClr val="000000"/>
                </a:solidFill>
                <a:effectLst/>
              </a:rPr>
              <a:t>For our class project the model will consist of a Student and </a:t>
            </a:r>
            <a:r>
              <a:rPr lang="en-US" sz="7600" i="0" dirty="0" err="1">
                <a:solidFill>
                  <a:srgbClr val="000000"/>
                </a:solidFill>
                <a:effectLst/>
              </a:rPr>
              <a:t>StudentBusinessLogicLayer</a:t>
            </a:r>
            <a:r>
              <a:rPr lang="en-US" sz="7600" i="0" dirty="0">
                <a:solidFill>
                  <a:srgbClr val="000000"/>
                </a:solidFill>
                <a:effectLst/>
              </a:rPr>
              <a:t> classes as shown in the image on the next slide</a:t>
            </a:r>
          </a:p>
          <a:p>
            <a:pPr marL="0" indent="0" algn="just" fontAlgn="base">
              <a:buNone/>
            </a:pPr>
            <a:endParaRPr lang="en-US" sz="7600" b="1"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121</a:t>
            </a:fld>
            <a:endParaRPr lang="en-US" dirty="0"/>
          </a:p>
        </p:txBody>
      </p:sp>
    </p:spTree>
    <p:extLst>
      <p:ext uri="{BB962C8B-B14F-4D97-AF65-F5344CB8AC3E}">
        <p14:creationId xmlns:p14="http://schemas.microsoft.com/office/powerpoint/2010/main" val="347415385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lnSpcReduction="10000"/>
          </a:bodyPr>
          <a:lstStyle/>
          <a:p>
            <a:pPr marL="0" indent="0" algn="just" fontAlgn="base">
              <a:buNone/>
            </a:pPr>
            <a:r>
              <a:rPr lang="en-US" sz="2000" b="1" i="0" dirty="0">
                <a:solidFill>
                  <a:srgbClr val="000000"/>
                </a:solidFill>
                <a:effectLst/>
              </a:rPr>
              <a:t>Introduction to ASP.NET Core MVC Framework</a:t>
            </a:r>
          </a:p>
          <a:p>
            <a:pPr marL="0" indent="0" algn="just" fontAlgn="base">
              <a:buNone/>
            </a:pPr>
            <a:r>
              <a:rPr lang="en-US" sz="1900" b="1" dirty="0">
                <a:solidFill>
                  <a:srgbClr val="000000"/>
                </a:solidFill>
              </a:rPr>
              <a:t>Role of Model in MVC Design Pattern</a:t>
            </a:r>
          </a:p>
          <a:p>
            <a:pPr marL="0" indent="0" algn="just" fontAlgn="base">
              <a:buNone/>
            </a:pPr>
            <a:endParaRPr lang="en-US" sz="7600" b="1"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122</a:t>
            </a:fld>
            <a:endParaRPr lang="en-US" dirty="0"/>
          </a:p>
        </p:txBody>
      </p:sp>
      <p:pic>
        <p:nvPicPr>
          <p:cNvPr id="7" name="Picture 6">
            <a:extLst>
              <a:ext uri="{FF2B5EF4-FFF2-40B4-BE49-F238E27FC236}">
                <a16:creationId xmlns:a16="http://schemas.microsoft.com/office/drawing/2014/main" id="{29D1ECFE-9356-4D74-AE8E-AB7DF446AEA7}"/>
              </a:ext>
            </a:extLst>
          </p:cNvPr>
          <p:cNvPicPr>
            <a:picLocks noChangeAspect="1"/>
          </p:cNvPicPr>
          <p:nvPr/>
        </p:nvPicPr>
        <p:blipFill>
          <a:blip r:embed="rId2"/>
          <a:stretch>
            <a:fillRect/>
          </a:stretch>
        </p:blipFill>
        <p:spPr>
          <a:xfrm>
            <a:off x="788497" y="2358058"/>
            <a:ext cx="3985605" cy="2088061"/>
          </a:xfrm>
          <a:prstGeom prst="rect">
            <a:avLst/>
          </a:prstGeom>
        </p:spPr>
      </p:pic>
      <p:pic>
        <p:nvPicPr>
          <p:cNvPr id="11" name="Picture 10">
            <a:extLst>
              <a:ext uri="{FF2B5EF4-FFF2-40B4-BE49-F238E27FC236}">
                <a16:creationId xmlns:a16="http://schemas.microsoft.com/office/drawing/2014/main" id="{9C399299-D2C1-4752-AA0D-B80D30875DFD}"/>
              </a:ext>
            </a:extLst>
          </p:cNvPr>
          <p:cNvPicPr>
            <a:picLocks noChangeAspect="1"/>
          </p:cNvPicPr>
          <p:nvPr/>
        </p:nvPicPr>
        <p:blipFill>
          <a:blip r:embed="rId3"/>
          <a:stretch>
            <a:fillRect/>
          </a:stretch>
        </p:blipFill>
        <p:spPr>
          <a:xfrm>
            <a:off x="5483715" y="2208780"/>
            <a:ext cx="4231785" cy="4006626"/>
          </a:xfrm>
          <a:prstGeom prst="rect">
            <a:avLst/>
          </a:prstGeom>
        </p:spPr>
      </p:pic>
    </p:spTree>
    <p:extLst>
      <p:ext uri="{BB962C8B-B14F-4D97-AF65-F5344CB8AC3E}">
        <p14:creationId xmlns:p14="http://schemas.microsoft.com/office/powerpoint/2010/main" val="249418183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lnSpcReduction="10000"/>
          </a:bodyPr>
          <a:lstStyle/>
          <a:p>
            <a:pPr marL="0" indent="0" algn="just" fontAlgn="base">
              <a:buNone/>
            </a:pPr>
            <a:r>
              <a:rPr lang="en-US" sz="2000" b="1" i="0" dirty="0">
                <a:solidFill>
                  <a:srgbClr val="000000"/>
                </a:solidFill>
                <a:effectLst/>
              </a:rPr>
              <a:t>Introduction to ASP.NET Core MVC Framework</a:t>
            </a:r>
          </a:p>
          <a:p>
            <a:pPr marL="0" indent="0" algn="just" fontAlgn="base">
              <a:buNone/>
            </a:pPr>
            <a:r>
              <a:rPr lang="en-US" sz="1900" b="1" dirty="0">
                <a:solidFill>
                  <a:srgbClr val="000000"/>
                </a:solidFill>
              </a:rPr>
              <a:t>Role of Model in MVC Design Pattern</a:t>
            </a:r>
          </a:p>
          <a:p>
            <a:pPr algn="just" fontAlgn="base">
              <a:buFont typeface="Arial" panose="020B0604020202020204" pitchFamily="34" charset="0"/>
              <a:buChar char="•"/>
            </a:pPr>
            <a:r>
              <a:rPr lang="en-US" sz="1900" i="0" dirty="0">
                <a:solidFill>
                  <a:srgbClr val="000000"/>
                </a:solidFill>
                <a:effectLst/>
                <a:latin typeface="+mj-lt"/>
              </a:rPr>
              <a:t>In our example on the last slide, </a:t>
            </a:r>
            <a:r>
              <a:rPr lang="en-US" sz="1900" b="0" i="0" dirty="0">
                <a:solidFill>
                  <a:srgbClr val="000000"/>
                </a:solidFill>
                <a:effectLst/>
                <a:latin typeface="+mj-lt"/>
              </a:rPr>
              <a:t>Student class to hold the student data in memory.</a:t>
            </a:r>
          </a:p>
          <a:p>
            <a:pPr algn="just" fontAlgn="base">
              <a:buFont typeface="Arial" panose="020B0604020202020204" pitchFamily="34" charset="0"/>
              <a:buChar char="•"/>
            </a:pPr>
            <a:r>
              <a:rPr lang="en-US" sz="1900" b="0" i="0" dirty="0">
                <a:solidFill>
                  <a:srgbClr val="000000"/>
                </a:solidFill>
                <a:effectLst/>
                <a:latin typeface="+mj-lt"/>
              </a:rPr>
              <a:t>The </a:t>
            </a:r>
            <a:r>
              <a:rPr lang="en-US" sz="1900" b="0" i="0" dirty="0" err="1">
                <a:solidFill>
                  <a:srgbClr val="000000"/>
                </a:solidFill>
                <a:effectLst/>
                <a:latin typeface="+mj-lt"/>
              </a:rPr>
              <a:t>StudentBusinessLayer</a:t>
            </a:r>
            <a:r>
              <a:rPr lang="en-US" sz="1900" b="0" i="0" dirty="0">
                <a:solidFill>
                  <a:srgbClr val="000000"/>
                </a:solidFill>
                <a:effectLst/>
                <a:latin typeface="+mj-lt"/>
              </a:rPr>
              <a:t> class is used to manage the student data, i.e., going to perform the CRUD operation, Validate the Student data, etc.</a:t>
            </a:r>
            <a:endParaRPr lang="en-US" sz="1900"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123</a:t>
            </a:fld>
            <a:endParaRPr lang="en-US" dirty="0"/>
          </a:p>
        </p:txBody>
      </p:sp>
    </p:spTree>
    <p:extLst>
      <p:ext uri="{BB962C8B-B14F-4D97-AF65-F5344CB8AC3E}">
        <p14:creationId xmlns:p14="http://schemas.microsoft.com/office/powerpoint/2010/main" val="217335947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92500" lnSpcReduction="10000"/>
          </a:bodyPr>
          <a:lstStyle/>
          <a:p>
            <a:pPr marL="0" indent="0" algn="just" fontAlgn="base">
              <a:buNone/>
            </a:pPr>
            <a:r>
              <a:rPr lang="en-US" sz="2200" b="1" i="0" dirty="0">
                <a:solidFill>
                  <a:srgbClr val="000000"/>
                </a:solidFill>
                <a:effectLst/>
              </a:rPr>
              <a:t>Introduction to ASP.NET Core MVC Framework</a:t>
            </a:r>
          </a:p>
          <a:p>
            <a:pPr marL="0" indent="0" algn="just" fontAlgn="base">
              <a:buNone/>
            </a:pPr>
            <a:r>
              <a:rPr lang="en-US" sz="2100" b="1" dirty="0">
                <a:solidFill>
                  <a:srgbClr val="000000"/>
                </a:solidFill>
                <a:latin typeface="+mj-lt"/>
              </a:rPr>
              <a:t>Role of View in MVC Design Pattern</a:t>
            </a:r>
          </a:p>
          <a:p>
            <a:pPr algn="just" fontAlgn="base">
              <a:buFont typeface="Arial" panose="020B0604020202020204" pitchFamily="34" charset="0"/>
              <a:buChar char="•"/>
            </a:pPr>
            <a:r>
              <a:rPr lang="en-US" sz="2100" b="0" i="0" dirty="0">
                <a:solidFill>
                  <a:srgbClr val="000000"/>
                </a:solidFill>
                <a:effectLst/>
                <a:latin typeface="+mj-lt"/>
              </a:rPr>
              <a:t>Views in MVC Application are responsible for presenting content through the user interface.</a:t>
            </a:r>
          </a:p>
          <a:p>
            <a:pPr algn="just" fontAlgn="base">
              <a:buFont typeface="Arial" panose="020B0604020202020204" pitchFamily="34" charset="0"/>
              <a:buChar char="•"/>
            </a:pPr>
            <a:r>
              <a:rPr lang="en-US" sz="2100" b="0" i="0" dirty="0">
                <a:solidFill>
                  <a:srgbClr val="000000"/>
                </a:solidFill>
                <a:effectLst/>
                <a:latin typeface="+mj-lt"/>
              </a:rPr>
              <a:t>In ASP.NET Core MVC Application, we use the Razor View Engine to embed .NET code in HTML markup.</a:t>
            </a:r>
          </a:p>
          <a:p>
            <a:pPr algn="just" fontAlgn="base">
              <a:buFont typeface="Arial" panose="020B0604020202020204" pitchFamily="34" charset="0"/>
              <a:buChar char="•"/>
            </a:pPr>
            <a:r>
              <a:rPr lang="en-US" sz="2100" b="0" i="0" dirty="0">
                <a:solidFill>
                  <a:srgbClr val="000000"/>
                </a:solidFill>
                <a:effectLst/>
                <a:latin typeface="+mj-lt"/>
              </a:rPr>
              <a:t>There should be minimal logic (you should not write any business logic, calculation logic, etc.) within views</a:t>
            </a:r>
          </a:p>
          <a:p>
            <a:pPr algn="just" fontAlgn="base">
              <a:buFont typeface="Arial" panose="020B0604020202020204" pitchFamily="34" charset="0"/>
              <a:buChar char="•"/>
            </a:pPr>
            <a:r>
              <a:rPr lang="en-US" sz="2100" b="0" i="0" dirty="0">
                <a:solidFill>
                  <a:srgbClr val="000000"/>
                </a:solidFill>
                <a:effectLst/>
                <a:latin typeface="+mj-lt"/>
              </a:rPr>
              <a:t> Logic in Views if any should only be related to presenting the content.</a:t>
            </a:r>
            <a:endParaRPr lang="en-US" sz="2100" dirty="0">
              <a:solidFill>
                <a:srgbClr val="000000"/>
              </a:solidFill>
              <a:latin typeface="+mj-lt"/>
            </a:endParaRPr>
          </a:p>
          <a:p>
            <a:pPr algn="just" fontAlgn="base">
              <a:buFont typeface="Arial" panose="020B0604020202020204" pitchFamily="34" charset="0"/>
              <a:buChar char="•"/>
            </a:pPr>
            <a:r>
              <a:rPr lang="en-US" sz="2100" dirty="0">
                <a:solidFill>
                  <a:srgbClr val="000000"/>
                </a:solidFill>
                <a:latin typeface="+mj-lt"/>
              </a:rPr>
              <a:t>T</a:t>
            </a:r>
            <a:r>
              <a:rPr lang="en-US" sz="2100" b="0" i="0" dirty="0">
                <a:solidFill>
                  <a:srgbClr val="000000"/>
                </a:solidFill>
                <a:effectLst/>
                <a:latin typeface="+mj-lt"/>
              </a:rPr>
              <a:t>o display Student data on a web page. The Student model carried the student data to the view as shown in the image on the next slide.</a:t>
            </a: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124</a:t>
            </a:fld>
            <a:endParaRPr lang="en-US" dirty="0"/>
          </a:p>
        </p:txBody>
      </p:sp>
    </p:spTree>
    <p:extLst>
      <p:ext uri="{BB962C8B-B14F-4D97-AF65-F5344CB8AC3E}">
        <p14:creationId xmlns:p14="http://schemas.microsoft.com/office/powerpoint/2010/main" val="83246043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just" fontAlgn="base">
              <a:buNone/>
            </a:pPr>
            <a:r>
              <a:rPr lang="en-US" sz="2000" b="1" i="0" dirty="0">
                <a:solidFill>
                  <a:srgbClr val="000000"/>
                </a:solidFill>
                <a:effectLst/>
              </a:rPr>
              <a:t>Introduction to ASP.NET Core MVC Framework</a:t>
            </a:r>
          </a:p>
          <a:p>
            <a:pPr marL="0" indent="0" algn="just" fontAlgn="base">
              <a:buNone/>
            </a:pPr>
            <a:r>
              <a:rPr lang="en-US" sz="1900" b="1" dirty="0">
                <a:solidFill>
                  <a:srgbClr val="000000"/>
                </a:solidFill>
                <a:latin typeface="+mj-lt"/>
              </a:rPr>
              <a:t>Role of View in MVC Design Pattern</a:t>
            </a: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125</a:t>
            </a:fld>
            <a:endParaRPr lang="en-US" dirty="0"/>
          </a:p>
        </p:txBody>
      </p:sp>
      <p:pic>
        <p:nvPicPr>
          <p:cNvPr id="7" name="Picture 6">
            <a:extLst>
              <a:ext uri="{FF2B5EF4-FFF2-40B4-BE49-F238E27FC236}">
                <a16:creationId xmlns:a16="http://schemas.microsoft.com/office/drawing/2014/main" id="{987DDAA5-4E03-4116-92F3-79BB78D97105}"/>
              </a:ext>
            </a:extLst>
          </p:cNvPr>
          <p:cNvPicPr>
            <a:picLocks noChangeAspect="1"/>
          </p:cNvPicPr>
          <p:nvPr/>
        </p:nvPicPr>
        <p:blipFill>
          <a:blip r:embed="rId2"/>
          <a:stretch>
            <a:fillRect/>
          </a:stretch>
        </p:blipFill>
        <p:spPr>
          <a:xfrm>
            <a:off x="1066800" y="2358058"/>
            <a:ext cx="6791325" cy="3548406"/>
          </a:xfrm>
          <a:prstGeom prst="rect">
            <a:avLst/>
          </a:prstGeom>
        </p:spPr>
      </p:pic>
    </p:spTree>
    <p:extLst>
      <p:ext uri="{BB962C8B-B14F-4D97-AF65-F5344CB8AC3E}">
        <p14:creationId xmlns:p14="http://schemas.microsoft.com/office/powerpoint/2010/main" val="105467833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55000" lnSpcReduction="20000"/>
          </a:bodyPr>
          <a:lstStyle/>
          <a:p>
            <a:pPr marL="0" indent="0" algn="just" fontAlgn="base">
              <a:buNone/>
            </a:pPr>
            <a:r>
              <a:rPr lang="en-US" sz="3600" b="1" i="0" dirty="0">
                <a:solidFill>
                  <a:srgbClr val="000000"/>
                </a:solidFill>
                <a:effectLst/>
                <a:latin typeface="+mj-lt"/>
              </a:rPr>
              <a:t>Introduction to ASP.NET Core MVC Framework</a:t>
            </a:r>
          </a:p>
          <a:p>
            <a:pPr marL="0" indent="0" algn="just" fontAlgn="base">
              <a:buNone/>
            </a:pPr>
            <a:r>
              <a:rPr lang="en-US" sz="3500" b="1" dirty="0">
                <a:solidFill>
                  <a:srgbClr val="000000"/>
                </a:solidFill>
                <a:latin typeface="+mj-lt"/>
              </a:rPr>
              <a:t>Role of Controller in MVC Design Pattern</a:t>
            </a:r>
          </a:p>
          <a:p>
            <a:pPr algn="just" fontAlgn="base">
              <a:buFont typeface="Arial" panose="020B0604020202020204" pitchFamily="34" charset="0"/>
              <a:buChar char="•"/>
            </a:pPr>
            <a:r>
              <a:rPr lang="en-US" sz="3500" b="0" i="0" dirty="0">
                <a:solidFill>
                  <a:srgbClr val="000000"/>
                </a:solidFill>
                <a:effectLst/>
                <a:latin typeface="+mj-lt"/>
              </a:rPr>
              <a:t>Controllers in MVC Design Pattern are the components that handle user interaction, work with the model, and ultimately select a view to render. </a:t>
            </a:r>
          </a:p>
          <a:p>
            <a:pPr algn="just" fontAlgn="base">
              <a:buFont typeface="Arial" panose="020B0604020202020204" pitchFamily="34" charset="0"/>
              <a:buChar char="•"/>
            </a:pPr>
            <a:r>
              <a:rPr lang="en-US" sz="3500" b="0" i="0" dirty="0">
                <a:solidFill>
                  <a:srgbClr val="000000"/>
                </a:solidFill>
                <a:effectLst/>
                <a:latin typeface="+mj-lt"/>
              </a:rPr>
              <a:t>Controller is the component in an MVC application that is used to handle the incoming HTTP Request.</a:t>
            </a:r>
          </a:p>
          <a:p>
            <a:pPr algn="just" fontAlgn="base">
              <a:buFont typeface="Arial" panose="020B0604020202020204" pitchFamily="34" charset="0"/>
              <a:buChar char="•"/>
            </a:pPr>
            <a:r>
              <a:rPr lang="en-US" sz="3500" b="0" i="0" dirty="0">
                <a:solidFill>
                  <a:srgbClr val="000000"/>
                </a:solidFill>
                <a:effectLst/>
                <a:latin typeface="+mj-lt"/>
              </a:rPr>
              <a:t>Based on the user action, the respective controller will work with the model</a:t>
            </a:r>
          </a:p>
          <a:p>
            <a:pPr algn="just" fontAlgn="base">
              <a:buFont typeface="Arial" panose="020B0604020202020204" pitchFamily="34" charset="0"/>
              <a:buChar char="•"/>
            </a:pPr>
            <a:r>
              <a:rPr lang="en-US" sz="3500" b="0" i="0" dirty="0">
                <a:solidFill>
                  <a:srgbClr val="000000"/>
                </a:solidFill>
                <a:effectLst/>
                <a:latin typeface="+mj-lt"/>
              </a:rPr>
              <a:t>Then sends the response back to the user who initially made the request</a:t>
            </a:r>
          </a:p>
          <a:p>
            <a:pPr algn="just" fontAlgn="base">
              <a:buFont typeface="Arial" panose="020B0604020202020204" pitchFamily="34" charset="0"/>
              <a:buChar char="•"/>
            </a:pPr>
            <a:r>
              <a:rPr lang="en-US" sz="3500" dirty="0">
                <a:solidFill>
                  <a:srgbClr val="000000"/>
                </a:solidFill>
                <a:latin typeface="+mj-lt"/>
              </a:rPr>
              <a:t>Let’s say a user issues a request to the following URL </a:t>
            </a:r>
            <a:r>
              <a:rPr lang="en-US" sz="3500" dirty="0">
                <a:solidFill>
                  <a:srgbClr val="000000"/>
                </a:solidFill>
                <a:latin typeface="+mj-lt"/>
                <a:hlinkClick r:id="rId2"/>
              </a:rPr>
              <a:t>https://localhost:41334/Student/Details/2</a:t>
            </a:r>
            <a:r>
              <a:rPr lang="en-US" sz="3500" dirty="0">
                <a:solidFill>
                  <a:srgbClr val="000000"/>
                </a:solidFill>
                <a:latin typeface="+mj-lt"/>
              </a:rPr>
              <a:t> </a:t>
            </a:r>
          </a:p>
          <a:p>
            <a:pPr algn="just" fontAlgn="base">
              <a:buFont typeface="Arial" panose="020B0604020202020204" pitchFamily="34" charset="0"/>
              <a:buChar char="•"/>
            </a:pPr>
            <a:r>
              <a:rPr lang="en-US" sz="3500" dirty="0">
                <a:solidFill>
                  <a:srgbClr val="000000"/>
                </a:solidFill>
                <a:latin typeface="+mj-lt"/>
              </a:rPr>
              <a:t>The request will be mapped to the Details action method of the Student Controller</a:t>
            </a:r>
          </a:p>
          <a:p>
            <a:pPr algn="just" fontAlgn="base">
              <a:buFont typeface="Arial" panose="020B0604020202020204" pitchFamily="34" charset="0"/>
              <a:buChar char="•"/>
            </a:pPr>
            <a:r>
              <a:rPr lang="en-US" sz="3500" dirty="0">
                <a:solidFill>
                  <a:srgbClr val="000000"/>
                </a:solidFill>
                <a:latin typeface="+mj-lt"/>
              </a:rPr>
              <a:t>We will discuss how request is mapped to the Student Controller’s Details action method is later session</a:t>
            </a:r>
          </a:p>
          <a:p>
            <a:pPr algn="just" fontAlgn="base">
              <a:buFont typeface="Arial" panose="020B0604020202020204" pitchFamily="34" charset="0"/>
              <a:buChar char="•"/>
            </a:pPr>
            <a:r>
              <a:rPr lang="en-US" sz="3500" dirty="0">
                <a:solidFill>
                  <a:srgbClr val="000000"/>
                </a:solidFill>
                <a:latin typeface="+mj-lt"/>
              </a:rPr>
              <a:t>Let’s take a look at the code snippet of the Student Controller in the image on the next slide</a:t>
            </a: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126</a:t>
            </a:fld>
            <a:endParaRPr lang="en-US" dirty="0"/>
          </a:p>
        </p:txBody>
      </p:sp>
    </p:spTree>
    <p:extLst>
      <p:ext uri="{BB962C8B-B14F-4D97-AF65-F5344CB8AC3E}">
        <p14:creationId xmlns:p14="http://schemas.microsoft.com/office/powerpoint/2010/main" val="205673369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just" fontAlgn="base">
              <a:buNone/>
            </a:pPr>
            <a:r>
              <a:rPr lang="en-US" sz="2000" b="1" i="0" dirty="0">
                <a:solidFill>
                  <a:srgbClr val="000000"/>
                </a:solidFill>
                <a:effectLst/>
                <a:latin typeface="+mj-lt"/>
              </a:rPr>
              <a:t>Introduction to ASP.NET Core MVC Framework</a:t>
            </a:r>
          </a:p>
          <a:p>
            <a:pPr marL="0" indent="0" algn="just" fontAlgn="base">
              <a:buNone/>
            </a:pPr>
            <a:r>
              <a:rPr lang="en-US" sz="1900" b="1" dirty="0">
                <a:solidFill>
                  <a:srgbClr val="000000"/>
                </a:solidFill>
                <a:latin typeface="+mj-lt"/>
              </a:rPr>
              <a:t>Role of Controller in MVC Design Pattern</a:t>
            </a: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127</a:t>
            </a:fld>
            <a:endParaRPr lang="en-US" dirty="0"/>
          </a:p>
        </p:txBody>
      </p:sp>
      <p:pic>
        <p:nvPicPr>
          <p:cNvPr id="7" name="Picture 6">
            <a:extLst>
              <a:ext uri="{FF2B5EF4-FFF2-40B4-BE49-F238E27FC236}">
                <a16:creationId xmlns:a16="http://schemas.microsoft.com/office/drawing/2014/main" id="{AA8ACD55-59D7-40A8-B7A2-7B1F164B97DC}"/>
              </a:ext>
            </a:extLst>
          </p:cNvPr>
          <p:cNvPicPr>
            <a:picLocks noChangeAspect="1"/>
          </p:cNvPicPr>
          <p:nvPr/>
        </p:nvPicPr>
        <p:blipFill>
          <a:blip r:embed="rId2"/>
          <a:stretch>
            <a:fillRect/>
          </a:stretch>
        </p:blipFill>
        <p:spPr>
          <a:xfrm>
            <a:off x="1066800" y="2510651"/>
            <a:ext cx="8024555" cy="3208298"/>
          </a:xfrm>
          <a:prstGeom prst="rect">
            <a:avLst/>
          </a:prstGeom>
        </p:spPr>
      </p:pic>
    </p:spTree>
    <p:extLst>
      <p:ext uri="{BB962C8B-B14F-4D97-AF65-F5344CB8AC3E}">
        <p14:creationId xmlns:p14="http://schemas.microsoft.com/office/powerpoint/2010/main" val="372944497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92500" lnSpcReduction="20000"/>
          </a:bodyPr>
          <a:lstStyle/>
          <a:p>
            <a:pPr marL="0" indent="0" algn="just" fontAlgn="base">
              <a:buNone/>
            </a:pPr>
            <a:r>
              <a:rPr lang="en-US" sz="2200" b="1" i="0" dirty="0">
                <a:solidFill>
                  <a:srgbClr val="000000"/>
                </a:solidFill>
                <a:effectLst/>
                <a:latin typeface="+mj-lt"/>
              </a:rPr>
              <a:t>Introduction to ASP.NET Core MVC Framework</a:t>
            </a:r>
          </a:p>
          <a:p>
            <a:pPr marL="0" indent="0" algn="just" fontAlgn="base">
              <a:buNone/>
            </a:pPr>
            <a:r>
              <a:rPr lang="en-US" sz="2100" b="1" dirty="0">
                <a:solidFill>
                  <a:srgbClr val="000000"/>
                </a:solidFill>
                <a:latin typeface="+mj-lt"/>
              </a:rPr>
              <a:t>Role of Controller in MVC Design Pattern</a:t>
            </a:r>
          </a:p>
          <a:p>
            <a:pPr algn="just" fontAlgn="base">
              <a:buFont typeface="Arial" panose="020B0604020202020204" pitchFamily="34" charset="0"/>
              <a:buChar char="•"/>
            </a:pPr>
            <a:r>
              <a:rPr lang="en-US" sz="2100" b="0" i="0" dirty="0">
                <a:solidFill>
                  <a:srgbClr val="000000"/>
                </a:solidFill>
                <a:effectLst/>
                <a:latin typeface="+mj-lt"/>
              </a:rPr>
              <a:t>As you can see </a:t>
            </a:r>
            <a:r>
              <a:rPr lang="en-US" sz="2100" dirty="0">
                <a:solidFill>
                  <a:srgbClr val="000000"/>
                </a:solidFill>
                <a:latin typeface="+mj-lt"/>
              </a:rPr>
              <a:t>from the last slide</a:t>
            </a:r>
            <a:r>
              <a:rPr lang="en-US" sz="2100" b="0" i="0" dirty="0">
                <a:solidFill>
                  <a:srgbClr val="000000"/>
                </a:solidFill>
                <a:effectLst/>
                <a:latin typeface="+mj-lt"/>
              </a:rPr>
              <a:t>, the Student Controller creates the Student object within the Details action method</a:t>
            </a:r>
          </a:p>
          <a:p>
            <a:pPr algn="just" fontAlgn="base">
              <a:buFont typeface="Arial" panose="020B0604020202020204" pitchFamily="34" charset="0"/>
              <a:buChar char="•"/>
            </a:pPr>
            <a:r>
              <a:rPr lang="en-US" sz="2100" dirty="0">
                <a:solidFill>
                  <a:srgbClr val="000000"/>
                </a:solidFill>
                <a:latin typeface="+mj-lt"/>
              </a:rPr>
              <a:t>Student object here is the Model</a:t>
            </a:r>
          </a:p>
          <a:p>
            <a:pPr algn="just" fontAlgn="base">
              <a:buFont typeface="Arial" panose="020B0604020202020204" pitchFamily="34" charset="0"/>
              <a:buChar char="•"/>
            </a:pPr>
            <a:r>
              <a:rPr lang="en-US" sz="2100" b="0" i="0" dirty="0">
                <a:solidFill>
                  <a:srgbClr val="000000"/>
                </a:solidFill>
                <a:effectLst/>
                <a:latin typeface="+mj-lt"/>
              </a:rPr>
              <a:t>To retrieve the Student data from the database, the controller uses the </a:t>
            </a:r>
            <a:r>
              <a:rPr lang="en-US" sz="2100" b="0" i="0" dirty="0" err="1">
                <a:solidFill>
                  <a:srgbClr val="000000"/>
                </a:solidFill>
                <a:effectLst/>
                <a:latin typeface="+mj-lt"/>
              </a:rPr>
              <a:t>StudentBusinessLogicLayer</a:t>
            </a:r>
            <a:r>
              <a:rPr lang="en-US" sz="2100" b="0" i="0" dirty="0">
                <a:solidFill>
                  <a:srgbClr val="000000"/>
                </a:solidFill>
                <a:effectLst/>
                <a:latin typeface="+mj-lt"/>
              </a:rPr>
              <a:t> class. </a:t>
            </a:r>
          </a:p>
          <a:p>
            <a:pPr algn="just" fontAlgn="base">
              <a:buFont typeface="Arial" panose="020B0604020202020204" pitchFamily="34" charset="0"/>
              <a:buChar char="•"/>
            </a:pPr>
            <a:r>
              <a:rPr lang="en-US" sz="2100" b="0" i="0" dirty="0">
                <a:solidFill>
                  <a:srgbClr val="000000"/>
                </a:solidFill>
                <a:effectLst/>
                <a:latin typeface="+mj-lt"/>
              </a:rPr>
              <a:t>Once the controller creates the Student model with the necessary student data, it passes the Student model to the Details view. </a:t>
            </a:r>
            <a:endParaRPr lang="en-US" sz="2100" dirty="0">
              <a:solidFill>
                <a:srgbClr val="000000"/>
              </a:solidFill>
              <a:latin typeface="+mj-lt"/>
            </a:endParaRPr>
          </a:p>
          <a:p>
            <a:pPr algn="just" fontAlgn="base">
              <a:buFont typeface="Arial" panose="020B0604020202020204" pitchFamily="34" charset="0"/>
              <a:buChar char="•"/>
            </a:pPr>
            <a:r>
              <a:rPr lang="en-US" sz="2100" b="0" i="0" dirty="0">
                <a:solidFill>
                  <a:srgbClr val="000000"/>
                </a:solidFill>
                <a:effectLst/>
                <a:latin typeface="+mj-lt"/>
              </a:rPr>
              <a:t>The  Details view then generates the necessary HTML in order to present the Student data. </a:t>
            </a:r>
          </a:p>
          <a:p>
            <a:pPr algn="just" fontAlgn="base">
              <a:buFont typeface="Arial" panose="020B0604020202020204" pitchFamily="34" charset="0"/>
              <a:buChar char="•"/>
            </a:pPr>
            <a:r>
              <a:rPr lang="en-US" sz="2100" b="0" i="0" dirty="0">
                <a:solidFill>
                  <a:srgbClr val="000000"/>
                </a:solidFill>
                <a:effectLst/>
                <a:latin typeface="+mj-lt"/>
              </a:rPr>
              <a:t>The generated HTML is sent to the client over the network who initially made the request.</a:t>
            </a:r>
            <a:endParaRPr lang="en-US" sz="2100" b="1" dirty="0">
              <a:solidFill>
                <a:srgbClr val="000000"/>
              </a:solidFill>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128</a:t>
            </a:fld>
            <a:endParaRPr lang="en-US" dirty="0"/>
          </a:p>
        </p:txBody>
      </p:sp>
    </p:spTree>
    <p:extLst>
      <p:ext uri="{BB962C8B-B14F-4D97-AF65-F5344CB8AC3E}">
        <p14:creationId xmlns:p14="http://schemas.microsoft.com/office/powerpoint/2010/main" val="124298245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dirty="0">
                <a:solidFill>
                  <a:srgbClr val="000000"/>
                </a:solidFill>
                <a:latin typeface="+mj-lt"/>
              </a:rPr>
              <a:t>For this class we will building a Student Management System using the .NET 7 MVC Framework</a:t>
            </a:r>
          </a:p>
          <a:p>
            <a:pPr algn="just" fontAlgn="base">
              <a:buFont typeface="Arial" panose="020B0604020202020204" pitchFamily="34" charset="0"/>
              <a:buChar char="•"/>
            </a:pPr>
            <a:r>
              <a:rPr lang="en-US" sz="7600" dirty="0">
                <a:solidFill>
                  <a:srgbClr val="000000"/>
                </a:solidFill>
                <a:latin typeface="+mj-lt"/>
              </a:rPr>
              <a:t>In addition to the MVC design pattern we will be using the Repository pattern</a:t>
            </a:r>
          </a:p>
          <a:p>
            <a:pPr algn="just" fontAlgn="base">
              <a:buFont typeface="Arial" panose="020B0604020202020204" pitchFamily="34" charset="0"/>
              <a:buChar char="•"/>
            </a:pPr>
            <a:r>
              <a:rPr lang="en-US" sz="7600" i="0" dirty="0">
                <a:solidFill>
                  <a:srgbClr val="000000"/>
                </a:solidFill>
                <a:effectLst/>
                <a:latin typeface="+mj-lt"/>
              </a:rPr>
              <a:t>We will have 3 entity classes for this project; namely</a:t>
            </a:r>
          </a:p>
          <a:p>
            <a:pPr lvl="1" algn="just" fontAlgn="base">
              <a:buFont typeface="Courier New" panose="02070309020205020404" pitchFamily="49" charset="0"/>
              <a:buChar char="o"/>
            </a:pPr>
            <a:r>
              <a:rPr lang="en-US" sz="7600" b="1" i="0" dirty="0">
                <a:solidFill>
                  <a:srgbClr val="000000"/>
                </a:solidFill>
                <a:effectLst/>
                <a:latin typeface="+mj-lt"/>
              </a:rPr>
              <a:t>Course</a:t>
            </a:r>
            <a:r>
              <a:rPr lang="en-US" sz="7600" i="0" dirty="0">
                <a:solidFill>
                  <a:srgbClr val="000000"/>
                </a:solidFill>
                <a:effectLst/>
                <a:latin typeface="+mj-lt"/>
              </a:rPr>
              <a:t>, with the following properties</a:t>
            </a:r>
          </a:p>
          <a:p>
            <a:pPr lvl="2" algn="just" fontAlgn="base">
              <a:buFont typeface="Wingdings" panose="05000000000000000000" pitchFamily="2" charset="2"/>
              <a:buChar char="§"/>
            </a:pPr>
            <a:r>
              <a:rPr lang="en-US" sz="7600" i="0" dirty="0" err="1">
                <a:solidFill>
                  <a:srgbClr val="000000"/>
                </a:solidFill>
                <a:effectLst/>
                <a:latin typeface="+mj-lt"/>
              </a:rPr>
              <a:t>CourseID</a:t>
            </a:r>
            <a:endParaRPr lang="en-US" sz="7600" i="0" dirty="0">
              <a:solidFill>
                <a:srgbClr val="000000"/>
              </a:solidFill>
              <a:effectLst/>
              <a:latin typeface="+mj-lt"/>
            </a:endParaRPr>
          </a:p>
          <a:p>
            <a:pPr lvl="2" algn="just" fontAlgn="base">
              <a:buFont typeface="Wingdings" panose="05000000000000000000" pitchFamily="2" charset="2"/>
              <a:buChar char="§"/>
            </a:pPr>
            <a:r>
              <a:rPr lang="en-US" sz="7600" i="0" dirty="0">
                <a:solidFill>
                  <a:srgbClr val="000000"/>
                </a:solidFill>
                <a:effectLst/>
                <a:latin typeface="+mj-lt"/>
              </a:rPr>
              <a:t>Title</a:t>
            </a:r>
          </a:p>
          <a:p>
            <a:pPr lvl="2" algn="just" fontAlgn="base">
              <a:buFont typeface="Wingdings" panose="05000000000000000000" pitchFamily="2" charset="2"/>
              <a:buChar char="§"/>
            </a:pPr>
            <a:r>
              <a:rPr lang="en-US" sz="7600" dirty="0">
                <a:solidFill>
                  <a:srgbClr val="000000"/>
                </a:solidFill>
                <a:latin typeface="+mj-lt"/>
              </a:rPr>
              <a:t>Credit</a:t>
            </a:r>
          </a:p>
          <a:p>
            <a:pPr lvl="2" algn="just" fontAlgn="base">
              <a:buFont typeface="Wingdings" panose="05000000000000000000" pitchFamily="2" charset="2"/>
              <a:buChar char="§"/>
            </a:pPr>
            <a:r>
              <a:rPr lang="en-US" sz="7600" dirty="0">
                <a:solidFill>
                  <a:srgbClr val="000000"/>
                </a:solidFill>
                <a:latin typeface="+mj-lt"/>
              </a:rPr>
              <a:t>Enrollments – Navigation Properties</a:t>
            </a:r>
          </a:p>
          <a:p>
            <a:pPr lvl="2" algn="just" fontAlgn="base">
              <a:buFont typeface="Wingdings" panose="05000000000000000000" pitchFamily="2" charset="2"/>
              <a:buChar char="§"/>
            </a:pPr>
            <a:r>
              <a:rPr lang="en-US" sz="7600" i="0" dirty="0">
                <a:solidFill>
                  <a:srgbClr val="000000"/>
                </a:solidFill>
                <a:effectLst/>
                <a:latin typeface="+mj-lt"/>
              </a:rPr>
              <a:t>Instructor – Instructor data will be retrieve from a </a:t>
            </a:r>
            <a:r>
              <a:rPr lang="en-US" sz="7600" i="0" dirty="0" err="1">
                <a:solidFill>
                  <a:srgbClr val="000000"/>
                </a:solidFill>
                <a:effectLst/>
                <a:latin typeface="+mj-lt"/>
              </a:rPr>
              <a:t>WebAPI</a:t>
            </a:r>
            <a:r>
              <a:rPr lang="en-US" sz="7600" i="0" dirty="0">
                <a:solidFill>
                  <a:srgbClr val="000000"/>
                </a:solidFill>
                <a:effectLst/>
                <a:latin typeface="+mj-lt"/>
              </a:rPr>
              <a:t> service</a:t>
            </a: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129</a:t>
            </a:fld>
            <a:endParaRPr lang="en-US" dirty="0"/>
          </a:p>
        </p:txBody>
      </p:sp>
    </p:spTree>
    <p:extLst>
      <p:ext uri="{BB962C8B-B14F-4D97-AF65-F5344CB8AC3E}">
        <p14:creationId xmlns:p14="http://schemas.microsoft.com/office/powerpoint/2010/main" val="134368206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8">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a:t>
            </a:fld>
            <a:endParaRPr lang="en-US"/>
          </a:p>
        </p:txBody>
      </p:sp>
      <p:pic>
        <p:nvPicPr>
          <p:cNvPr id="8" name="Picture 7">
            <a:extLst>
              <a:ext uri="{FF2B5EF4-FFF2-40B4-BE49-F238E27FC236}">
                <a16:creationId xmlns:a16="http://schemas.microsoft.com/office/drawing/2014/main" id="{984A8FF0-D172-4F26-96C7-8CF9963487FF}"/>
              </a:ext>
            </a:extLst>
          </p:cNvPr>
          <p:cNvPicPr>
            <a:picLocks noChangeAspect="1"/>
          </p:cNvPicPr>
          <p:nvPr/>
        </p:nvPicPr>
        <p:blipFill>
          <a:blip r:embed="rId2"/>
          <a:stretch>
            <a:fillRect/>
          </a:stretch>
        </p:blipFill>
        <p:spPr>
          <a:xfrm>
            <a:off x="2047621" y="2582881"/>
            <a:ext cx="5867908" cy="3452159"/>
          </a:xfrm>
          <a:prstGeom prst="rect">
            <a:avLst/>
          </a:prstGeom>
        </p:spPr>
      </p:pic>
    </p:spTree>
    <p:extLst>
      <p:ext uri="{BB962C8B-B14F-4D97-AF65-F5344CB8AC3E}">
        <p14:creationId xmlns:p14="http://schemas.microsoft.com/office/powerpoint/2010/main" val="134089762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8000" i="0" dirty="0">
              <a:solidFill>
                <a:srgbClr val="000000"/>
              </a:solidFill>
              <a:effectLst/>
              <a:latin typeface="+mj-lt"/>
            </a:endParaRPr>
          </a:p>
          <a:p>
            <a:pPr lvl="1" algn="just" fontAlgn="base">
              <a:buFont typeface="Courier New" panose="02070309020205020404" pitchFamily="49" charset="0"/>
              <a:buChar char="o"/>
            </a:pPr>
            <a:r>
              <a:rPr lang="en-US" sz="7600" b="1" i="0" dirty="0">
                <a:solidFill>
                  <a:srgbClr val="000000"/>
                </a:solidFill>
                <a:effectLst/>
                <a:latin typeface="+mj-lt"/>
              </a:rPr>
              <a:t>Enrollment</a:t>
            </a:r>
            <a:r>
              <a:rPr lang="en-US" sz="7600" i="0" dirty="0">
                <a:solidFill>
                  <a:srgbClr val="000000"/>
                </a:solidFill>
                <a:effectLst/>
                <a:latin typeface="+mj-lt"/>
              </a:rPr>
              <a:t>, with the following properties</a:t>
            </a:r>
          </a:p>
          <a:p>
            <a:pPr lvl="2" algn="just" fontAlgn="base">
              <a:buFont typeface="Wingdings" panose="05000000000000000000" pitchFamily="2" charset="2"/>
              <a:buChar char="§"/>
            </a:pPr>
            <a:r>
              <a:rPr lang="en-US" sz="7600" i="0" dirty="0">
                <a:solidFill>
                  <a:srgbClr val="000000"/>
                </a:solidFill>
                <a:effectLst/>
                <a:latin typeface="+mj-lt"/>
              </a:rPr>
              <a:t>ID</a:t>
            </a:r>
          </a:p>
          <a:p>
            <a:pPr lvl="2" algn="just" fontAlgn="base">
              <a:buFont typeface="Wingdings" panose="05000000000000000000" pitchFamily="2" charset="2"/>
              <a:buChar char="§"/>
            </a:pPr>
            <a:r>
              <a:rPr lang="en-US" sz="7600" dirty="0" err="1">
                <a:solidFill>
                  <a:srgbClr val="000000"/>
                </a:solidFill>
                <a:latin typeface="+mj-lt"/>
              </a:rPr>
              <a:t>CourseID</a:t>
            </a:r>
            <a:endParaRPr lang="en-US" sz="7600" dirty="0">
              <a:solidFill>
                <a:srgbClr val="000000"/>
              </a:solidFill>
              <a:latin typeface="+mj-lt"/>
            </a:endParaRPr>
          </a:p>
          <a:p>
            <a:pPr lvl="2" algn="just" fontAlgn="base">
              <a:buFont typeface="Wingdings" panose="05000000000000000000" pitchFamily="2" charset="2"/>
              <a:buChar char="§"/>
            </a:pPr>
            <a:r>
              <a:rPr lang="en-US" sz="7600" i="0" dirty="0" err="1">
                <a:solidFill>
                  <a:srgbClr val="000000"/>
                </a:solidFill>
                <a:effectLst/>
                <a:latin typeface="+mj-lt"/>
              </a:rPr>
              <a:t>StudentID</a:t>
            </a:r>
            <a:endParaRPr lang="en-US" sz="7600" i="0" dirty="0">
              <a:solidFill>
                <a:srgbClr val="000000"/>
              </a:solidFill>
              <a:effectLst/>
              <a:latin typeface="+mj-lt"/>
            </a:endParaRPr>
          </a:p>
          <a:p>
            <a:pPr lvl="2" algn="just" fontAlgn="base">
              <a:buFont typeface="Wingdings" panose="05000000000000000000" pitchFamily="2" charset="2"/>
              <a:buChar char="§"/>
            </a:pPr>
            <a:r>
              <a:rPr lang="en-US" sz="7600" i="0" dirty="0">
                <a:solidFill>
                  <a:srgbClr val="000000"/>
                </a:solidFill>
                <a:effectLst/>
                <a:latin typeface="+mj-lt"/>
              </a:rPr>
              <a:t>Grade</a:t>
            </a:r>
          </a:p>
          <a:p>
            <a:pPr lvl="2" algn="just" fontAlgn="base">
              <a:buFont typeface="Wingdings" panose="05000000000000000000" pitchFamily="2" charset="2"/>
              <a:buChar char="§"/>
            </a:pPr>
            <a:r>
              <a:rPr lang="en-US" sz="7600" dirty="0">
                <a:solidFill>
                  <a:srgbClr val="000000"/>
                </a:solidFill>
                <a:latin typeface="+mj-lt"/>
              </a:rPr>
              <a:t>Course – Navigation Property</a:t>
            </a:r>
          </a:p>
          <a:p>
            <a:pPr lvl="2" algn="just" fontAlgn="base">
              <a:buFont typeface="Wingdings" panose="05000000000000000000" pitchFamily="2" charset="2"/>
              <a:buChar char="§"/>
            </a:pPr>
            <a:r>
              <a:rPr lang="en-US" sz="7600" i="0" dirty="0">
                <a:solidFill>
                  <a:srgbClr val="000000"/>
                </a:solidFill>
                <a:effectLst/>
                <a:latin typeface="+mj-lt"/>
              </a:rPr>
              <a:t>Student – Navigation Property</a:t>
            </a:r>
          </a:p>
          <a:p>
            <a:pPr lvl="1" algn="just" fontAlgn="base">
              <a:buFont typeface="Courier New" panose="02070309020205020404" pitchFamily="49" charset="0"/>
              <a:buChar char="o"/>
            </a:pPr>
            <a:r>
              <a:rPr lang="en-US" sz="7600" b="1" dirty="0">
                <a:solidFill>
                  <a:srgbClr val="000000"/>
                </a:solidFill>
                <a:latin typeface="+mj-lt"/>
              </a:rPr>
              <a:t>Student</a:t>
            </a:r>
            <a:r>
              <a:rPr lang="en-US" sz="7600" i="0" dirty="0">
                <a:solidFill>
                  <a:srgbClr val="000000"/>
                </a:solidFill>
                <a:effectLst/>
                <a:latin typeface="+mj-lt"/>
              </a:rPr>
              <a:t>, with the following properties</a:t>
            </a:r>
          </a:p>
          <a:p>
            <a:pPr lvl="2" algn="just" fontAlgn="base">
              <a:buFont typeface="Wingdings" panose="05000000000000000000" pitchFamily="2" charset="2"/>
              <a:buChar char="§"/>
            </a:pPr>
            <a:r>
              <a:rPr lang="en-US" sz="7600" i="0" dirty="0">
                <a:solidFill>
                  <a:srgbClr val="000000"/>
                </a:solidFill>
                <a:effectLst/>
                <a:latin typeface="+mj-lt"/>
              </a:rPr>
              <a:t>ID</a:t>
            </a:r>
          </a:p>
          <a:p>
            <a:pPr lvl="2" algn="just" fontAlgn="base">
              <a:buFont typeface="Wingdings" panose="05000000000000000000" pitchFamily="2" charset="2"/>
              <a:buChar char="§"/>
            </a:pPr>
            <a:r>
              <a:rPr lang="en-US" sz="7600" dirty="0" err="1">
                <a:solidFill>
                  <a:srgbClr val="000000"/>
                </a:solidFill>
                <a:latin typeface="+mj-lt"/>
              </a:rPr>
              <a:t>ImageFile</a:t>
            </a:r>
            <a:endParaRPr lang="en-US" sz="7600" i="0" dirty="0">
              <a:solidFill>
                <a:srgbClr val="000000"/>
              </a:solidFill>
              <a:effectLst/>
              <a:latin typeface="+mj-lt"/>
            </a:endParaRPr>
          </a:p>
          <a:p>
            <a:pPr lvl="2" algn="just" fontAlgn="base">
              <a:buFont typeface="Wingdings" panose="05000000000000000000" pitchFamily="2" charset="2"/>
              <a:buChar char="§"/>
            </a:pPr>
            <a:r>
              <a:rPr lang="en-US" sz="7600" dirty="0">
                <a:solidFill>
                  <a:srgbClr val="000000"/>
                </a:solidFill>
                <a:latin typeface="+mj-lt"/>
              </a:rPr>
              <a:t>FirstName</a:t>
            </a:r>
          </a:p>
          <a:p>
            <a:pPr lvl="2" algn="just" fontAlgn="base">
              <a:buFont typeface="Wingdings" panose="05000000000000000000" pitchFamily="2" charset="2"/>
              <a:buChar char="§"/>
            </a:pPr>
            <a:r>
              <a:rPr lang="en-US" sz="7600" dirty="0" err="1">
                <a:solidFill>
                  <a:srgbClr val="000000"/>
                </a:solidFill>
                <a:latin typeface="+mj-lt"/>
              </a:rPr>
              <a:t>LastName</a:t>
            </a:r>
            <a:endParaRPr lang="en-US" sz="7600" dirty="0">
              <a:solidFill>
                <a:srgbClr val="000000"/>
              </a:solidFill>
              <a:latin typeface="+mj-lt"/>
            </a:endParaRPr>
          </a:p>
          <a:p>
            <a:pPr lvl="2" algn="just" fontAlgn="base">
              <a:buFont typeface="Wingdings" panose="05000000000000000000" pitchFamily="2" charset="2"/>
              <a:buChar char="§"/>
            </a:pPr>
            <a:r>
              <a:rPr lang="en-US" sz="7600" i="0" dirty="0">
                <a:solidFill>
                  <a:srgbClr val="000000"/>
                </a:solidFill>
                <a:effectLst/>
                <a:latin typeface="+mj-lt"/>
              </a:rPr>
              <a:t>Gender</a:t>
            </a:r>
          </a:p>
          <a:p>
            <a:pPr lvl="2" algn="just" fontAlgn="base">
              <a:buFont typeface="Wingdings" panose="05000000000000000000" pitchFamily="2" charset="2"/>
              <a:buChar char="§"/>
            </a:pPr>
            <a:r>
              <a:rPr lang="en-US" sz="7600" dirty="0" err="1">
                <a:solidFill>
                  <a:srgbClr val="000000"/>
                </a:solidFill>
                <a:latin typeface="+mj-lt"/>
              </a:rPr>
              <a:t>EnrollmentDate</a:t>
            </a:r>
            <a:endParaRPr lang="en-US" sz="7600" i="0" dirty="0">
              <a:solidFill>
                <a:srgbClr val="000000"/>
              </a:solidFill>
              <a:effectLst/>
              <a:latin typeface="+mj-lt"/>
            </a:endParaRPr>
          </a:p>
          <a:p>
            <a:pPr lvl="2" algn="just" fontAlgn="base">
              <a:buFont typeface="Wingdings" panose="05000000000000000000" pitchFamily="2" charset="2"/>
              <a:buChar char="§"/>
            </a:pPr>
            <a:r>
              <a:rPr lang="en-US" sz="7600" dirty="0">
                <a:solidFill>
                  <a:srgbClr val="000000"/>
                </a:solidFill>
                <a:latin typeface="+mj-lt"/>
              </a:rPr>
              <a:t>Enrollments – Navigation Property</a:t>
            </a:r>
          </a:p>
          <a:p>
            <a:pPr marL="548640" lvl="2" indent="0" algn="just" fontAlgn="base">
              <a:buNone/>
            </a:pPr>
            <a:endParaRPr lang="en-US" sz="4000" i="0" dirty="0">
              <a:solidFill>
                <a:srgbClr val="000000"/>
              </a:solidFill>
              <a:effectLst/>
              <a:latin typeface="+mj-lt"/>
            </a:endParaRPr>
          </a:p>
          <a:p>
            <a:pPr marL="548640" lvl="2" indent="0" algn="just" fontAlgn="base">
              <a:buNone/>
            </a:pPr>
            <a:endParaRPr lang="en-US" sz="7600"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130</a:t>
            </a:fld>
            <a:endParaRPr lang="en-US" dirty="0"/>
          </a:p>
        </p:txBody>
      </p:sp>
    </p:spTree>
    <p:extLst>
      <p:ext uri="{BB962C8B-B14F-4D97-AF65-F5344CB8AC3E}">
        <p14:creationId xmlns:p14="http://schemas.microsoft.com/office/powerpoint/2010/main" val="415833028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Let us now create a new MVC Web Application project</a:t>
            </a:r>
          </a:p>
          <a:p>
            <a:pPr lvl="1" algn="just" fontAlgn="base">
              <a:buFont typeface="Courier New" panose="02070309020205020404" pitchFamily="49" charset="0"/>
              <a:buChar char="o"/>
            </a:pPr>
            <a:r>
              <a:rPr lang="en-US" sz="7600" i="0" dirty="0">
                <a:solidFill>
                  <a:srgbClr val="000000"/>
                </a:solidFill>
                <a:effectLst/>
                <a:latin typeface="+mj-lt"/>
              </a:rPr>
              <a:t>Open Visual Studio and the screen in the image below will be displayed</a:t>
            </a: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Click on the New Project and the image on the next screen will open  </a:t>
            </a: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548640" lvl="2" indent="0" algn="just" fontAlgn="base">
              <a:buNone/>
            </a:pPr>
            <a:endParaRPr lang="en-US" sz="7600"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131</a:t>
            </a:fld>
            <a:endParaRPr lang="en-US" dirty="0"/>
          </a:p>
        </p:txBody>
      </p:sp>
      <p:pic>
        <p:nvPicPr>
          <p:cNvPr id="7" name="Picture 6">
            <a:extLst>
              <a:ext uri="{FF2B5EF4-FFF2-40B4-BE49-F238E27FC236}">
                <a16:creationId xmlns:a16="http://schemas.microsoft.com/office/drawing/2014/main" id="{F3CDD51D-1780-4C1D-AFBC-71972661BDE7}"/>
              </a:ext>
            </a:extLst>
          </p:cNvPr>
          <p:cNvPicPr>
            <a:picLocks noChangeAspect="1"/>
          </p:cNvPicPr>
          <p:nvPr/>
        </p:nvPicPr>
        <p:blipFill>
          <a:blip r:embed="rId2"/>
          <a:stretch>
            <a:fillRect/>
          </a:stretch>
        </p:blipFill>
        <p:spPr>
          <a:xfrm>
            <a:off x="1066800" y="2876050"/>
            <a:ext cx="5974598" cy="2149026"/>
          </a:xfrm>
          <a:prstGeom prst="rect">
            <a:avLst/>
          </a:prstGeom>
        </p:spPr>
      </p:pic>
    </p:spTree>
    <p:extLst>
      <p:ext uri="{BB962C8B-B14F-4D97-AF65-F5344CB8AC3E}">
        <p14:creationId xmlns:p14="http://schemas.microsoft.com/office/powerpoint/2010/main" val="2042913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77500" lnSpcReduction="20000"/>
          </a:bodyPr>
          <a:lstStyle/>
          <a:p>
            <a:pPr marL="0" indent="0" algn="just" fontAlgn="base">
              <a:buNone/>
            </a:pPr>
            <a:r>
              <a:rPr lang="en-US" sz="24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2200" dirty="0">
                <a:solidFill>
                  <a:srgbClr val="000000"/>
                </a:solidFill>
                <a:latin typeface="+mj-lt"/>
              </a:rPr>
              <a:t>Select the ASP.NET Core Web App (Model-View-Controller) template as shown below</a:t>
            </a:r>
          </a:p>
          <a:p>
            <a:pPr marL="0" indent="0" algn="just" fontAlgn="base">
              <a:buNone/>
            </a:pPr>
            <a:endParaRPr lang="en-US" sz="2200" dirty="0">
              <a:solidFill>
                <a:srgbClr val="000000"/>
              </a:solidFill>
              <a:latin typeface="+mj-lt"/>
            </a:endParaRPr>
          </a:p>
          <a:p>
            <a:pPr lvl="1" algn="just" fontAlgn="base">
              <a:buFont typeface="Courier New" panose="02070309020205020404" pitchFamily="49" charset="0"/>
              <a:buChar char="o"/>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algn="just" fontAlgn="base">
              <a:buFont typeface="Arial" panose="020B0604020202020204" pitchFamily="34" charset="0"/>
              <a:buChar char="•"/>
            </a:pPr>
            <a:r>
              <a:rPr lang="en-US" sz="2200" i="0" dirty="0">
                <a:solidFill>
                  <a:srgbClr val="000000"/>
                </a:solidFill>
                <a:effectLst/>
                <a:latin typeface="+mj-lt"/>
              </a:rPr>
              <a:t>Click on the next button and the image below will open, enter </a:t>
            </a:r>
            <a:r>
              <a:rPr lang="en-US" sz="2200" i="0" dirty="0" err="1">
                <a:solidFill>
                  <a:srgbClr val="000000"/>
                </a:solidFill>
                <a:effectLst/>
                <a:latin typeface="+mj-lt"/>
              </a:rPr>
              <a:t>StudentManagementSystem.Web</a:t>
            </a:r>
            <a:r>
              <a:rPr lang="en-US" sz="2200" i="0" dirty="0">
                <a:solidFill>
                  <a:srgbClr val="000000"/>
                </a:solidFill>
                <a:effectLst/>
                <a:latin typeface="+mj-lt"/>
              </a:rPr>
              <a:t> as the Project name and </a:t>
            </a:r>
            <a:r>
              <a:rPr lang="en-US" sz="2200" i="0" dirty="0" err="1">
                <a:solidFill>
                  <a:srgbClr val="000000"/>
                </a:solidFill>
                <a:effectLst/>
                <a:latin typeface="+mj-lt"/>
              </a:rPr>
              <a:t>StudentManagement</a:t>
            </a:r>
            <a:r>
              <a:rPr lang="en-US" sz="2200" i="0" dirty="0">
                <a:solidFill>
                  <a:srgbClr val="000000"/>
                </a:solidFill>
                <a:effectLst/>
                <a:latin typeface="+mj-lt"/>
              </a:rPr>
              <a:t> as the Solution name. </a:t>
            </a:r>
            <a:r>
              <a:rPr lang="en-US" sz="2200" dirty="0">
                <a:solidFill>
                  <a:srgbClr val="000000"/>
                </a:solidFill>
                <a:latin typeface="+mj-lt"/>
              </a:rPr>
              <a:t>Se</a:t>
            </a:r>
            <a:r>
              <a:rPr lang="en-US" sz="2200" i="0" dirty="0">
                <a:solidFill>
                  <a:srgbClr val="000000"/>
                </a:solidFill>
                <a:effectLst/>
                <a:latin typeface="+mj-lt"/>
              </a:rPr>
              <a:t>lect a location where you want to store your project and then click the next button </a:t>
            </a: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132</a:t>
            </a:fld>
            <a:endParaRPr lang="en-US" dirty="0"/>
          </a:p>
        </p:txBody>
      </p:sp>
      <p:pic>
        <p:nvPicPr>
          <p:cNvPr id="8" name="Picture 7">
            <a:extLst>
              <a:ext uri="{FF2B5EF4-FFF2-40B4-BE49-F238E27FC236}">
                <a16:creationId xmlns:a16="http://schemas.microsoft.com/office/drawing/2014/main" id="{9220D73D-13BA-4392-9BEB-1601D7EA5C6E}"/>
              </a:ext>
            </a:extLst>
          </p:cNvPr>
          <p:cNvPicPr>
            <a:picLocks noChangeAspect="1"/>
          </p:cNvPicPr>
          <p:nvPr/>
        </p:nvPicPr>
        <p:blipFill>
          <a:blip r:embed="rId2"/>
          <a:stretch>
            <a:fillRect/>
          </a:stretch>
        </p:blipFill>
        <p:spPr>
          <a:xfrm>
            <a:off x="1066800" y="2255418"/>
            <a:ext cx="9906859" cy="1173582"/>
          </a:xfrm>
          <a:prstGeom prst="rect">
            <a:avLst/>
          </a:prstGeom>
        </p:spPr>
      </p:pic>
      <p:pic>
        <p:nvPicPr>
          <p:cNvPr id="10" name="Picture 9">
            <a:extLst>
              <a:ext uri="{FF2B5EF4-FFF2-40B4-BE49-F238E27FC236}">
                <a16:creationId xmlns:a16="http://schemas.microsoft.com/office/drawing/2014/main" id="{1342E0D7-5531-4045-8168-D92834CD0ABC}"/>
              </a:ext>
            </a:extLst>
          </p:cNvPr>
          <p:cNvPicPr>
            <a:picLocks noChangeAspect="1"/>
          </p:cNvPicPr>
          <p:nvPr/>
        </p:nvPicPr>
        <p:blipFill>
          <a:blip r:embed="rId3"/>
          <a:stretch>
            <a:fillRect/>
          </a:stretch>
        </p:blipFill>
        <p:spPr>
          <a:xfrm>
            <a:off x="1066800" y="4106366"/>
            <a:ext cx="5387807" cy="1837216"/>
          </a:xfrm>
          <a:prstGeom prst="rect">
            <a:avLst/>
          </a:prstGeom>
        </p:spPr>
      </p:pic>
    </p:spTree>
    <p:extLst>
      <p:ext uri="{BB962C8B-B14F-4D97-AF65-F5344CB8AC3E}">
        <p14:creationId xmlns:p14="http://schemas.microsoft.com/office/powerpoint/2010/main" val="117135601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85000" lnSpcReduction="20000"/>
          </a:bodyPr>
          <a:lstStyle/>
          <a:p>
            <a:pPr marL="0" indent="0" algn="just" fontAlgn="base">
              <a:buNone/>
            </a:pPr>
            <a:r>
              <a:rPr lang="en-US" sz="22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2100" dirty="0">
                <a:solidFill>
                  <a:srgbClr val="000000"/>
                </a:solidFill>
                <a:latin typeface="+mj-lt"/>
              </a:rPr>
              <a:t>On the next screen as shown on the image below, select .NET 7.0 (Standard Term Support) as the Framework, select None for Authentication type check the boxes Configure for HTTPS and Do not use top-level statements and click on the Create button</a:t>
            </a: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133</a:t>
            </a:fld>
            <a:endParaRPr lang="en-US" dirty="0"/>
          </a:p>
        </p:txBody>
      </p:sp>
      <p:pic>
        <p:nvPicPr>
          <p:cNvPr id="7" name="Picture 6">
            <a:extLst>
              <a:ext uri="{FF2B5EF4-FFF2-40B4-BE49-F238E27FC236}">
                <a16:creationId xmlns:a16="http://schemas.microsoft.com/office/drawing/2014/main" id="{A2FA7151-1A59-49F0-8512-0C2C6A778034}"/>
              </a:ext>
            </a:extLst>
          </p:cNvPr>
          <p:cNvPicPr>
            <a:picLocks noChangeAspect="1"/>
          </p:cNvPicPr>
          <p:nvPr/>
        </p:nvPicPr>
        <p:blipFill>
          <a:blip r:embed="rId2"/>
          <a:stretch>
            <a:fillRect/>
          </a:stretch>
        </p:blipFill>
        <p:spPr>
          <a:xfrm>
            <a:off x="1066800" y="2661165"/>
            <a:ext cx="6340389" cy="2773920"/>
          </a:xfrm>
          <a:prstGeom prst="rect">
            <a:avLst/>
          </a:prstGeom>
        </p:spPr>
      </p:pic>
    </p:spTree>
    <p:extLst>
      <p:ext uri="{BB962C8B-B14F-4D97-AF65-F5344CB8AC3E}">
        <p14:creationId xmlns:p14="http://schemas.microsoft.com/office/powerpoint/2010/main" val="83260846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92500" lnSpcReduction="20000"/>
          </a:bodyPr>
          <a:lstStyle/>
          <a:p>
            <a:pPr marL="0" indent="0" algn="just" fontAlgn="base">
              <a:buNone/>
            </a:pPr>
            <a:r>
              <a:rPr lang="en-US" sz="22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2100" dirty="0">
                <a:solidFill>
                  <a:srgbClr val="000000"/>
                </a:solidFill>
                <a:latin typeface="+mj-lt"/>
              </a:rPr>
              <a:t>Run the application and the browser should display the image below</a:t>
            </a: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lvl="1" algn="just" fontAlgn="base">
              <a:buFont typeface="Courier New" panose="02070309020205020404" pitchFamily="49" charset="0"/>
              <a:buChar char="o"/>
            </a:pPr>
            <a:endParaRPr lang="en-US" sz="17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134</a:t>
            </a:fld>
            <a:endParaRPr lang="en-US" dirty="0"/>
          </a:p>
        </p:txBody>
      </p:sp>
      <p:pic>
        <p:nvPicPr>
          <p:cNvPr id="8" name="Picture 7">
            <a:extLst>
              <a:ext uri="{FF2B5EF4-FFF2-40B4-BE49-F238E27FC236}">
                <a16:creationId xmlns:a16="http://schemas.microsoft.com/office/drawing/2014/main" id="{4B0EE23A-A91E-4F31-8417-FD4496136E14}"/>
              </a:ext>
            </a:extLst>
          </p:cNvPr>
          <p:cNvPicPr>
            <a:picLocks noChangeAspect="1"/>
          </p:cNvPicPr>
          <p:nvPr/>
        </p:nvPicPr>
        <p:blipFill>
          <a:blip r:embed="rId2"/>
          <a:stretch>
            <a:fillRect/>
          </a:stretch>
        </p:blipFill>
        <p:spPr>
          <a:xfrm>
            <a:off x="2342848" y="2142951"/>
            <a:ext cx="6972904" cy="4000847"/>
          </a:xfrm>
          <a:prstGeom prst="rect">
            <a:avLst/>
          </a:prstGeom>
        </p:spPr>
      </p:pic>
    </p:spTree>
    <p:extLst>
      <p:ext uri="{BB962C8B-B14F-4D97-AF65-F5344CB8AC3E}">
        <p14:creationId xmlns:p14="http://schemas.microsoft.com/office/powerpoint/2010/main" val="43603186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92500" lnSpcReduction="20000"/>
          </a:bodyPr>
          <a:lstStyle/>
          <a:p>
            <a:pPr marL="0" indent="0" algn="just" fontAlgn="base">
              <a:buNone/>
            </a:pPr>
            <a:r>
              <a:rPr lang="en-US" sz="22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2100" dirty="0">
                <a:solidFill>
                  <a:srgbClr val="000000"/>
                </a:solidFill>
                <a:latin typeface="+mj-lt"/>
              </a:rPr>
              <a:t>Open the index.html file in Home subfolder of the View folder and modify as shown in the image below</a:t>
            </a: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algn="just" fontAlgn="base">
              <a:buFont typeface="Arial" panose="020B0604020202020204" pitchFamily="34" charset="0"/>
              <a:buChar char="•"/>
            </a:pPr>
            <a:r>
              <a:rPr lang="en-US" sz="1900" i="0" dirty="0">
                <a:solidFill>
                  <a:srgbClr val="000000"/>
                </a:solidFill>
                <a:effectLst/>
                <a:latin typeface="+mj-lt"/>
              </a:rPr>
              <a:t>Run the application and the browser will display the image on the next slide</a:t>
            </a: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135</a:t>
            </a:fld>
            <a:endParaRPr lang="en-US" dirty="0"/>
          </a:p>
        </p:txBody>
      </p:sp>
      <p:pic>
        <p:nvPicPr>
          <p:cNvPr id="10" name="Picture 9">
            <a:extLst>
              <a:ext uri="{FF2B5EF4-FFF2-40B4-BE49-F238E27FC236}">
                <a16:creationId xmlns:a16="http://schemas.microsoft.com/office/drawing/2014/main" id="{005B18F8-F16C-4C6B-A4ED-84DBA9045D92}"/>
              </a:ext>
            </a:extLst>
          </p:cNvPr>
          <p:cNvPicPr>
            <a:picLocks noChangeAspect="1"/>
          </p:cNvPicPr>
          <p:nvPr/>
        </p:nvPicPr>
        <p:blipFill>
          <a:blip r:embed="rId2"/>
          <a:stretch>
            <a:fillRect/>
          </a:stretch>
        </p:blipFill>
        <p:spPr>
          <a:xfrm>
            <a:off x="1066800" y="2358058"/>
            <a:ext cx="7247248" cy="1249788"/>
          </a:xfrm>
          <a:prstGeom prst="rect">
            <a:avLst/>
          </a:prstGeom>
        </p:spPr>
      </p:pic>
    </p:spTree>
    <p:extLst>
      <p:ext uri="{BB962C8B-B14F-4D97-AF65-F5344CB8AC3E}">
        <p14:creationId xmlns:p14="http://schemas.microsoft.com/office/powerpoint/2010/main" val="42443575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92500" lnSpcReduction="20000"/>
          </a:bodyPr>
          <a:lstStyle/>
          <a:p>
            <a:pPr marL="0" indent="0" algn="just" fontAlgn="base">
              <a:buNone/>
            </a:pPr>
            <a:r>
              <a:rPr lang="en-US" sz="2200" b="1" i="0" dirty="0">
                <a:solidFill>
                  <a:srgbClr val="000000"/>
                </a:solidFill>
                <a:effectLst/>
                <a:latin typeface="+mj-lt"/>
              </a:rPr>
              <a:t>Introduction to ASP.NET Core MVC Framework</a:t>
            </a: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136</a:t>
            </a:fld>
            <a:endParaRPr lang="en-US" dirty="0"/>
          </a:p>
        </p:txBody>
      </p:sp>
      <p:pic>
        <p:nvPicPr>
          <p:cNvPr id="7" name="Picture 6">
            <a:extLst>
              <a:ext uri="{FF2B5EF4-FFF2-40B4-BE49-F238E27FC236}">
                <a16:creationId xmlns:a16="http://schemas.microsoft.com/office/drawing/2014/main" id="{04E23AE3-AEA1-4ECB-8673-3C7197E59D6B}"/>
              </a:ext>
            </a:extLst>
          </p:cNvPr>
          <p:cNvPicPr>
            <a:picLocks noChangeAspect="1"/>
          </p:cNvPicPr>
          <p:nvPr/>
        </p:nvPicPr>
        <p:blipFill>
          <a:blip r:embed="rId2"/>
          <a:stretch>
            <a:fillRect/>
          </a:stretch>
        </p:blipFill>
        <p:spPr>
          <a:xfrm>
            <a:off x="1066800" y="1835794"/>
            <a:ext cx="5461893" cy="4229538"/>
          </a:xfrm>
          <a:prstGeom prst="rect">
            <a:avLst/>
          </a:prstGeom>
        </p:spPr>
      </p:pic>
    </p:spTree>
    <p:extLst>
      <p:ext uri="{BB962C8B-B14F-4D97-AF65-F5344CB8AC3E}">
        <p14:creationId xmlns:p14="http://schemas.microsoft.com/office/powerpoint/2010/main" val="39436797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76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We are going to add 3 class library projects to our project. The projects are as follows</a:t>
            </a:r>
          </a:p>
          <a:p>
            <a:pPr lvl="1" algn="just" fontAlgn="base">
              <a:buFont typeface="Courier New" panose="02070309020205020404" pitchFamily="49" charset="0"/>
              <a:buChar char="o"/>
            </a:pPr>
            <a:r>
              <a:rPr lang="en-US" sz="7600" i="0" dirty="0">
                <a:solidFill>
                  <a:srgbClr val="000000"/>
                </a:solidFill>
                <a:effectLst/>
                <a:latin typeface="+mj-lt"/>
              </a:rPr>
              <a:t> </a:t>
            </a:r>
            <a:r>
              <a:rPr lang="en-US" sz="7600" i="0" dirty="0" err="1">
                <a:solidFill>
                  <a:srgbClr val="000000"/>
                </a:solidFill>
                <a:effectLst/>
                <a:latin typeface="+mj-lt"/>
              </a:rPr>
              <a:t>StudentManagementSystem.Lib</a:t>
            </a:r>
            <a:endParaRPr lang="en-US" sz="7600" i="0" dirty="0">
              <a:solidFill>
                <a:srgbClr val="000000"/>
              </a:solidFill>
              <a:effectLst/>
              <a:latin typeface="+mj-lt"/>
            </a:endParaRPr>
          </a:p>
          <a:p>
            <a:pPr lvl="1" algn="just" fontAlgn="base">
              <a:buFont typeface="Courier New" panose="02070309020205020404" pitchFamily="49" charset="0"/>
              <a:buChar char="o"/>
            </a:pPr>
            <a:r>
              <a:rPr lang="en-US" sz="7600" i="0" dirty="0" err="1">
                <a:solidFill>
                  <a:srgbClr val="000000"/>
                </a:solidFill>
                <a:effectLst/>
                <a:latin typeface="+mj-lt"/>
              </a:rPr>
              <a:t>StudentManagementSystem</a:t>
            </a:r>
            <a:r>
              <a:rPr lang="en-US" sz="7600" dirty="0" err="1">
                <a:solidFill>
                  <a:srgbClr val="000000"/>
                </a:solidFill>
                <a:latin typeface="+mj-lt"/>
              </a:rPr>
              <a:t>.Data</a:t>
            </a:r>
            <a:endParaRPr lang="en-US" sz="7600" i="0" dirty="0">
              <a:solidFill>
                <a:srgbClr val="000000"/>
              </a:solidFill>
              <a:effectLst/>
              <a:latin typeface="+mj-lt"/>
            </a:endParaRPr>
          </a:p>
          <a:p>
            <a:pPr lvl="1" algn="just" fontAlgn="base">
              <a:buFont typeface="Courier New" panose="02070309020205020404" pitchFamily="49" charset="0"/>
              <a:buChar char="o"/>
            </a:pPr>
            <a:r>
              <a:rPr lang="en-US" sz="7600" i="0" dirty="0" err="1">
                <a:solidFill>
                  <a:srgbClr val="000000"/>
                </a:solidFill>
                <a:effectLst/>
                <a:latin typeface="+mj-lt"/>
              </a:rPr>
              <a:t>StudentManagementSystem</a:t>
            </a:r>
            <a:r>
              <a:rPr lang="en-US" sz="7600" dirty="0" err="1">
                <a:solidFill>
                  <a:srgbClr val="000000"/>
                </a:solidFill>
                <a:latin typeface="+mj-lt"/>
              </a:rPr>
              <a:t>.BLL</a:t>
            </a:r>
            <a:endParaRPr lang="en-US" sz="7600"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To add a project</a:t>
            </a:r>
          </a:p>
          <a:p>
            <a:pPr lvl="1" algn="just" fontAlgn="base">
              <a:buFont typeface="Courier New" panose="02070309020205020404" pitchFamily="49" charset="0"/>
              <a:buChar char="o"/>
            </a:pPr>
            <a:r>
              <a:rPr lang="en-US" sz="7600" i="0" dirty="0">
                <a:solidFill>
                  <a:srgbClr val="000000"/>
                </a:solidFill>
                <a:effectLst/>
                <a:latin typeface="+mj-lt"/>
              </a:rPr>
              <a:t>Right-click on the solution folder</a:t>
            </a:r>
          </a:p>
          <a:p>
            <a:pPr lvl="1" algn="just" fontAlgn="base">
              <a:buFont typeface="Courier New" panose="02070309020205020404" pitchFamily="49" charset="0"/>
              <a:buChar char="o"/>
            </a:pPr>
            <a:r>
              <a:rPr lang="en-US" sz="7600" dirty="0">
                <a:solidFill>
                  <a:srgbClr val="000000"/>
                </a:solidFill>
                <a:latin typeface="+mj-lt"/>
              </a:rPr>
              <a:t>Select Add and select New project</a:t>
            </a:r>
          </a:p>
          <a:p>
            <a:pPr lvl="1" algn="just" fontAlgn="base">
              <a:buFont typeface="Courier New" panose="02070309020205020404" pitchFamily="49" charset="0"/>
              <a:buChar char="o"/>
            </a:pPr>
            <a:r>
              <a:rPr lang="en-US" sz="7600" i="0" dirty="0">
                <a:solidFill>
                  <a:srgbClr val="000000"/>
                </a:solidFill>
                <a:effectLst/>
                <a:latin typeface="+mj-lt"/>
              </a:rPr>
              <a:t>Select Class Library project template as shown in the image below and click next</a:t>
            </a: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i="0" dirty="0">
              <a:solidFill>
                <a:srgbClr val="000000"/>
              </a:solidFill>
              <a:effectLst/>
              <a:latin typeface="+mj-lt"/>
            </a:endParaRPr>
          </a:p>
          <a:p>
            <a:pPr lvl="1" algn="just" fontAlgn="base">
              <a:buFont typeface="Courier New" panose="02070309020205020404" pitchFamily="49" charset="0"/>
              <a:buChar char="o"/>
            </a:pPr>
            <a:r>
              <a:rPr lang="en-US" sz="7600" i="0" dirty="0">
                <a:solidFill>
                  <a:srgbClr val="000000"/>
                </a:solidFill>
                <a:effectLst/>
                <a:latin typeface="+mj-lt"/>
              </a:rPr>
              <a:t>Enter </a:t>
            </a:r>
            <a:r>
              <a:rPr lang="en-US" sz="7600" i="0" dirty="0" err="1">
                <a:solidFill>
                  <a:srgbClr val="000000"/>
                </a:solidFill>
                <a:effectLst/>
                <a:latin typeface="+mj-lt"/>
              </a:rPr>
              <a:t>StudentManagementSystem.Lib</a:t>
            </a:r>
            <a:r>
              <a:rPr lang="en-US" sz="7600" i="0" dirty="0">
                <a:solidFill>
                  <a:srgbClr val="000000"/>
                </a:solidFill>
                <a:effectLst/>
                <a:latin typeface="+mj-lt"/>
              </a:rPr>
              <a:t> as the </a:t>
            </a:r>
            <a:r>
              <a:rPr lang="en-US" sz="7600" i="0" dirty="0" err="1">
                <a:solidFill>
                  <a:srgbClr val="000000"/>
                </a:solidFill>
                <a:effectLst/>
                <a:latin typeface="+mj-lt"/>
              </a:rPr>
              <a:t>Proejct</a:t>
            </a:r>
            <a:r>
              <a:rPr lang="en-US" sz="7600" i="0" dirty="0">
                <a:solidFill>
                  <a:srgbClr val="000000"/>
                </a:solidFill>
                <a:effectLst/>
                <a:latin typeface="+mj-lt"/>
              </a:rPr>
              <a:t> name and click next, and the screen on the image on the next slide will display</a:t>
            </a:r>
          </a:p>
          <a:p>
            <a:pPr lvl="1" algn="just" fontAlgn="base">
              <a:buFont typeface="Courier New" panose="02070309020205020404" pitchFamily="49" charset="0"/>
              <a:buChar char="o"/>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137</a:t>
            </a:fld>
            <a:endParaRPr lang="en-US" dirty="0"/>
          </a:p>
        </p:txBody>
      </p:sp>
      <p:pic>
        <p:nvPicPr>
          <p:cNvPr id="8" name="Picture 7">
            <a:extLst>
              <a:ext uri="{FF2B5EF4-FFF2-40B4-BE49-F238E27FC236}">
                <a16:creationId xmlns:a16="http://schemas.microsoft.com/office/drawing/2014/main" id="{5E7B6B66-32ED-4795-AF56-98C9AC2CB6C1}"/>
              </a:ext>
            </a:extLst>
          </p:cNvPr>
          <p:cNvPicPr>
            <a:picLocks noChangeAspect="1"/>
          </p:cNvPicPr>
          <p:nvPr/>
        </p:nvPicPr>
        <p:blipFill>
          <a:blip r:embed="rId2"/>
          <a:stretch>
            <a:fillRect/>
          </a:stretch>
        </p:blipFill>
        <p:spPr>
          <a:xfrm>
            <a:off x="959785" y="4366988"/>
            <a:ext cx="7719729" cy="990686"/>
          </a:xfrm>
          <a:prstGeom prst="rect">
            <a:avLst/>
          </a:prstGeom>
        </p:spPr>
      </p:pic>
    </p:spTree>
    <p:extLst>
      <p:ext uri="{BB962C8B-B14F-4D97-AF65-F5344CB8AC3E}">
        <p14:creationId xmlns:p14="http://schemas.microsoft.com/office/powerpoint/2010/main" val="208614393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8000" i="0" dirty="0">
              <a:solidFill>
                <a:srgbClr val="000000"/>
              </a:solidFill>
              <a:effectLst/>
              <a:latin typeface="+mj-lt"/>
            </a:endParaRPr>
          </a:p>
          <a:p>
            <a:pPr lvl="1" algn="just" fontAlgn="base">
              <a:buFont typeface="Courier New" panose="02070309020205020404" pitchFamily="49" charset="0"/>
              <a:buChar char="o"/>
            </a:pPr>
            <a:r>
              <a:rPr lang="en-US" sz="8000" i="0" dirty="0">
                <a:solidFill>
                  <a:srgbClr val="000000"/>
                </a:solidFill>
                <a:effectLst/>
                <a:latin typeface="+mj-lt"/>
              </a:rPr>
              <a:t>Enter </a:t>
            </a:r>
            <a:r>
              <a:rPr lang="en-US" sz="8000" i="0" dirty="0" err="1">
                <a:solidFill>
                  <a:srgbClr val="000000"/>
                </a:solidFill>
                <a:effectLst/>
                <a:latin typeface="+mj-lt"/>
              </a:rPr>
              <a:t>StudentManagementSystem.Lib</a:t>
            </a:r>
            <a:r>
              <a:rPr lang="en-US" sz="8000" i="0" dirty="0">
                <a:solidFill>
                  <a:srgbClr val="000000"/>
                </a:solidFill>
                <a:effectLst/>
                <a:latin typeface="+mj-lt"/>
              </a:rPr>
              <a:t> as the Project name and click next, and the screen on the image on the next slide will display</a:t>
            </a: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lvl="1" algn="just" fontAlgn="base">
              <a:buFont typeface="Courier New" panose="02070309020205020404" pitchFamily="49" charset="0"/>
              <a:buChar char="o"/>
            </a:pPr>
            <a:r>
              <a:rPr lang="en-US" sz="8000" i="0" dirty="0">
                <a:solidFill>
                  <a:srgbClr val="000000"/>
                </a:solidFill>
                <a:effectLst/>
                <a:latin typeface="+mj-lt"/>
              </a:rPr>
              <a:t>Select .NET 7.0 (Standard Term Support) and click the Create button.</a:t>
            </a:r>
          </a:p>
          <a:p>
            <a:pPr lvl="1" algn="just" fontAlgn="base">
              <a:buFont typeface="Courier New" panose="02070309020205020404" pitchFamily="49" charset="0"/>
              <a:buChar char="o"/>
            </a:pPr>
            <a:r>
              <a:rPr lang="en-US" sz="8000" dirty="0">
                <a:solidFill>
                  <a:srgbClr val="000000"/>
                </a:solidFill>
                <a:latin typeface="+mj-lt"/>
              </a:rPr>
              <a:t>Repeat the same process to create the </a:t>
            </a:r>
          </a:p>
          <a:p>
            <a:pPr lvl="2" algn="just" fontAlgn="base">
              <a:buFont typeface="Wingdings" panose="05000000000000000000" pitchFamily="2" charset="2"/>
              <a:buChar char="§"/>
            </a:pPr>
            <a:r>
              <a:rPr lang="en-US" sz="7200" i="0" dirty="0" err="1">
                <a:solidFill>
                  <a:srgbClr val="000000"/>
                </a:solidFill>
                <a:effectLst/>
                <a:latin typeface="+mj-lt"/>
              </a:rPr>
              <a:t>StudentManagementSystem.</a:t>
            </a:r>
            <a:r>
              <a:rPr lang="en-US" sz="7200" dirty="0" err="1">
                <a:solidFill>
                  <a:srgbClr val="000000"/>
                </a:solidFill>
                <a:latin typeface="+mj-lt"/>
              </a:rPr>
              <a:t>Data</a:t>
            </a:r>
            <a:endParaRPr lang="en-US" sz="7200" i="0" dirty="0">
              <a:solidFill>
                <a:srgbClr val="000000"/>
              </a:solidFill>
              <a:effectLst/>
              <a:latin typeface="+mj-lt"/>
            </a:endParaRPr>
          </a:p>
          <a:p>
            <a:pPr lvl="2" algn="just" fontAlgn="base">
              <a:buFont typeface="Wingdings" panose="05000000000000000000" pitchFamily="2" charset="2"/>
              <a:buChar char="§"/>
            </a:pPr>
            <a:r>
              <a:rPr lang="en-US" sz="7200" i="0" dirty="0" err="1">
                <a:solidFill>
                  <a:srgbClr val="000000"/>
                </a:solidFill>
                <a:effectLst/>
                <a:latin typeface="+mj-lt"/>
              </a:rPr>
              <a:t>StudentManagementSystem.</a:t>
            </a:r>
            <a:r>
              <a:rPr lang="en-US" sz="7200" dirty="0" err="1">
                <a:solidFill>
                  <a:srgbClr val="000000"/>
                </a:solidFill>
                <a:latin typeface="+mj-lt"/>
              </a:rPr>
              <a:t>BLL</a:t>
            </a:r>
            <a:endParaRPr lang="en-US" sz="7200" dirty="0">
              <a:solidFill>
                <a:srgbClr val="000000"/>
              </a:solidFill>
              <a:latin typeface="+mj-lt"/>
            </a:endParaRPr>
          </a:p>
          <a:p>
            <a:pPr lvl="1" algn="just" fontAlgn="base">
              <a:buFont typeface="Arial" panose="020B0604020202020204" pitchFamily="34" charset="0"/>
              <a:buChar char="•"/>
            </a:pPr>
            <a:r>
              <a:rPr lang="en-US" sz="8000" i="0" dirty="0">
                <a:solidFill>
                  <a:srgbClr val="000000"/>
                </a:solidFill>
                <a:effectLst/>
                <a:latin typeface="+mj-lt"/>
              </a:rPr>
              <a:t>You Solution Exp</a:t>
            </a:r>
            <a:r>
              <a:rPr lang="en-US" sz="8000" dirty="0">
                <a:solidFill>
                  <a:srgbClr val="000000"/>
                </a:solidFill>
                <a:latin typeface="+mj-lt"/>
              </a:rPr>
              <a:t>lorer should look as the image on the next slide</a:t>
            </a:r>
            <a:endParaRPr lang="en-US" sz="8000" i="0" dirty="0">
              <a:solidFill>
                <a:srgbClr val="000000"/>
              </a:solidFill>
              <a:effectLst/>
              <a:latin typeface="+mj-lt"/>
            </a:endParaRPr>
          </a:p>
          <a:p>
            <a:pPr lvl="1" algn="just" fontAlgn="base">
              <a:buFont typeface="Courier New" panose="02070309020205020404" pitchFamily="49" charset="0"/>
              <a:buChar char="o"/>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138</a:t>
            </a:fld>
            <a:endParaRPr lang="en-US" dirty="0"/>
          </a:p>
        </p:txBody>
      </p:sp>
      <p:pic>
        <p:nvPicPr>
          <p:cNvPr id="7" name="Picture 6">
            <a:extLst>
              <a:ext uri="{FF2B5EF4-FFF2-40B4-BE49-F238E27FC236}">
                <a16:creationId xmlns:a16="http://schemas.microsoft.com/office/drawing/2014/main" id="{9D112DB1-507D-4885-84CF-D2128F8E4A98}"/>
              </a:ext>
            </a:extLst>
          </p:cNvPr>
          <p:cNvPicPr>
            <a:picLocks noChangeAspect="1"/>
          </p:cNvPicPr>
          <p:nvPr/>
        </p:nvPicPr>
        <p:blipFill>
          <a:blip r:embed="rId2"/>
          <a:stretch>
            <a:fillRect/>
          </a:stretch>
        </p:blipFill>
        <p:spPr>
          <a:xfrm>
            <a:off x="898871" y="2418810"/>
            <a:ext cx="6660457" cy="1531753"/>
          </a:xfrm>
          <a:prstGeom prst="rect">
            <a:avLst/>
          </a:prstGeom>
        </p:spPr>
      </p:pic>
    </p:spTree>
    <p:extLst>
      <p:ext uri="{BB962C8B-B14F-4D97-AF65-F5344CB8AC3E}">
        <p14:creationId xmlns:p14="http://schemas.microsoft.com/office/powerpoint/2010/main" val="206957448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Delete the Class1 classes on the new created project.</a:t>
            </a:r>
          </a:p>
          <a:p>
            <a:pPr marL="0" indent="0" algn="just" fontAlgn="base">
              <a:buNone/>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139</a:t>
            </a:fld>
            <a:endParaRPr lang="en-US" dirty="0"/>
          </a:p>
        </p:txBody>
      </p:sp>
      <p:pic>
        <p:nvPicPr>
          <p:cNvPr id="8" name="Picture 7">
            <a:extLst>
              <a:ext uri="{FF2B5EF4-FFF2-40B4-BE49-F238E27FC236}">
                <a16:creationId xmlns:a16="http://schemas.microsoft.com/office/drawing/2014/main" id="{DDCD5A2F-B5C8-4635-8E46-6A2E470F63A3}"/>
              </a:ext>
            </a:extLst>
          </p:cNvPr>
          <p:cNvPicPr>
            <a:picLocks noChangeAspect="1"/>
          </p:cNvPicPr>
          <p:nvPr/>
        </p:nvPicPr>
        <p:blipFill>
          <a:blip r:embed="rId2"/>
          <a:stretch>
            <a:fillRect/>
          </a:stretch>
        </p:blipFill>
        <p:spPr>
          <a:xfrm>
            <a:off x="1066799" y="1868370"/>
            <a:ext cx="3419475" cy="3737804"/>
          </a:xfrm>
          <a:prstGeom prst="rect">
            <a:avLst/>
          </a:prstGeom>
        </p:spPr>
      </p:pic>
    </p:spTree>
    <p:extLst>
      <p:ext uri="{BB962C8B-B14F-4D97-AF65-F5344CB8AC3E}">
        <p14:creationId xmlns:p14="http://schemas.microsoft.com/office/powerpoint/2010/main" val="179027753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Project Templates</a:t>
            </a:r>
          </a:p>
          <a:p>
            <a:pPr lvl="1">
              <a:buFont typeface="Arial" panose="020B0604020202020204" pitchFamily="34" charset="0"/>
              <a:buChar char="•"/>
            </a:pPr>
            <a:r>
              <a:rPr lang="en-US" sz="2000" dirty="0"/>
              <a:t>You must have noticed while you were creating the project, we have different types of project templates for creating ASP.NET Core Web application. Let us now explore what all these project templates and their use are</a:t>
            </a:r>
          </a:p>
          <a:p>
            <a:pPr lvl="1" algn="just" fontAlgn="base">
              <a:buFont typeface="Arial" panose="020B0604020202020204" pitchFamily="34" charset="0"/>
              <a:buChar char="•"/>
            </a:pPr>
            <a:r>
              <a:rPr lang="en-US" sz="1700" b="1" i="0" dirty="0">
                <a:solidFill>
                  <a:srgbClr val="000000"/>
                </a:solidFill>
                <a:effectLst/>
                <a:latin typeface="+mj-lt"/>
              </a:rPr>
              <a:t>ASP.NET Core Empty:</a:t>
            </a:r>
            <a:r>
              <a:rPr lang="en-US" sz="1700" b="0" i="0" dirty="0">
                <a:solidFill>
                  <a:srgbClr val="000000"/>
                </a:solidFill>
                <a:effectLst/>
                <a:latin typeface="+mj-lt"/>
              </a:rPr>
              <a:t> This Project template is used for creating ASP.NET Core Web Application, and this project template does not have any content in it by default.</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ASP.NET Core Web App:</a:t>
            </a:r>
            <a:r>
              <a:rPr lang="en-US" sz="1700" b="0" i="0" dirty="0">
                <a:solidFill>
                  <a:srgbClr val="000000"/>
                </a:solidFill>
                <a:effectLst/>
                <a:latin typeface="+mj-lt"/>
              </a:rPr>
              <a:t> This Project template is used for creating ASP.NET Core Application using ASP.NET Core Razor Pages content.</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ASP.NET Core Web API:</a:t>
            </a:r>
            <a:r>
              <a:rPr lang="en-US" sz="1700" b="0" i="0" dirty="0">
                <a:solidFill>
                  <a:srgbClr val="000000"/>
                </a:solidFill>
                <a:effectLst/>
                <a:latin typeface="+mj-lt"/>
              </a:rPr>
              <a:t> This Project template is used to create ASP.NET Core Application that uses Controllers to develop Restful services. This Project template can also be used for creating ASP.NET Core MVC Views and Controllers.</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ASP.NET Core Web App (Model-View-Controller):</a:t>
            </a:r>
            <a:r>
              <a:rPr lang="en-US" sz="1700" b="0" i="0" dirty="0">
                <a:solidFill>
                  <a:srgbClr val="000000"/>
                </a:solidFill>
                <a:effectLst/>
                <a:latin typeface="+mj-lt"/>
              </a:rPr>
              <a:t> This Project template is used for creating ASP.NET Core Applications using ASP.NET Core MVC Views and Controllers. This Project template can also be used for creating Restful HTTP Services.</a:t>
            </a:r>
          </a:p>
          <a:p>
            <a:pPr lvl="1" algn="just" fontAlgn="base">
              <a:buFont typeface="Arial" panose="020B0604020202020204" pitchFamily="34" charset="0"/>
              <a:buChar char="•"/>
            </a:pPr>
            <a:r>
              <a:rPr lang="en-US" sz="1900" b="1" i="0" dirty="0" err="1">
                <a:solidFill>
                  <a:srgbClr val="000000"/>
                </a:solidFill>
                <a:effectLst/>
              </a:rPr>
              <a:t>Blazor</a:t>
            </a:r>
            <a:r>
              <a:rPr lang="en-US" sz="1900" b="1" i="0" dirty="0">
                <a:solidFill>
                  <a:srgbClr val="000000"/>
                </a:solidFill>
                <a:effectLst/>
              </a:rPr>
              <a:t> Server App:</a:t>
            </a:r>
            <a:r>
              <a:rPr lang="en-US" sz="1900" b="0" i="0" dirty="0">
                <a:solidFill>
                  <a:srgbClr val="000000"/>
                </a:solidFill>
                <a:effectLst/>
              </a:rPr>
              <a:t> This Project Template is used for creating a </a:t>
            </a:r>
            <a:r>
              <a:rPr lang="en-US" sz="1900" b="0" i="0" dirty="0" err="1">
                <a:solidFill>
                  <a:srgbClr val="000000"/>
                </a:solidFill>
                <a:effectLst/>
              </a:rPr>
              <a:t>Blazor</a:t>
            </a:r>
            <a:r>
              <a:rPr lang="en-US" sz="1900" b="0" i="0" dirty="0">
                <a:solidFill>
                  <a:srgbClr val="000000"/>
                </a:solidFill>
                <a:effectLst/>
              </a:rPr>
              <a:t> server app that runs server-side inside an ASP.NET Core app and handles user interactions over a </a:t>
            </a:r>
            <a:r>
              <a:rPr lang="en-US" sz="1900" b="0" i="0" dirty="0" err="1">
                <a:solidFill>
                  <a:srgbClr val="000000"/>
                </a:solidFill>
                <a:effectLst/>
              </a:rPr>
              <a:t>SignalR</a:t>
            </a:r>
            <a:r>
              <a:rPr lang="en-US" sz="1900" b="0" i="0" dirty="0">
                <a:solidFill>
                  <a:srgbClr val="000000"/>
                </a:solidFill>
                <a:effectLst/>
              </a:rPr>
              <a:t> connection. This template can also be used for web apps with rich, dynamic user interfaces (UIs).</a:t>
            </a:r>
            <a:endParaRPr lang="en-US" sz="1900" b="0" i="0" dirty="0">
              <a:solidFill>
                <a:srgbClr val="3A3A3A"/>
              </a:solidFill>
              <a:effectLst/>
            </a:endParaRPr>
          </a:p>
          <a:p>
            <a:pPr lvl="1" algn="just" fontAlgn="base">
              <a:buFont typeface="Arial" panose="020B0604020202020204" pitchFamily="34" charset="0"/>
              <a:buChar char="•"/>
            </a:pPr>
            <a:endParaRPr lang="en-US" sz="1700" b="0" i="0" dirty="0">
              <a:solidFill>
                <a:srgbClr val="3A3A3A"/>
              </a:solidFill>
              <a:effectLst/>
              <a:latin typeface="+mj-lt"/>
            </a:endParaRPr>
          </a:p>
          <a:p>
            <a:pPr lvl="1">
              <a:buFont typeface="Arial" panose="020B0604020202020204" pitchFamily="34" charset="0"/>
              <a:buChar char="•"/>
            </a:pPr>
            <a:endParaRPr lang="en-US" sz="2000" dirty="0">
              <a:latin typeface="+mj-lt"/>
            </a:endParaRP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8">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a:t>
            </a:fld>
            <a:endParaRPr lang="en-US"/>
          </a:p>
        </p:txBody>
      </p:sp>
    </p:spTree>
    <p:extLst>
      <p:ext uri="{BB962C8B-B14F-4D97-AF65-F5344CB8AC3E}">
        <p14:creationId xmlns:p14="http://schemas.microsoft.com/office/powerpoint/2010/main" val="356368712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Right-click on the </a:t>
            </a:r>
            <a:r>
              <a:rPr lang="en-US" sz="7600" i="0" dirty="0" err="1">
                <a:solidFill>
                  <a:srgbClr val="000000"/>
                </a:solidFill>
                <a:effectLst/>
                <a:latin typeface="+mj-lt"/>
              </a:rPr>
              <a:t>StudentManagementSystem.Lib</a:t>
            </a:r>
            <a:r>
              <a:rPr lang="en-US" sz="7600" i="0" dirty="0">
                <a:solidFill>
                  <a:srgbClr val="000000"/>
                </a:solidFill>
                <a:effectLst/>
                <a:latin typeface="+mj-lt"/>
              </a:rPr>
              <a:t> project, and add a New folder. Call the folder Models</a:t>
            </a:r>
          </a:p>
          <a:p>
            <a:pPr algn="just" fontAlgn="base">
              <a:buFont typeface="Arial" panose="020B0604020202020204" pitchFamily="34" charset="0"/>
              <a:buChar char="•"/>
            </a:pPr>
            <a:r>
              <a:rPr lang="en-US" sz="7600" dirty="0">
                <a:solidFill>
                  <a:srgbClr val="000000"/>
                </a:solidFill>
                <a:latin typeface="+mj-lt"/>
              </a:rPr>
              <a:t>In the Models folder add the following </a:t>
            </a:r>
            <a:r>
              <a:rPr lang="en-US" sz="7600" dirty="0" err="1">
                <a:solidFill>
                  <a:srgbClr val="000000"/>
                </a:solidFill>
                <a:latin typeface="+mj-lt"/>
              </a:rPr>
              <a:t>enums</a:t>
            </a:r>
            <a:r>
              <a:rPr lang="en-US" sz="7600" dirty="0">
                <a:solidFill>
                  <a:srgbClr val="000000"/>
                </a:solidFill>
                <a:latin typeface="+mj-lt"/>
              </a:rPr>
              <a:t> Gender and Grade as shown in the images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Also in the Models folder add the following classes, Enrollment, Course and student as shown in the image on the next slide</a:t>
            </a: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140</a:t>
            </a:fld>
            <a:endParaRPr lang="en-US" dirty="0"/>
          </a:p>
        </p:txBody>
      </p:sp>
      <p:pic>
        <p:nvPicPr>
          <p:cNvPr id="7" name="Picture 6">
            <a:extLst>
              <a:ext uri="{FF2B5EF4-FFF2-40B4-BE49-F238E27FC236}">
                <a16:creationId xmlns:a16="http://schemas.microsoft.com/office/drawing/2014/main" id="{3FA99CB6-8D25-4761-964C-F919438F1122}"/>
              </a:ext>
            </a:extLst>
          </p:cNvPr>
          <p:cNvPicPr>
            <a:picLocks noChangeAspect="1"/>
          </p:cNvPicPr>
          <p:nvPr/>
        </p:nvPicPr>
        <p:blipFill>
          <a:blip r:embed="rId2"/>
          <a:stretch>
            <a:fillRect/>
          </a:stretch>
        </p:blipFill>
        <p:spPr>
          <a:xfrm>
            <a:off x="1066800" y="2555997"/>
            <a:ext cx="3086100" cy="1511178"/>
          </a:xfrm>
          <a:prstGeom prst="rect">
            <a:avLst/>
          </a:prstGeom>
        </p:spPr>
      </p:pic>
      <p:pic>
        <p:nvPicPr>
          <p:cNvPr id="10" name="Picture 9">
            <a:extLst>
              <a:ext uri="{FF2B5EF4-FFF2-40B4-BE49-F238E27FC236}">
                <a16:creationId xmlns:a16="http://schemas.microsoft.com/office/drawing/2014/main" id="{E8B0C909-9ECA-41EC-953D-DCA05943742F}"/>
              </a:ext>
            </a:extLst>
          </p:cNvPr>
          <p:cNvPicPr>
            <a:picLocks noChangeAspect="1"/>
          </p:cNvPicPr>
          <p:nvPr/>
        </p:nvPicPr>
        <p:blipFill>
          <a:blip r:embed="rId3"/>
          <a:stretch>
            <a:fillRect/>
          </a:stretch>
        </p:blipFill>
        <p:spPr>
          <a:xfrm>
            <a:off x="4638675" y="2555997"/>
            <a:ext cx="3086100" cy="1511178"/>
          </a:xfrm>
          <a:prstGeom prst="rect">
            <a:avLst/>
          </a:prstGeom>
        </p:spPr>
      </p:pic>
    </p:spTree>
    <p:extLst>
      <p:ext uri="{BB962C8B-B14F-4D97-AF65-F5344CB8AC3E}">
        <p14:creationId xmlns:p14="http://schemas.microsoft.com/office/powerpoint/2010/main" val="164555262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141</a:t>
            </a:fld>
            <a:endParaRPr lang="en-US" dirty="0"/>
          </a:p>
        </p:txBody>
      </p:sp>
      <p:pic>
        <p:nvPicPr>
          <p:cNvPr id="8" name="Picture 7">
            <a:extLst>
              <a:ext uri="{FF2B5EF4-FFF2-40B4-BE49-F238E27FC236}">
                <a16:creationId xmlns:a16="http://schemas.microsoft.com/office/drawing/2014/main" id="{857ED6F4-5F34-4E97-9C34-E8896626C69C}"/>
              </a:ext>
            </a:extLst>
          </p:cNvPr>
          <p:cNvPicPr>
            <a:picLocks noChangeAspect="1"/>
          </p:cNvPicPr>
          <p:nvPr/>
        </p:nvPicPr>
        <p:blipFill>
          <a:blip r:embed="rId2"/>
          <a:stretch>
            <a:fillRect/>
          </a:stretch>
        </p:blipFill>
        <p:spPr>
          <a:xfrm>
            <a:off x="479870" y="2263027"/>
            <a:ext cx="3549205" cy="3004298"/>
          </a:xfrm>
          <a:prstGeom prst="rect">
            <a:avLst/>
          </a:prstGeom>
        </p:spPr>
      </p:pic>
      <p:pic>
        <p:nvPicPr>
          <p:cNvPr id="11" name="Picture 10">
            <a:extLst>
              <a:ext uri="{FF2B5EF4-FFF2-40B4-BE49-F238E27FC236}">
                <a16:creationId xmlns:a16="http://schemas.microsoft.com/office/drawing/2014/main" id="{AA6DCDD4-0C56-4CD3-8E7C-01E381551502}"/>
              </a:ext>
            </a:extLst>
          </p:cNvPr>
          <p:cNvPicPr>
            <a:picLocks noChangeAspect="1"/>
          </p:cNvPicPr>
          <p:nvPr/>
        </p:nvPicPr>
        <p:blipFill>
          <a:blip r:embed="rId3"/>
          <a:stretch>
            <a:fillRect/>
          </a:stretch>
        </p:blipFill>
        <p:spPr>
          <a:xfrm>
            <a:off x="4382738" y="2263027"/>
            <a:ext cx="3549205" cy="3004298"/>
          </a:xfrm>
          <a:prstGeom prst="rect">
            <a:avLst/>
          </a:prstGeom>
        </p:spPr>
      </p:pic>
      <p:pic>
        <p:nvPicPr>
          <p:cNvPr id="13" name="Picture 12">
            <a:extLst>
              <a:ext uri="{FF2B5EF4-FFF2-40B4-BE49-F238E27FC236}">
                <a16:creationId xmlns:a16="http://schemas.microsoft.com/office/drawing/2014/main" id="{E55451F0-FA51-48C1-B19B-E109187BF99F}"/>
              </a:ext>
            </a:extLst>
          </p:cNvPr>
          <p:cNvPicPr>
            <a:picLocks noChangeAspect="1"/>
          </p:cNvPicPr>
          <p:nvPr/>
        </p:nvPicPr>
        <p:blipFill>
          <a:blip r:embed="rId4"/>
          <a:stretch>
            <a:fillRect/>
          </a:stretch>
        </p:blipFill>
        <p:spPr>
          <a:xfrm>
            <a:off x="8108775" y="2263026"/>
            <a:ext cx="3549205" cy="3004297"/>
          </a:xfrm>
          <a:prstGeom prst="rect">
            <a:avLst/>
          </a:prstGeom>
        </p:spPr>
      </p:pic>
    </p:spTree>
    <p:extLst>
      <p:ext uri="{BB962C8B-B14F-4D97-AF65-F5344CB8AC3E}">
        <p14:creationId xmlns:p14="http://schemas.microsoft.com/office/powerpoint/2010/main" val="356681111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In the </a:t>
            </a:r>
            <a:r>
              <a:rPr lang="en-US" sz="7600" i="0" dirty="0" err="1">
                <a:solidFill>
                  <a:srgbClr val="000000"/>
                </a:solidFill>
                <a:effectLst/>
                <a:latin typeface="+mj-lt"/>
              </a:rPr>
              <a:t>StudentManagementSystem.BLL</a:t>
            </a:r>
            <a:r>
              <a:rPr lang="en-US" sz="7600" i="0" dirty="0">
                <a:solidFill>
                  <a:srgbClr val="000000"/>
                </a:solidFill>
                <a:effectLst/>
                <a:latin typeface="+mj-lt"/>
              </a:rPr>
              <a:t> </a:t>
            </a:r>
            <a:r>
              <a:rPr lang="en-US" sz="7600" dirty="0">
                <a:solidFill>
                  <a:srgbClr val="000000"/>
                </a:solidFill>
                <a:latin typeface="+mj-lt"/>
              </a:rPr>
              <a:t>add the following</a:t>
            </a:r>
            <a:r>
              <a:rPr lang="en-US" sz="7600" i="0" dirty="0">
                <a:solidFill>
                  <a:srgbClr val="000000"/>
                </a:solidFill>
                <a:effectLst/>
                <a:latin typeface="+mj-lt"/>
              </a:rPr>
              <a:t> folders, Interfaces and Repositories</a:t>
            </a:r>
          </a:p>
          <a:p>
            <a:pPr algn="just" fontAlgn="base">
              <a:buFont typeface="Arial" panose="020B0604020202020204" pitchFamily="34" charset="0"/>
              <a:buChar char="•"/>
            </a:pPr>
            <a:r>
              <a:rPr lang="en-US" sz="7600" dirty="0">
                <a:solidFill>
                  <a:srgbClr val="000000"/>
                </a:solidFill>
                <a:latin typeface="+mj-lt"/>
              </a:rPr>
              <a:t>Right-click on the Dependencies folder of the </a:t>
            </a:r>
            <a:r>
              <a:rPr lang="en-US" sz="7600" dirty="0" err="1">
                <a:solidFill>
                  <a:srgbClr val="000000"/>
                </a:solidFill>
                <a:latin typeface="+mj-lt"/>
              </a:rPr>
              <a:t>StudentManagementSystem.BLL</a:t>
            </a:r>
            <a:r>
              <a:rPr lang="en-US" sz="7600" dirty="0">
                <a:solidFill>
                  <a:srgbClr val="000000"/>
                </a:solidFill>
                <a:latin typeface="+mj-lt"/>
              </a:rPr>
              <a:t> and select Add Project Reference and check </a:t>
            </a:r>
            <a:r>
              <a:rPr lang="en-US" sz="7600" dirty="0" err="1">
                <a:solidFill>
                  <a:srgbClr val="000000"/>
                </a:solidFill>
                <a:latin typeface="+mj-lt"/>
              </a:rPr>
              <a:t>StudentManagementSystem.Lib</a:t>
            </a:r>
            <a:r>
              <a:rPr lang="en-US" sz="7600" dirty="0">
                <a:solidFill>
                  <a:srgbClr val="000000"/>
                </a:solidFill>
                <a:latin typeface="+mj-lt"/>
              </a:rPr>
              <a:t> checkbox as shown in the image below and then click the Ok button</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Add the folding interfaces to the Interfaces folders, </a:t>
            </a:r>
            <a:r>
              <a:rPr lang="en-US" sz="7600" dirty="0" err="1">
                <a:solidFill>
                  <a:srgbClr val="000000"/>
                </a:solidFill>
                <a:latin typeface="+mj-lt"/>
              </a:rPr>
              <a:t>IStudentRepository</a:t>
            </a:r>
            <a:r>
              <a:rPr lang="en-US" sz="7600" dirty="0">
                <a:solidFill>
                  <a:srgbClr val="000000"/>
                </a:solidFill>
                <a:latin typeface="+mj-lt"/>
              </a:rPr>
              <a:t>, IEnrollmentRepository and ICourseRepository as shown on the images on the next slide </a:t>
            </a: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142</a:t>
            </a:fld>
            <a:endParaRPr lang="en-US" dirty="0"/>
          </a:p>
        </p:txBody>
      </p:sp>
      <p:pic>
        <p:nvPicPr>
          <p:cNvPr id="7" name="Picture 6">
            <a:extLst>
              <a:ext uri="{FF2B5EF4-FFF2-40B4-BE49-F238E27FC236}">
                <a16:creationId xmlns:a16="http://schemas.microsoft.com/office/drawing/2014/main" id="{BEF837AE-F3BE-4BD4-834C-D7BB59E1EB27}"/>
              </a:ext>
            </a:extLst>
          </p:cNvPr>
          <p:cNvPicPr>
            <a:picLocks noChangeAspect="1"/>
          </p:cNvPicPr>
          <p:nvPr/>
        </p:nvPicPr>
        <p:blipFill>
          <a:blip r:embed="rId2"/>
          <a:stretch>
            <a:fillRect/>
          </a:stretch>
        </p:blipFill>
        <p:spPr>
          <a:xfrm>
            <a:off x="1066800" y="2784602"/>
            <a:ext cx="7529212" cy="2331922"/>
          </a:xfrm>
          <a:prstGeom prst="rect">
            <a:avLst/>
          </a:prstGeom>
        </p:spPr>
      </p:pic>
    </p:spTree>
    <p:extLst>
      <p:ext uri="{BB962C8B-B14F-4D97-AF65-F5344CB8AC3E}">
        <p14:creationId xmlns:p14="http://schemas.microsoft.com/office/powerpoint/2010/main" val="386218481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143</a:t>
            </a:fld>
            <a:endParaRPr lang="en-US" dirty="0"/>
          </a:p>
        </p:txBody>
      </p:sp>
      <p:pic>
        <p:nvPicPr>
          <p:cNvPr id="8" name="Picture 7">
            <a:extLst>
              <a:ext uri="{FF2B5EF4-FFF2-40B4-BE49-F238E27FC236}">
                <a16:creationId xmlns:a16="http://schemas.microsoft.com/office/drawing/2014/main" id="{51612C87-0507-440C-BCEC-9C417AE347A5}"/>
              </a:ext>
            </a:extLst>
          </p:cNvPr>
          <p:cNvPicPr>
            <a:picLocks noChangeAspect="1"/>
          </p:cNvPicPr>
          <p:nvPr/>
        </p:nvPicPr>
        <p:blipFill>
          <a:blip r:embed="rId2"/>
          <a:stretch>
            <a:fillRect/>
          </a:stretch>
        </p:blipFill>
        <p:spPr>
          <a:xfrm>
            <a:off x="439883" y="2003970"/>
            <a:ext cx="3679678" cy="2196555"/>
          </a:xfrm>
          <a:prstGeom prst="rect">
            <a:avLst/>
          </a:prstGeom>
        </p:spPr>
      </p:pic>
      <p:pic>
        <p:nvPicPr>
          <p:cNvPr id="10" name="Picture 9">
            <a:extLst>
              <a:ext uri="{FF2B5EF4-FFF2-40B4-BE49-F238E27FC236}">
                <a16:creationId xmlns:a16="http://schemas.microsoft.com/office/drawing/2014/main" id="{0B25751C-0CA5-43F3-AABD-FA71A0B93F00}"/>
              </a:ext>
            </a:extLst>
          </p:cNvPr>
          <p:cNvPicPr>
            <a:picLocks noChangeAspect="1"/>
          </p:cNvPicPr>
          <p:nvPr/>
        </p:nvPicPr>
        <p:blipFill>
          <a:blip r:embed="rId3"/>
          <a:stretch>
            <a:fillRect/>
          </a:stretch>
        </p:blipFill>
        <p:spPr>
          <a:xfrm>
            <a:off x="4392763" y="2003970"/>
            <a:ext cx="3679678" cy="2214834"/>
          </a:xfrm>
          <a:prstGeom prst="rect">
            <a:avLst/>
          </a:prstGeom>
        </p:spPr>
      </p:pic>
      <p:pic>
        <p:nvPicPr>
          <p:cNvPr id="12" name="Picture 11">
            <a:extLst>
              <a:ext uri="{FF2B5EF4-FFF2-40B4-BE49-F238E27FC236}">
                <a16:creationId xmlns:a16="http://schemas.microsoft.com/office/drawing/2014/main" id="{55B000D1-53C0-4BFD-8EED-0111C3411F06}"/>
              </a:ext>
            </a:extLst>
          </p:cNvPr>
          <p:cNvPicPr>
            <a:picLocks noChangeAspect="1"/>
          </p:cNvPicPr>
          <p:nvPr/>
        </p:nvPicPr>
        <p:blipFill>
          <a:blip r:embed="rId4"/>
          <a:stretch>
            <a:fillRect/>
          </a:stretch>
        </p:blipFill>
        <p:spPr>
          <a:xfrm>
            <a:off x="8345643" y="2003969"/>
            <a:ext cx="3230269" cy="2196555"/>
          </a:xfrm>
          <a:prstGeom prst="rect">
            <a:avLst/>
          </a:prstGeom>
        </p:spPr>
      </p:pic>
    </p:spTree>
    <p:extLst>
      <p:ext uri="{BB962C8B-B14F-4D97-AF65-F5344CB8AC3E}">
        <p14:creationId xmlns:p14="http://schemas.microsoft.com/office/powerpoint/2010/main" val="46023178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dirty="0">
                <a:solidFill>
                  <a:srgbClr val="000000"/>
                </a:solidFill>
                <a:latin typeface="+mj-lt"/>
              </a:rPr>
              <a:t>Now we are going to use in-memory data using Entity Framework Core. Will discuss in details Entity Framework Core when we use data from SQL </a:t>
            </a:r>
            <a:r>
              <a:rPr lang="en-US" sz="8000" dirty="0" err="1">
                <a:solidFill>
                  <a:srgbClr val="000000"/>
                </a:solidFill>
                <a:latin typeface="+mj-lt"/>
              </a:rPr>
              <a:t>DataBase</a:t>
            </a:r>
            <a:endParaRPr lang="en-US" sz="8000" dirty="0">
              <a:solidFill>
                <a:srgbClr val="000000"/>
              </a:solidFill>
              <a:latin typeface="+mj-lt"/>
            </a:endParaRPr>
          </a:p>
          <a:p>
            <a:pPr algn="just" fontAlgn="base">
              <a:buFont typeface="Arial" panose="020B0604020202020204" pitchFamily="34" charset="0"/>
              <a:buChar char="•"/>
            </a:pPr>
            <a:r>
              <a:rPr lang="en-US" sz="8000" i="0" dirty="0">
                <a:solidFill>
                  <a:srgbClr val="000000"/>
                </a:solidFill>
                <a:effectLst/>
                <a:latin typeface="+mj-lt"/>
              </a:rPr>
              <a:t>To use in-memory data we will install a </a:t>
            </a:r>
            <a:r>
              <a:rPr lang="en-US" sz="8000" i="0" dirty="0" err="1">
                <a:solidFill>
                  <a:srgbClr val="000000"/>
                </a:solidFill>
                <a:effectLst/>
                <a:latin typeface="+mj-lt"/>
              </a:rPr>
              <a:t>Nuget</a:t>
            </a:r>
            <a:r>
              <a:rPr lang="en-US" sz="8000" i="0" dirty="0">
                <a:solidFill>
                  <a:srgbClr val="000000"/>
                </a:solidFill>
                <a:effectLst/>
                <a:latin typeface="+mj-lt"/>
              </a:rPr>
              <a:t> Package (</a:t>
            </a:r>
            <a:r>
              <a:rPr lang="en-US" sz="8000" i="0" dirty="0" err="1">
                <a:solidFill>
                  <a:srgbClr val="000000"/>
                </a:solidFill>
                <a:effectLst/>
                <a:latin typeface="+mj-lt"/>
              </a:rPr>
              <a:t>Microsoft.EntityFrameworkCore.InMemory</a:t>
            </a:r>
            <a:r>
              <a:rPr lang="en-US" sz="8000" i="0" dirty="0">
                <a:solidFill>
                  <a:srgbClr val="000000"/>
                </a:solidFill>
                <a:effectLst/>
                <a:latin typeface="+mj-lt"/>
              </a:rPr>
              <a:t>)</a:t>
            </a:r>
          </a:p>
          <a:p>
            <a:pPr algn="just" fontAlgn="base">
              <a:buFont typeface="Arial" panose="020B0604020202020204" pitchFamily="34" charset="0"/>
              <a:buChar char="•"/>
            </a:pPr>
            <a:r>
              <a:rPr lang="en-US" sz="8000" dirty="0">
                <a:solidFill>
                  <a:srgbClr val="000000"/>
                </a:solidFill>
                <a:latin typeface="+mj-lt"/>
              </a:rPr>
              <a:t>Select Tools, </a:t>
            </a:r>
            <a:r>
              <a:rPr lang="en-US" sz="8000" dirty="0" err="1">
                <a:solidFill>
                  <a:srgbClr val="000000"/>
                </a:solidFill>
                <a:latin typeface="+mj-lt"/>
              </a:rPr>
              <a:t>Nuget</a:t>
            </a:r>
            <a:r>
              <a:rPr lang="en-US" sz="8000" dirty="0">
                <a:solidFill>
                  <a:srgbClr val="000000"/>
                </a:solidFill>
                <a:latin typeface="+mj-lt"/>
              </a:rPr>
              <a:t> Package Manager and Manage </a:t>
            </a:r>
            <a:r>
              <a:rPr lang="en-US" sz="8000" dirty="0" err="1">
                <a:solidFill>
                  <a:srgbClr val="000000"/>
                </a:solidFill>
                <a:latin typeface="+mj-lt"/>
              </a:rPr>
              <a:t>Nuget</a:t>
            </a:r>
            <a:r>
              <a:rPr lang="en-US" sz="8000" dirty="0">
                <a:solidFill>
                  <a:srgbClr val="000000"/>
                </a:solidFill>
                <a:latin typeface="+mj-lt"/>
              </a:rPr>
              <a:t> Packages Solutions… the screen below will open</a:t>
            </a:r>
          </a:p>
          <a:p>
            <a:pPr algn="just" fontAlgn="base">
              <a:buFont typeface="Arial" panose="020B0604020202020204" pitchFamily="34" charset="0"/>
              <a:buChar char="•"/>
            </a:pPr>
            <a:r>
              <a:rPr lang="en-US" sz="8000" dirty="0">
                <a:solidFill>
                  <a:srgbClr val="000000"/>
                </a:solidFill>
                <a:latin typeface="+mj-lt"/>
              </a:rPr>
              <a:t>Select the Browse tab and search for </a:t>
            </a:r>
            <a:r>
              <a:rPr lang="en-US" sz="8000" i="0" dirty="0" err="1">
                <a:solidFill>
                  <a:srgbClr val="000000"/>
                </a:solidFill>
                <a:effectLst/>
                <a:latin typeface="+mj-lt"/>
              </a:rPr>
              <a:t>Microsoft.EntityFrameworkCore.InMemory</a:t>
            </a:r>
            <a:endParaRPr lang="en-US" sz="8000" i="0" dirty="0">
              <a:solidFill>
                <a:srgbClr val="000000"/>
              </a:solidFill>
              <a:effectLst/>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Select </a:t>
            </a:r>
            <a:r>
              <a:rPr lang="en-US" sz="8000" i="0" dirty="0" err="1">
                <a:solidFill>
                  <a:srgbClr val="000000"/>
                </a:solidFill>
                <a:effectLst/>
                <a:latin typeface="+mj-lt"/>
              </a:rPr>
              <a:t>Microsoft.EntityFrameworkCore.InMemory</a:t>
            </a:r>
            <a:r>
              <a:rPr lang="en-US" sz="8000" i="0" dirty="0">
                <a:solidFill>
                  <a:srgbClr val="000000"/>
                </a:solidFill>
                <a:effectLst/>
                <a:latin typeface="+mj-lt"/>
              </a:rPr>
              <a:t> and click on the Install button</a:t>
            </a:r>
            <a:endParaRPr lang="en-US" sz="8000" dirty="0">
              <a:solidFill>
                <a:srgbClr val="000000"/>
              </a:solidFill>
              <a:latin typeface="+mj-lt"/>
            </a:endParaRPr>
          </a:p>
          <a:p>
            <a:pPr algn="just" fontAlgn="base">
              <a:buFont typeface="Arial" panose="020B0604020202020204" pitchFamily="34" charset="0"/>
              <a:buChar char="•"/>
            </a:pPr>
            <a:endParaRPr lang="en-US" sz="80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144</a:t>
            </a:fld>
            <a:endParaRPr lang="en-US" dirty="0"/>
          </a:p>
        </p:txBody>
      </p:sp>
      <p:pic>
        <p:nvPicPr>
          <p:cNvPr id="11" name="Picture 10">
            <a:extLst>
              <a:ext uri="{FF2B5EF4-FFF2-40B4-BE49-F238E27FC236}">
                <a16:creationId xmlns:a16="http://schemas.microsoft.com/office/drawing/2014/main" id="{FC3DD065-CB35-482E-AB2B-DCDCABD76292}"/>
              </a:ext>
            </a:extLst>
          </p:cNvPr>
          <p:cNvPicPr>
            <a:picLocks noChangeAspect="1"/>
          </p:cNvPicPr>
          <p:nvPr/>
        </p:nvPicPr>
        <p:blipFill>
          <a:blip r:embed="rId2"/>
          <a:stretch>
            <a:fillRect/>
          </a:stretch>
        </p:blipFill>
        <p:spPr>
          <a:xfrm>
            <a:off x="854971" y="3429000"/>
            <a:ext cx="6993629" cy="2238375"/>
          </a:xfrm>
          <a:prstGeom prst="rect">
            <a:avLst/>
          </a:prstGeom>
        </p:spPr>
      </p:pic>
    </p:spTree>
    <p:extLst>
      <p:ext uri="{BB962C8B-B14F-4D97-AF65-F5344CB8AC3E}">
        <p14:creationId xmlns:p14="http://schemas.microsoft.com/office/powerpoint/2010/main" val="339311171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i="0" dirty="0">
                <a:solidFill>
                  <a:srgbClr val="000000"/>
                </a:solidFill>
                <a:effectLst/>
                <a:latin typeface="+mj-lt"/>
              </a:rPr>
              <a:t>In the Data project create a folder Data and add a class called </a:t>
            </a:r>
            <a:r>
              <a:rPr lang="en-US" sz="8000" i="0" dirty="0" err="1">
                <a:solidFill>
                  <a:srgbClr val="000000"/>
                </a:solidFill>
                <a:effectLst/>
                <a:latin typeface="+mj-lt"/>
              </a:rPr>
              <a:t>MemoryDbContext</a:t>
            </a:r>
            <a:r>
              <a:rPr lang="en-US" sz="8000" i="0" dirty="0">
                <a:solidFill>
                  <a:srgbClr val="000000"/>
                </a:solidFill>
                <a:effectLst/>
                <a:latin typeface="+mj-lt"/>
              </a:rPr>
              <a:t> and add the following code in the class as shown in the image below</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i="0" dirty="0">
              <a:solidFill>
                <a:srgbClr val="000000"/>
              </a:solidFill>
              <a:effectLst/>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i="0" dirty="0">
              <a:solidFill>
                <a:srgbClr val="000000"/>
              </a:solidFill>
              <a:effectLst/>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i="0" dirty="0">
              <a:solidFill>
                <a:srgbClr val="000000"/>
              </a:solidFill>
              <a:effectLst/>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i="0" dirty="0">
              <a:solidFill>
                <a:srgbClr val="000000"/>
              </a:solidFill>
              <a:effectLst/>
              <a:latin typeface="+mj-lt"/>
            </a:endParaRPr>
          </a:p>
          <a:p>
            <a:pPr algn="just" fontAlgn="base">
              <a:buFont typeface="Arial" panose="020B0604020202020204" pitchFamily="34" charset="0"/>
              <a:buChar char="•"/>
            </a:pPr>
            <a:r>
              <a:rPr lang="en-US" sz="8000" dirty="0">
                <a:solidFill>
                  <a:srgbClr val="000000"/>
                </a:solidFill>
                <a:latin typeface="+mj-lt"/>
              </a:rPr>
              <a:t>In the Main() method of the </a:t>
            </a:r>
            <a:r>
              <a:rPr lang="en-US" sz="8000" dirty="0" err="1">
                <a:solidFill>
                  <a:srgbClr val="000000"/>
                </a:solidFill>
                <a:latin typeface="+mj-lt"/>
              </a:rPr>
              <a:t>Program.cs</a:t>
            </a:r>
            <a:r>
              <a:rPr lang="en-US" sz="8000" dirty="0">
                <a:solidFill>
                  <a:srgbClr val="000000"/>
                </a:solidFill>
                <a:latin typeface="+mj-lt"/>
              </a:rPr>
              <a:t> class we will register the </a:t>
            </a:r>
            <a:r>
              <a:rPr lang="en-US" sz="8000" dirty="0" err="1">
                <a:solidFill>
                  <a:srgbClr val="000000"/>
                </a:solidFill>
                <a:latin typeface="+mj-lt"/>
              </a:rPr>
              <a:t>MemoryDbContext</a:t>
            </a:r>
            <a:r>
              <a:rPr lang="en-US" sz="8000" dirty="0">
                <a:solidFill>
                  <a:srgbClr val="000000"/>
                </a:solidFill>
                <a:latin typeface="+mj-lt"/>
              </a:rPr>
              <a:t> class in the dependency injection container as shown in the next slide</a:t>
            </a:r>
            <a:endParaRPr lang="en-US" sz="80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145</a:t>
            </a:fld>
            <a:endParaRPr lang="en-US" dirty="0"/>
          </a:p>
        </p:txBody>
      </p:sp>
      <p:pic>
        <p:nvPicPr>
          <p:cNvPr id="7" name="Picture 6">
            <a:extLst>
              <a:ext uri="{FF2B5EF4-FFF2-40B4-BE49-F238E27FC236}">
                <a16:creationId xmlns:a16="http://schemas.microsoft.com/office/drawing/2014/main" id="{74AE2775-66D9-4751-959B-87A161C3624A}"/>
              </a:ext>
            </a:extLst>
          </p:cNvPr>
          <p:cNvPicPr>
            <a:picLocks noChangeAspect="1"/>
          </p:cNvPicPr>
          <p:nvPr/>
        </p:nvPicPr>
        <p:blipFill>
          <a:blip r:embed="rId2"/>
          <a:stretch>
            <a:fillRect/>
          </a:stretch>
        </p:blipFill>
        <p:spPr>
          <a:xfrm>
            <a:off x="576752" y="2658861"/>
            <a:ext cx="10676545" cy="2583404"/>
          </a:xfrm>
          <a:prstGeom prst="rect">
            <a:avLst/>
          </a:prstGeom>
        </p:spPr>
      </p:pic>
    </p:spTree>
    <p:extLst>
      <p:ext uri="{BB962C8B-B14F-4D97-AF65-F5344CB8AC3E}">
        <p14:creationId xmlns:p14="http://schemas.microsoft.com/office/powerpoint/2010/main" val="427726658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algn="just" fontAlgn="base">
              <a:buFont typeface="Arial" panose="020B0604020202020204" pitchFamily="34" charset="0"/>
              <a:buChar char="•"/>
            </a:pPr>
            <a:r>
              <a:rPr lang="en-US" sz="8000" dirty="0">
                <a:solidFill>
                  <a:srgbClr val="000000"/>
                </a:solidFill>
                <a:latin typeface="+mj-lt"/>
              </a:rPr>
              <a:t>Create the following class in the Repository folder, </a:t>
            </a:r>
            <a:r>
              <a:rPr lang="en-US" sz="8000" dirty="0" err="1">
                <a:solidFill>
                  <a:srgbClr val="000000"/>
                </a:solidFill>
                <a:latin typeface="+mj-lt"/>
              </a:rPr>
              <a:t>MockStudentRepository</a:t>
            </a:r>
            <a:r>
              <a:rPr lang="en-US" sz="8000" dirty="0">
                <a:solidFill>
                  <a:srgbClr val="000000"/>
                </a:solidFill>
                <a:latin typeface="+mj-lt"/>
              </a:rPr>
              <a:t> as show in the images on the next slide</a:t>
            </a:r>
          </a:p>
          <a:p>
            <a:pPr algn="just" fontAlgn="base">
              <a:buFont typeface="Arial" panose="020B0604020202020204" pitchFamily="34" charset="0"/>
              <a:buChar char="•"/>
            </a:pPr>
            <a:r>
              <a:rPr lang="en-US" sz="8000" dirty="0">
                <a:solidFill>
                  <a:srgbClr val="000000"/>
                </a:solidFill>
                <a:latin typeface="+mj-lt"/>
              </a:rPr>
              <a:t>This class will inherit from the </a:t>
            </a:r>
            <a:r>
              <a:rPr lang="en-US" sz="8000" dirty="0" err="1">
                <a:solidFill>
                  <a:srgbClr val="000000"/>
                </a:solidFill>
                <a:latin typeface="+mj-lt"/>
              </a:rPr>
              <a:t>IStudentRepository</a:t>
            </a:r>
            <a:r>
              <a:rPr lang="en-US" sz="8000" dirty="0">
                <a:solidFill>
                  <a:srgbClr val="000000"/>
                </a:solidFill>
                <a:latin typeface="+mj-lt"/>
              </a:rPr>
              <a:t> interface and add the codes as shown in the image on the next slide</a:t>
            </a: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146</a:t>
            </a:fld>
            <a:endParaRPr lang="en-US" dirty="0"/>
          </a:p>
        </p:txBody>
      </p:sp>
      <p:pic>
        <p:nvPicPr>
          <p:cNvPr id="8" name="Picture 7">
            <a:extLst>
              <a:ext uri="{FF2B5EF4-FFF2-40B4-BE49-F238E27FC236}">
                <a16:creationId xmlns:a16="http://schemas.microsoft.com/office/drawing/2014/main" id="{7FA8AF2A-9BF9-440D-A054-824715957A6A}"/>
              </a:ext>
            </a:extLst>
          </p:cNvPr>
          <p:cNvPicPr>
            <a:picLocks noChangeAspect="1"/>
          </p:cNvPicPr>
          <p:nvPr/>
        </p:nvPicPr>
        <p:blipFill>
          <a:blip r:embed="rId2"/>
          <a:stretch>
            <a:fillRect/>
          </a:stretch>
        </p:blipFill>
        <p:spPr>
          <a:xfrm>
            <a:off x="759181" y="1885872"/>
            <a:ext cx="6431837" cy="1790855"/>
          </a:xfrm>
          <a:prstGeom prst="rect">
            <a:avLst/>
          </a:prstGeom>
        </p:spPr>
      </p:pic>
    </p:spTree>
    <p:extLst>
      <p:ext uri="{BB962C8B-B14F-4D97-AF65-F5344CB8AC3E}">
        <p14:creationId xmlns:p14="http://schemas.microsoft.com/office/powerpoint/2010/main" val="424571272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147</a:t>
            </a:fld>
            <a:endParaRPr lang="en-US" dirty="0"/>
          </a:p>
        </p:txBody>
      </p:sp>
      <p:pic>
        <p:nvPicPr>
          <p:cNvPr id="9" name="Picture 8">
            <a:extLst>
              <a:ext uri="{FF2B5EF4-FFF2-40B4-BE49-F238E27FC236}">
                <a16:creationId xmlns:a16="http://schemas.microsoft.com/office/drawing/2014/main" id="{3016AA7B-BF07-4A61-891B-8DBD9B76B420}"/>
              </a:ext>
            </a:extLst>
          </p:cNvPr>
          <p:cNvPicPr>
            <a:picLocks noChangeAspect="1"/>
          </p:cNvPicPr>
          <p:nvPr/>
        </p:nvPicPr>
        <p:blipFill>
          <a:blip r:embed="rId2"/>
          <a:stretch>
            <a:fillRect/>
          </a:stretch>
        </p:blipFill>
        <p:spPr>
          <a:xfrm>
            <a:off x="357187" y="1904610"/>
            <a:ext cx="5570703" cy="3453064"/>
          </a:xfrm>
          <a:prstGeom prst="rect">
            <a:avLst/>
          </a:prstGeom>
        </p:spPr>
      </p:pic>
      <p:pic>
        <p:nvPicPr>
          <p:cNvPr id="11" name="Picture 10">
            <a:extLst>
              <a:ext uri="{FF2B5EF4-FFF2-40B4-BE49-F238E27FC236}">
                <a16:creationId xmlns:a16="http://schemas.microsoft.com/office/drawing/2014/main" id="{39770D5D-D3D3-4D18-BDDA-D6D937ADC870}"/>
              </a:ext>
            </a:extLst>
          </p:cNvPr>
          <p:cNvPicPr>
            <a:picLocks noChangeAspect="1"/>
          </p:cNvPicPr>
          <p:nvPr/>
        </p:nvPicPr>
        <p:blipFill>
          <a:blip r:embed="rId3"/>
          <a:stretch>
            <a:fillRect/>
          </a:stretch>
        </p:blipFill>
        <p:spPr>
          <a:xfrm>
            <a:off x="6051622" y="1904609"/>
            <a:ext cx="5816601" cy="3453065"/>
          </a:xfrm>
          <a:prstGeom prst="rect">
            <a:avLst/>
          </a:prstGeom>
        </p:spPr>
      </p:pic>
    </p:spTree>
    <p:extLst>
      <p:ext uri="{BB962C8B-B14F-4D97-AF65-F5344CB8AC3E}">
        <p14:creationId xmlns:p14="http://schemas.microsoft.com/office/powerpoint/2010/main" val="257367417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148</a:t>
            </a:fld>
            <a:endParaRPr lang="en-US" dirty="0"/>
          </a:p>
        </p:txBody>
      </p:sp>
      <p:pic>
        <p:nvPicPr>
          <p:cNvPr id="7" name="Picture 6">
            <a:extLst>
              <a:ext uri="{FF2B5EF4-FFF2-40B4-BE49-F238E27FC236}">
                <a16:creationId xmlns:a16="http://schemas.microsoft.com/office/drawing/2014/main" id="{5E93885B-B9F9-48AF-8868-37C43EED3D13}"/>
              </a:ext>
            </a:extLst>
          </p:cNvPr>
          <p:cNvPicPr>
            <a:picLocks noChangeAspect="1"/>
          </p:cNvPicPr>
          <p:nvPr/>
        </p:nvPicPr>
        <p:blipFill>
          <a:blip r:embed="rId2"/>
          <a:stretch>
            <a:fillRect/>
          </a:stretch>
        </p:blipFill>
        <p:spPr>
          <a:xfrm>
            <a:off x="357187" y="1889401"/>
            <a:ext cx="5529263" cy="3730349"/>
          </a:xfrm>
          <a:prstGeom prst="rect">
            <a:avLst/>
          </a:prstGeom>
        </p:spPr>
      </p:pic>
      <p:pic>
        <p:nvPicPr>
          <p:cNvPr id="10" name="Picture 9">
            <a:extLst>
              <a:ext uri="{FF2B5EF4-FFF2-40B4-BE49-F238E27FC236}">
                <a16:creationId xmlns:a16="http://schemas.microsoft.com/office/drawing/2014/main" id="{7B09024A-796D-4DCF-8D32-F66840BA1429}"/>
              </a:ext>
            </a:extLst>
          </p:cNvPr>
          <p:cNvPicPr>
            <a:picLocks noChangeAspect="1"/>
          </p:cNvPicPr>
          <p:nvPr/>
        </p:nvPicPr>
        <p:blipFill>
          <a:blip r:embed="rId3"/>
          <a:stretch>
            <a:fillRect/>
          </a:stretch>
        </p:blipFill>
        <p:spPr>
          <a:xfrm>
            <a:off x="6095999" y="1889401"/>
            <a:ext cx="5738813" cy="2712955"/>
          </a:xfrm>
          <a:prstGeom prst="rect">
            <a:avLst/>
          </a:prstGeom>
        </p:spPr>
      </p:pic>
    </p:spTree>
    <p:extLst>
      <p:ext uri="{BB962C8B-B14F-4D97-AF65-F5344CB8AC3E}">
        <p14:creationId xmlns:p14="http://schemas.microsoft.com/office/powerpoint/2010/main" val="133915007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149</a:t>
            </a:fld>
            <a:endParaRPr lang="en-US" dirty="0"/>
          </a:p>
        </p:txBody>
      </p:sp>
      <p:pic>
        <p:nvPicPr>
          <p:cNvPr id="8" name="Picture 7">
            <a:extLst>
              <a:ext uri="{FF2B5EF4-FFF2-40B4-BE49-F238E27FC236}">
                <a16:creationId xmlns:a16="http://schemas.microsoft.com/office/drawing/2014/main" id="{C46301B8-3454-4788-BD36-E7C2F00A5B60}"/>
              </a:ext>
            </a:extLst>
          </p:cNvPr>
          <p:cNvPicPr>
            <a:picLocks noChangeAspect="1"/>
          </p:cNvPicPr>
          <p:nvPr/>
        </p:nvPicPr>
        <p:blipFill>
          <a:blip r:embed="rId2"/>
          <a:stretch>
            <a:fillRect/>
          </a:stretch>
        </p:blipFill>
        <p:spPr>
          <a:xfrm>
            <a:off x="769246" y="1905515"/>
            <a:ext cx="8634208" cy="3452159"/>
          </a:xfrm>
          <a:prstGeom prst="rect">
            <a:avLst/>
          </a:prstGeom>
        </p:spPr>
      </p:pic>
    </p:spTree>
    <p:extLst>
      <p:ext uri="{BB962C8B-B14F-4D97-AF65-F5344CB8AC3E}">
        <p14:creationId xmlns:p14="http://schemas.microsoft.com/office/powerpoint/2010/main" val="256979557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Project Templates</a:t>
            </a:r>
          </a:p>
          <a:p>
            <a:pPr lvl="1" algn="just" fontAlgn="base">
              <a:buFont typeface="Arial" panose="020B0604020202020204" pitchFamily="34" charset="0"/>
              <a:buChar char="•"/>
            </a:pPr>
            <a:r>
              <a:rPr lang="en-US" sz="1700" b="1" i="0" dirty="0" err="1">
                <a:solidFill>
                  <a:srgbClr val="000000"/>
                </a:solidFill>
                <a:effectLst/>
                <a:latin typeface="+mj-lt"/>
              </a:rPr>
              <a:t>Blazor</a:t>
            </a:r>
            <a:r>
              <a:rPr lang="en-US" sz="1700" b="1" i="0" dirty="0">
                <a:solidFill>
                  <a:srgbClr val="000000"/>
                </a:solidFill>
                <a:effectLst/>
                <a:latin typeface="+mj-lt"/>
              </a:rPr>
              <a:t> </a:t>
            </a:r>
            <a:r>
              <a:rPr lang="en-US" sz="1700" b="1" i="0" dirty="0" err="1">
                <a:solidFill>
                  <a:srgbClr val="000000"/>
                </a:solidFill>
                <a:effectLst/>
                <a:latin typeface="+mj-lt"/>
              </a:rPr>
              <a:t>WebAssembly</a:t>
            </a:r>
            <a:r>
              <a:rPr lang="en-US" sz="1700" b="1" i="0" dirty="0">
                <a:solidFill>
                  <a:srgbClr val="000000"/>
                </a:solidFill>
                <a:effectLst/>
                <a:latin typeface="+mj-lt"/>
              </a:rPr>
              <a:t> App:</a:t>
            </a:r>
            <a:r>
              <a:rPr lang="en-US" sz="1700" b="0" i="0" dirty="0">
                <a:solidFill>
                  <a:srgbClr val="000000"/>
                </a:solidFill>
                <a:effectLst/>
                <a:latin typeface="+mj-lt"/>
              </a:rPr>
              <a:t> This Project template is used for creating </a:t>
            </a:r>
            <a:r>
              <a:rPr lang="en-US" sz="1700" b="0" i="0" dirty="0" err="1">
                <a:solidFill>
                  <a:srgbClr val="000000"/>
                </a:solidFill>
                <a:effectLst/>
                <a:latin typeface="+mj-lt"/>
              </a:rPr>
              <a:t>Blazor</a:t>
            </a:r>
            <a:r>
              <a:rPr lang="en-US" sz="1700" b="0" i="0" dirty="0">
                <a:solidFill>
                  <a:srgbClr val="000000"/>
                </a:solidFill>
                <a:effectLst/>
                <a:latin typeface="+mj-lt"/>
              </a:rPr>
              <a:t> App that runs on </a:t>
            </a:r>
            <a:r>
              <a:rPr lang="en-US" sz="1700" b="0" i="0" dirty="0" err="1">
                <a:solidFill>
                  <a:srgbClr val="000000"/>
                </a:solidFill>
                <a:effectLst/>
                <a:latin typeface="+mj-lt"/>
              </a:rPr>
              <a:t>WebAssembly</a:t>
            </a:r>
            <a:r>
              <a:rPr lang="en-US" sz="1700" b="0" i="0" dirty="0">
                <a:solidFill>
                  <a:srgbClr val="000000"/>
                </a:solidFill>
                <a:effectLst/>
                <a:latin typeface="+mj-lt"/>
              </a:rPr>
              <a:t> and is optionally hosted by an ASP.NET Core app. This template can also be used for web apps with rich, dynamic user interfaces (UIs).</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Razor Class Library:</a:t>
            </a:r>
            <a:r>
              <a:rPr lang="en-US" sz="1700" b="0" i="0" dirty="0">
                <a:solidFill>
                  <a:srgbClr val="000000"/>
                </a:solidFill>
                <a:effectLst/>
                <a:latin typeface="+mj-lt"/>
              </a:rPr>
              <a:t> This Project template is used for creating a Razor class library that targets .NET Standard.</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ASP.NET Core with Angular:</a:t>
            </a:r>
            <a:r>
              <a:rPr lang="en-US" sz="1700" b="0" i="0" dirty="0">
                <a:solidFill>
                  <a:srgbClr val="000000"/>
                </a:solidFill>
                <a:effectLst/>
                <a:latin typeface="+mj-lt"/>
              </a:rPr>
              <a:t> This Project template is used for creating ASP.NET Core Applications with Angular.</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a:solidFill>
                  <a:srgbClr val="000000"/>
                </a:solidFill>
                <a:effectLst/>
                <a:latin typeface="+mj-lt"/>
              </a:rPr>
              <a:t>ASP.NET Core with React.js:</a:t>
            </a:r>
            <a:r>
              <a:rPr lang="en-US" sz="1700" b="0" i="0" dirty="0">
                <a:solidFill>
                  <a:srgbClr val="000000"/>
                </a:solidFill>
                <a:effectLst/>
                <a:latin typeface="+mj-lt"/>
              </a:rPr>
              <a:t> This Project template is used for creating ASP.NET Core Applications with React.js.</a:t>
            </a:r>
            <a:endParaRPr lang="en-US" sz="1700" b="0" i="0" dirty="0">
              <a:solidFill>
                <a:srgbClr val="3A3A3A"/>
              </a:solidFill>
              <a:effectLst/>
              <a:latin typeface="+mj-lt"/>
            </a:endParaRPr>
          </a:p>
          <a:p>
            <a:pPr lvl="1" algn="just" fontAlgn="base">
              <a:buFont typeface="Arial" panose="020B0604020202020204" pitchFamily="34" charset="0"/>
              <a:buChar char="•"/>
            </a:pPr>
            <a:r>
              <a:rPr lang="en-US" sz="1700" b="1" i="0" dirty="0" err="1">
                <a:solidFill>
                  <a:srgbClr val="000000"/>
                </a:solidFill>
                <a:effectLst/>
                <a:latin typeface="+mj-lt"/>
              </a:rPr>
              <a:t>NUnit</a:t>
            </a:r>
            <a:r>
              <a:rPr lang="en-US" sz="1700" b="1" i="0" dirty="0">
                <a:solidFill>
                  <a:srgbClr val="000000"/>
                </a:solidFill>
                <a:effectLst/>
                <a:latin typeface="+mj-lt"/>
              </a:rPr>
              <a:t> Test Project:</a:t>
            </a:r>
            <a:r>
              <a:rPr lang="en-US" sz="1700" b="0" i="0" dirty="0">
                <a:solidFill>
                  <a:srgbClr val="000000"/>
                </a:solidFill>
                <a:effectLst/>
                <a:latin typeface="+mj-lt"/>
              </a:rPr>
              <a:t> This Project template contains </a:t>
            </a:r>
            <a:r>
              <a:rPr lang="en-US" sz="1700" b="0" i="0" dirty="0" err="1">
                <a:solidFill>
                  <a:srgbClr val="000000"/>
                </a:solidFill>
                <a:effectLst/>
                <a:latin typeface="+mj-lt"/>
              </a:rPr>
              <a:t>NUnit</a:t>
            </a:r>
            <a:r>
              <a:rPr lang="en-US" sz="1700" b="0" i="0" dirty="0">
                <a:solidFill>
                  <a:srgbClr val="000000"/>
                </a:solidFill>
                <a:effectLst/>
                <a:latin typeface="+mj-lt"/>
              </a:rPr>
              <a:t> tests that can run on .NET on Windows, Linux, and MacOS.</a:t>
            </a:r>
            <a:endParaRPr lang="en-US" sz="1700" b="0" i="0" dirty="0">
              <a:solidFill>
                <a:srgbClr val="3A3A3A"/>
              </a:solidFill>
              <a:effectLst/>
              <a:latin typeface="+mj-lt"/>
            </a:endParaRPr>
          </a:p>
          <a:p>
            <a:pPr lvl="1" algn="just" fontAlgn="base">
              <a:buFont typeface="Arial" panose="020B0604020202020204" pitchFamily="34" charset="0"/>
              <a:buChar char="•"/>
            </a:pPr>
            <a:endParaRPr lang="en-US" sz="1700" b="0" i="0" dirty="0">
              <a:solidFill>
                <a:srgbClr val="3A3A3A"/>
              </a:solidFill>
              <a:effectLst/>
              <a:latin typeface="+mj-lt"/>
            </a:endParaRPr>
          </a:p>
          <a:p>
            <a:pPr lvl="1">
              <a:buFont typeface="Arial" panose="020B0604020202020204" pitchFamily="34" charset="0"/>
              <a:buChar char="•"/>
            </a:pPr>
            <a:endParaRPr lang="en-US" sz="2000" dirty="0">
              <a:latin typeface="+mj-lt"/>
            </a:endParaRP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8">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428545194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dirty="0">
                <a:solidFill>
                  <a:srgbClr val="000000"/>
                </a:solidFill>
                <a:latin typeface="+mj-lt"/>
              </a:rPr>
              <a:t>In the </a:t>
            </a:r>
            <a:r>
              <a:rPr lang="en-US" sz="8000" dirty="0" err="1">
                <a:solidFill>
                  <a:srgbClr val="000000"/>
                </a:solidFill>
                <a:latin typeface="+mj-lt"/>
              </a:rPr>
              <a:t>StudentManagementSystem.Web</a:t>
            </a:r>
            <a:r>
              <a:rPr lang="en-US" sz="8000" dirty="0">
                <a:solidFill>
                  <a:srgbClr val="000000"/>
                </a:solidFill>
                <a:latin typeface="+mj-lt"/>
              </a:rPr>
              <a:t> project, right-click on the Controllers folder, select Add and select Controller. On the next screen select MVC , Controller and select MVC Controller with read/write actions as shown in the image below</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The click on the Add button, enter </a:t>
            </a:r>
            <a:r>
              <a:rPr lang="en-US" sz="8000" dirty="0" err="1">
                <a:solidFill>
                  <a:srgbClr val="000000"/>
                </a:solidFill>
                <a:latin typeface="+mj-lt"/>
              </a:rPr>
              <a:t>StudentsController</a:t>
            </a:r>
            <a:r>
              <a:rPr lang="en-US" sz="8000" dirty="0">
                <a:solidFill>
                  <a:srgbClr val="000000"/>
                </a:solidFill>
                <a:latin typeface="+mj-lt"/>
              </a:rPr>
              <a:t> as the name on the next screen as shown in the image on the next slide</a:t>
            </a: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150</a:t>
            </a:fld>
            <a:endParaRPr lang="en-US" dirty="0"/>
          </a:p>
        </p:txBody>
      </p:sp>
      <p:pic>
        <p:nvPicPr>
          <p:cNvPr id="7" name="Picture 6">
            <a:extLst>
              <a:ext uri="{FF2B5EF4-FFF2-40B4-BE49-F238E27FC236}">
                <a16:creationId xmlns:a16="http://schemas.microsoft.com/office/drawing/2014/main" id="{AEEF8A7F-7E3D-42AC-927E-701142616F46}"/>
              </a:ext>
            </a:extLst>
          </p:cNvPr>
          <p:cNvPicPr>
            <a:picLocks noChangeAspect="1"/>
          </p:cNvPicPr>
          <p:nvPr/>
        </p:nvPicPr>
        <p:blipFill>
          <a:blip r:embed="rId2"/>
          <a:stretch>
            <a:fillRect/>
          </a:stretch>
        </p:blipFill>
        <p:spPr>
          <a:xfrm>
            <a:off x="1066800" y="2689343"/>
            <a:ext cx="8618967" cy="2522439"/>
          </a:xfrm>
          <a:prstGeom prst="rect">
            <a:avLst/>
          </a:prstGeom>
        </p:spPr>
      </p:pic>
    </p:spTree>
    <p:extLst>
      <p:ext uri="{BB962C8B-B14F-4D97-AF65-F5344CB8AC3E}">
        <p14:creationId xmlns:p14="http://schemas.microsoft.com/office/powerpoint/2010/main" val="412798479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r>
              <a:rPr lang="en-US" sz="8000" dirty="0">
                <a:solidFill>
                  <a:srgbClr val="000000"/>
                </a:solidFill>
                <a:latin typeface="+mj-lt"/>
              </a:rPr>
              <a:t>Then click on the Add button, the screen in the image on the next slide will display</a:t>
            </a:r>
          </a:p>
          <a:p>
            <a:pPr algn="just" fontAlgn="base">
              <a:buFont typeface="Arial" panose="020B0604020202020204" pitchFamily="34" charset="0"/>
              <a:buChar char="•"/>
            </a:pPr>
            <a:r>
              <a:rPr lang="en-US" sz="8000" i="0" dirty="0" err="1">
                <a:solidFill>
                  <a:srgbClr val="000000"/>
                </a:solidFill>
                <a:effectLst/>
                <a:latin typeface="+mj-lt"/>
              </a:rPr>
              <a:t>StudentsController</a:t>
            </a:r>
            <a:r>
              <a:rPr lang="en-US" sz="8000" i="0" dirty="0">
                <a:solidFill>
                  <a:srgbClr val="000000"/>
                </a:solidFill>
                <a:effectLst/>
                <a:latin typeface="+mj-lt"/>
              </a:rPr>
              <a:t> derives from the Controller base class</a:t>
            </a: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151</a:t>
            </a:fld>
            <a:endParaRPr lang="en-US" dirty="0"/>
          </a:p>
        </p:txBody>
      </p:sp>
      <p:pic>
        <p:nvPicPr>
          <p:cNvPr id="8" name="Picture 7">
            <a:extLst>
              <a:ext uri="{FF2B5EF4-FFF2-40B4-BE49-F238E27FC236}">
                <a16:creationId xmlns:a16="http://schemas.microsoft.com/office/drawing/2014/main" id="{A8901D10-A45A-4A6F-ACBD-EBE8CA157B24}"/>
              </a:ext>
            </a:extLst>
          </p:cNvPr>
          <p:cNvPicPr>
            <a:picLocks noChangeAspect="1"/>
          </p:cNvPicPr>
          <p:nvPr/>
        </p:nvPicPr>
        <p:blipFill>
          <a:blip r:embed="rId2"/>
          <a:stretch>
            <a:fillRect/>
          </a:stretch>
        </p:blipFill>
        <p:spPr>
          <a:xfrm>
            <a:off x="1066800" y="1921944"/>
            <a:ext cx="6696465" cy="2716731"/>
          </a:xfrm>
          <a:prstGeom prst="rect">
            <a:avLst/>
          </a:prstGeom>
        </p:spPr>
      </p:pic>
    </p:spTree>
    <p:extLst>
      <p:ext uri="{BB962C8B-B14F-4D97-AF65-F5344CB8AC3E}">
        <p14:creationId xmlns:p14="http://schemas.microsoft.com/office/powerpoint/2010/main" val="53059388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Right-click on the Dependencies folder of the </a:t>
            </a:r>
            <a:r>
              <a:rPr lang="en-US" sz="7600" i="0" dirty="0" err="1">
                <a:solidFill>
                  <a:srgbClr val="000000"/>
                </a:solidFill>
                <a:effectLst/>
                <a:latin typeface="+mj-lt"/>
              </a:rPr>
              <a:t>StudentManagementSystem.Web</a:t>
            </a:r>
            <a:r>
              <a:rPr lang="en-US" sz="7600" i="0" dirty="0">
                <a:solidFill>
                  <a:srgbClr val="000000"/>
                </a:solidFill>
                <a:effectLst/>
                <a:latin typeface="+mj-lt"/>
              </a:rPr>
              <a:t> project and select Add Project Reference</a:t>
            </a:r>
          </a:p>
          <a:p>
            <a:pPr algn="just" fontAlgn="base">
              <a:buFont typeface="Arial" panose="020B0604020202020204" pitchFamily="34" charset="0"/>
              <a:buChar char="•"/>
            </a:pPr>
            <a:r>
              <a:rPr lang="en-US" sz="7600" i="0" dirty="0">
                <a:solidFill>
                  <a:srgbClr val="000000"/>
                </a:solidFill>
                <a:effectLst/>
                <a:latin typeface="+mj-lt"/>
              </a:rPr>
              <a:t>Check the checkboxes </a:t>
            </a:r>
            <a:r>
              <a:rPr lang="en-US" sz="7600" i="0" dirty="0" err="1">
                <a:solidFill>
                  <a:srgbClr val="000000"/>
                </a:solidFill>
                <a:effectLst/>
                <a:latin typeface="+mj-lt"/>
              </a:rPr>
              <a:t>StudentManagementSystem.BLL</a:t>
            </a:r>
            <a:r>
              <a:rPr lang="en-US" sz="7600" i="0" dirty="0">
                <a:solidFill>
                  <a:srgbClr val="000000"/>
                </a:solidFill>
                <a:effectLst/>
                <a:latin typeface="+mj-lt"/>
              </a:rPr>
              <a:t> and </a:t>
            </a:r>
            <a:r>
              <a:rPr lang="en-US" sz="7600" i="0" dirty="0" err="1">
                <a:solidFill>
                  <a:srgbClr val="000000"/>
                </a:solidFill>
                <a:effectLst/>
                <a:latin typeface="+mj-lt"/>
              </a:rPr>
              <a:t>StudentManagementSystem.Lib</a:t>
            </a:r>
            <a:r>
              <a:rPr lang="en-US" sz="7600" i="0" dirty="0">
                <a:solidFill>
                  <a:srgbClr val="000000"/>
                </a:solidFill>
                <a:effectLst/>
                <a:latin typeface="+mj-lt"/>
              </a:rPr>
              <a:t> as shown in the image below. Then click the okay button</a:t>
            </a: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152</a:t>
            </a:fld>
            <a:endParaRPr lang="en-US" dirty="0"/>
          </a:p>
        </p:txBody>
      </p:sp>
      <p:pic>
        <p:nvPicPr>
          <p:cNvPr id="7" name="Picture 6">
            <a:extLst>
              <a:ext uri="{FF2B5EF4-FFF2-40B4-BE49-F238E27FC236}">
                <a16:creationId xmlns:a16="http://schemas.microsoft.com/office/drawing/2014/main" id="{3AB64DB7-2ED8-4C71-9359-129E05A4E651}"/>
              </a:ext>
            </a:extLst>
          </p:cNvPr>
          <p:cNvPicPr>
            <a:picLocks noChangeAspect="1"/>
          </p:cNvPicPr>
          <p:nvPr/>
        </p:nvPicPr>
        <p:blipFill>
          <a:blip r:embed="rId2"/>
          <a:stretch>
            <a:fillRect/>
          </a:stretch>
        </p:blipFill>
        <p:spPr>
          <a:xfrm>
            <a:off x="1066800" y="1878266"/>
            <a:ext cx="5130350" cy="1463167"/>
          </a:xfrm>
          <a:prstGeom prst="rect">
            <a:avLst/>
          </a:prstGeom>
        </p:spPr>
      </p:pic>
      <p:pic>
        <p:nvPicPr>
          <p:cNvPr id="8" name="Picture 7">
            <a:extLst>
              <a:ext uri="{FF2B5EF4-FFF2-40B4-BE49-F238E27FC236}">
                <a16:creationId xmlns:a16="http://schemas.microsoft.com/office/drawing/2014/main" id="{E45345AD-2CF7-4215-AC33-9E80E286EA18}"/>
              </a:ext>
            </a:extLst>
          </p:cNvPr>
          <p:cNvPicPr>
            <a:picLocks noChangeAspect="1"/>
          </p:cNvPicPr>
          <p:nvPr/>
        </p:nvPicPr>
        <p:blipFill>
          <a:blip r:embed="rId3"/>
          <a:stretch>
            <a:fillRect/>
          </a:stretch>
        </p:blipFill>
        <p:spPr>
          <a:xfrm>
            <a:off x="1066800" y="4823297"/>
            <a:ext cx="7567316" cy="1165961"/>
          </a:xfrm>
          <a:prstGeom prst="rect">
            <a:avLst/>
          </a:prstGeom>
        </p:spPr>
      </p:pic>
    </p:spTree>
    <p:extLst>
      <p:ext uri="{BB962C8B-B14F-4D97-AF65-F5344CB8AC3E}">
        <p14:creationId xmlns:p14="http://schemas.microsoft.com/office/powerpoint/2010/main" val="7101259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Modify the Index method of the </a:t>
            </a:r>
            <a:r>
              <a:rPr lang="en-US" sz="7600" i="0" dirty="0" err="1">
                <a:solidFill>
                  <a:srgbClr val="000000"/>
                </a:solidFill>
                <a:effectLst/>
                <a:latin typeface="+mj-lt"/>
              </a:rPr>
              <a:t>StudentController</a:t>
            </a:r>
            <a:r>
              <a:rPr lang="en-US" sz="7600" i="0" dirty="0">
                <a:solidFill>
                  <a:srgbClr val="000000"/>
                </a:solidFill>
                <a:effectLst/>
                <a:latin typeface="+mj-lt"/>
              </a:rPr>
              <a:t>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Run the application and navigate to https//localhost:&lt;</a:t>
            </a:r>
            <a:r>
              <a:rPr lang="en-US" sz="7600" i="0" dirty="0" err="1">
                <a:solidFill>
                  <a:srgbClr val="000000"/>
                </a:solidFill>
                <a:effectLst/>
                <a:latin typeface="+mj-lt"/>
              </a:rPr>
              <a:t>portnumber</a:t>
            </a:r>
            <a:r>
              <a:rPr lang="en-US" sz="7600" i="0" dirty="0">
                <a:solidFill>
                  <a:srgbClr val="000000"/>
                </a:solidFill>
                <a:effectLst/>
                <a:latin typeface="+mj-lt"/>
              </a:rPr>
              <a:t>&gt;/Student/</a:t>
            </a:r>
            <a:r>
              <a:rPr lang="en-US" sz="7600" i="0" dirty="0" err="1">
                <a:solidFill>
                  <a:srgbClr val="000000"/>
                </a:solidFill>
                <a:effectLst/>
                <a:latin typeface="+mj-lt"/>
              </a:rPr>
              <a:t>GetStudentDetails</a:t>
            </a:r>
            <a:r>
              <a:rPr lang="en-US" sz="7600" i="0" dirty="0">
                <a:solidFill>
                  <a:srgbClr val="000000"/>
                </a:solidFill>
                <a:effectLst/>
                <a:latin typeface="+mj-lt"/>
              </a:rPr>
              <a:t>/2</a:t>
            </a:r>
          </a:p>
          <a:p>
            <a:pPr algn="just" fontAlgn="base">
              <a:buFont typeface="Arial" panose="020B0604020202020204" pitchFamily="34" charset="0"/>
              <a:buChar char="•"/>
            </a:pPr>
            <a:r>
              <a:rPr lang="en-US" sz="7600" dirty="0">
                <a:solidFill>
                  <a:srgbClr val="000000"/>
                </a:solidFill>
                <a:latin typeface="+mj-lt"/>
              </a:rPr>
              <a:t>The student data in JSON format will be display in the browser as shown in the image below</a:t>
            </a: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153</a:t>
            </a:fld>
            <a:endParaRPr lang="en-US" dirty="0"/>
          </a:p>
        </p:txBody>
      </p:sp>
      <p:pic>
        <p:nvPicPr>
          <p:cNvPr id="11" name="Picture 10">
            <a:extLst>
              <a:ext uri="{FF2B5EF4-FFF2-40B4-BE49-F238E27FC236}">
                <a16:creationId xmlns:a16="http://schemas.microsoft.com/office/drawing/2014/main" id="{74C1532E-0C66-407B-A08F-C5EAFFDAC19B}"/>
              </a:ext>
            </a:extLst>
          </p:cNvPr>
          <p:cNvPicPr>
            <a:picLocks noChangeAspect="1"/>
          </p:cNvPicPr>
          <p:nvPr/>
        </p:nvPicPr>
        <p:blipFill>
          <a:blip r:embed="rId2"/>
          <a:stretch>
            <a:fillRect/>
          </a:stretch>
        </p:blipFill>
        <p:spPr>
          <a:xfrm>
            <a:off x="689344" y="2332800"/>
            <a:ext cx="5406655" cy="1172399"/>
          </a:xfrm>
          <a:prstGeom prst="rect">
            <a:avLst/>
          </a:prstGeom>
        </p:spPr>
      </p:pic>
      <p:pic>
        <p:nvPicPr>
          <p:cNvPr id="13" name="Picture 12">
            <a:extLst>
              <a:ext uri="{FF2B5EF4-FFF2-40B4-BE49-F238E27FC236}">
                <a16:creationId xmlns:a16="http://schemas.microsoft.com/office/drawing/2014/main" id="{8D279F33-522B-4CF8-9BEC-1044DE630944}"/>
              </a:ext>
            </a:extLst>
          </p:cNvPr>
          <p:cNvPicPr>
            <a:picLocks noChangeAspect="1"/>
          </p:cNvPicPr>
          <p:nvPr/>
        </p:nvPicPr>
        <p:blipFill>
          <a:blip r:embed="rId3"/>
          <a:stretch>
            <a:fillRect/>
          </a:stretch>
        </p:blipFill>
        <p:spPr>
          <a:xfrm>
            <a:off x="689344" y="4351100"/>
            <a:ext cx="9342930" cy="1844200"/>
          </a:xfrm>
          <a:prstGeom prst="rect">
            <a:avLst/>
          </a:prstGeom>
        </p:spPr>
      </p:pic>
    </p:spTree>
    <p:extLst>
      <p:ext uri="{BB962C8B-B14F-4D97-AF65-F5344CB8AC3E}">
        <p14:creationId xmlns:p14="http://schemas.microsoft.com/office/powerpoint/2010/main" val="418052015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dirty="0">
                <a:solidFill>
                  <a:srgbClr val="000000"/>
                </a:solidFill>
                <a:latin typeface="+mj-lt"/>
              </a:rPr>
              <a:t>The </a:t>
            </a:r>
            <a:r>
              <a:rPr lang="en-US" sz="7600" b="0" i="0" dirty="0">
                <a:solidFill>
                  <a:srgbClr val="000000"/>
                </a:solidFill>
                <a:effectLst/>
                <a:latin typeface="+mj-lt"/>
              </a:rPr>
              <a:t>implementation of the </a:t>
            </a:r>
            <a:r>
              <a:rPr lang="en-US" sz="7600" b="0" i="0" dirty="0" err="1">
                <a:solidFill>
                  <a:srgbClr val="000000"/>
                </a:solidFill>
                <a:effectLst/>
                <a:latin typeface="+mj-lt"/>
              </a:rPr>
              <a:t>GetStudentDetails</a:t>
            </a:r>
            <a:r>
              <a:rPr lang="en-US" sz="7600" b="0" i="0" dirty="0">
                <a:solidFill>
                  <a:srgbClr val="000000"/>
                </a:solidFill>
                <a:effectLst/>
                <a:latin typeface="+mj-lt"/>
              </a:rPr>
              <a:t> method of Student Controller is not loosely coupled</a:t>
            </a:r>
          </a:p>
          <a:p>
            <a:pPr algn="just" fontAlgn="base">
              <a:buFont typeface="Arial" panose="020B0604020202020204" pitchFamily="34" charset="0"/>
              <a:buChar char="•"/>
            </a:pPr>
            <a:r>
              <a:rPr lang="en-US" sz="7600" dirty="0">
                <a:solidFill>
                  <a:srgbClr val="000000"/>
                </a:solidFill>
                <a:latin typeface="+mj-lt"/>
              </a:rPr>
              <a:t>This is tightly coupled to the </a:t>
            </a:r>
            <a:r>
              <a:rPr lang="en-US" sz="7600" dirty="0" err="1">
                <a:solidFill>
                  <a:srgbClr val="000000"/>
                </a:solidFill>
                <a:latin typeface="+mj-lt"/>
              </a:rPr>
              <a:t>MockStudentRepository</a:t>
            </a:r>
            <a:endParaRPr lang="en-US" sz="7600"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So any changes to </a:t>
            </a:r>
            <a:r>
              <a:rPr lang="en-US" sz="7600" dirty="0" err="1">
                <a:solidFill>
                  <a:srgbClr val="000000"/>
                </a:solidFill>
                <a:latin typeface="+mj-lt"/>
              </a:rPr>
              <a:t>Mock</a:t>
            </a:r>
            <a:r>
              <a:rPr lang="en-US" sz="7600" i="0" dirty="0" err="1">
                <a:solidFill>
                  <a:srgbClr val="000000"/>
                </a:solidFill>
                <a:effectLst/>
                <a:latin typeface="+mj-lt"/>
              </a:rPr>
              <a:t>StudentRepository</a:t>
            </a:r>
            <a:r>
              <a:rPr lang="en-US" sz="7600" i="0" dirty="0">
                <a:solidFill>
                  <a:srgbClr val="000000"/>
                </a:solidFill>
                <a:effectLst/>
                <a:latin typeface="+mj-lt"/>
              </a:rPr>
              <a:t>, means the codes in the Student Controller would have to change</a:t>
            </a:r>
          </a:p>
          <a:p>
            <a:pPr algn="just" fontAlgn="base">
              <a:buFont typeface="Arial" panose="020B0604020202020204" pitchFamily="34" charset="0"/>
              <a:buChar char="•"/>
            </a:pPr>
            <a:r>
              <a:rPr lang="en-US" sz="7600" dirty="0">
                <a:solidFill>
                  <a:srgbClr val="000000"/>
                </a:solidFill>
                <a:latin typeface="+mj-lt"/>
              </a:rPr>
              <a:t>Dependency injection design pattern can overcome this problem</a:t>
            </a:r>
            <a:r>
              <a:rPr lang="en-US" sz="7600" i="0" dirty="0">
                <a:solidFill>
                  <a:srgbClr val="000000"/>
                </a:solidFill>
                <a:effectLst/>
                <a:latin typeface="+mj-lt"/>
              </a:rPr>
              <a:t> </a:t>
            </a:r>
          </a:p>
          <a:p>
            <a:pPr algn="just" fontAlgn="base">
              <a:buFont typeface="Arial" panose="020B0604020202020204" pitchFamily="34" charset="0"/>
              <a:buChar char="•"/>
            </a:pPr>
            <a:r>
              <a:rPr lang="en-US" sz="7600" dirty="0">
                <a:solidFill>
                  <a:srgbClr val="000000"/>
                </a:solidFill>
                <a:latin typeface="+mj-lt"/>
              </a:rPr>
              <a:t>When we added the Student Controller in a previous slide, the image below was rendered</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r>
              <a:rPr lang="en-US" sz="7600" b="0" i="0" dirty="0">
                <a:solidFill>
                  <a:srgbClr val="000000"/>
                </a:solidFill>
                <a:effectLst/>
                <a:latin typeface="+mj-lt"/>
              </a:rPr>
              <a:t>All the public methods of a controller class are known as Action Methods, like the Index() in the image above</a:t>
            </a:r>
          </a:p>
          <a:p>
            <a:pPr algn="just" fontAlgn="base">
              <a:buFont typeface="Arial" panose="020B0604020202020204" pitchFamily="34" charset="0"/>
              <a:buChar char="•"/>
            </a:pPr>
            <a:r>
              <a:rPr lang="en-US" sz="7600" b="0" i="0" dirty="0">
                <a:solidFill>
                  <a:srgbClr val="000000"/>
                </a:solidFill>
                <a:effectLst/>
                <a:latin typeface="+mj-lt"/>
              </a:rPr>
              <a:t>Action methods are created for a specific action or operation in the application</a:t>
            </a:r>
            <a:endParaRPr lang="en-US" sz="76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154</a:t>
            </a:fld>
            <a:endParaRPr lang="en-US" dirty="0"/>
          </a:p>
        </p:txBody>
      </p:sp>
      <p:pic>
        <p:nvPicPr>
          <p:cNvPr id="7" name="Picture 6">
            <a:extLst>
              <a:ext uri="{FF2B5EF4-FFF2-40B4-BE49-F238E27FC236}">
                <a16:creationId xmlns:a16="http://schemas.microsoft.com/office/drawing/2014/main" id="{3AB64DB7-2ED8-4C71-9359-129E05A4E651}"/>
              </a:ext>
            </a:extLst>
          </p:cNvPr>
          <p:cNvPicPr>
            <a:picLocks noChangeAspect="1"/>
          </p:cNvPicPr>
          <p:nvPr/>
        </p:nvPicPr>
        <p:blipFill>
          <a:blip r:embed="rId2"/>
          <a:stretch>
            <a:fillRect/>
          </a:stretch>
        </p:blipFill>
        <p:spPr>
          <a:xfrm>
            <a:off x="1066800" y="3638423"/>
            <a:ext cx="5130350" cy="1463167"/>
          </a:xfrm>
          <a:prstGeom prst="rect">
            <a:avLst/>
          </a:prstGeom>
        </p:spPr>
      </p:pic>
    </p:spTree>
    <p:extLst>
      <p:ext uri="{BB962C8B-B14F-4D97-AF65-F5344CB8AC3E}">
        <p14:creationId xmlns:p14="http://schemas.microsoft.com/office/powerpoint/2010/main" val="346001914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dirty="0">
                <a:solidFill>
                  <a:srgbClr val="000000"/>
                </a:solidFill>
                <a:latin typeface="+mj-lt"/>
              </a:rPr>
              <a:t>A</a:t>
            </a:r>
            <a:r>
              <a:rPr lang="en-US" sz="7600" b="0" i="0" dirty="0">
                <a:solidFill>
                  <a:srgbClr val="000000"/>
                </a:solidFill>
                <a:effectLst/>
                <a:latin typeface="+mj-lt"/>
              </a:rPr>
              <a:t>ll the related actions, like modify student data, delete student data should be created inside a particular controller.</a:t>
            </a:r>
            <a:endParaRPr lang="en-US" sz="7600" b="1" i="0" dirty="0">
              <a:solidFill>
                <a:srgbClr val="000000"/>
              </a:solidFill>
              <a:effectLst/>
              <a:latin typeface="+mj-lt"/>
            </a:endParaRPr>
          </a:p>
          <a:p>
            <a:pPr algn="just" fontAlgn="base">
              <a:buFont typeface="Arial" panose="020B0604020202020204" pitchFamily="34" charset="0"/>
              <a:buChar char="•"/>
            </a:pPr>
            <a:r>
              <a:rPr lang="en-US" sz="7600" dirty="0">
                <a:solidFill>
                  <a:srgbClr val="000000"/>
                </a:solidFill>
                <a:latin typeface="+mj-lt"/>
              </a:rPr>
              <a:t>Actions method can return several types. In our example we return JSON (JavaScript Object Notation) data.</a:t>
            </a:r>
          </a:p>
          <a:p>
            <a:pPr algn="just" fontAlgn="base">
              <a:buFont typeface="Arial" panose="020B0604020202020204" pitchFamily="34" charset="0"/>
              <a:buChar char="•"/>
            </a:pPr>
            <a:r>
              <a:rPr lang="en-US" sz="7600" dirty="0">
                <a:solidFill>
                  <a:srgbClr val="000000"/>
                </a:solidFill>
                <a:latin typeface="+mj-lt"/>
              </a:rPr>
              <a:t>When an HTTP Request is issued, it is a controller action method that gets call</a:t>
            </a:r>
          </a:p>
          <a:p>
            <a:pPr algn="just" fontAlgn="base">
              <a:buFont typeface="Arial" panose="020B0604020202020204" pitchFamily="34" charset="0"/>
              <a:buChar char="•"/>
            </a:pPr>
            <a:r>
              <a:rPr lang="en-US" sz="7600" dirty="0">
                <a:solidFill>
                  <a:srgbClr val="000000"/>
                </a:solidFill>
                <a:latin typeface="+mj-lt"/>
              </a:rPr>
              <a:t>Default structure is </a:t>
            </a:r>
            <a:r>
              <a:rPr lang="en-CA" sz="8000" i="0" dirty="0">
                <a:effectLst/>
                <a:latin typeface="+mj-lt"/>
              </a:rPr>
              <a:t>http:domain.com/ControllerName/ActionMethodName</a:t>
            </a:r>
          </a:p>
          <a:p>
            <a:pPr marL="0" indent="0" algn="just" fontAlgn="base">
              <a:buNone/>
            </a:pPr>
            <a:endParaRPr lang="en-CA" sz="8000" i="0" dirty="0">
              <a:effectLst/>
              <a:latin typeface="+mj-lt"/>
            </a:endParaRPr>
          </a:p>
          <a:p>
            <a:pPr marL="0" indent="0" algn="just" fontAlgn="base">
              <a:buNone/>
            </a:pPr>
            <a:r>
              <a:rPr lang="en-CA" sz="8000" b="1" dirty="0">
                <a:latin typeface="+mj-lt"/>
              </a:rPr>
              <a:t>Pass Parameters in Action Methods</a:t>
            </a:r>
          </a:p>
          <a:p>
            <a:pPr algn="just" fontAlgn="base">
              <a:buFont typeface="Arial" panose="020B0604020202020204" pitchFamily="34" charset="0"/>
              <a:buChar char="•"/>
            </a:pPr>
            <a:r>
              <a:rPr lang="en-CA" sz="8000" dirty="0">
                <a:latin typeface="+mj-lt"/>
              </a:rPr>
              <a:t>Our GetStudentDetails method is as shown in the image below</a:t>
            </a:r>
          </a:p>
          <a:p>
            <a:pPr marL="0" indent="0" algn="just" fontAlgn="base">
              <a:buNone/>
            </a:pPr>
            <a:endParaRPr lang="en-CA" sz="8000" dirty="0">
              <a:latin typeface="+mj-lt"/>
            </a:endParaRP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r>
              <a:rPr lang="en-US" sz="7600" i="0" dirty="0">
                <a:solidFill>
                  <a:srgbClr val="000000"/>
                </a:solidFill>
                <a:effectLst/>
                <a:latin typeface="+mj-lt"/>
              </a:rPr>
              <a:t>Run the application and navigate to https//localhost:&lt;</a:t>
            </a:r>
            <a:r>
              <a:rPr lang="en-US" sz="7600" i="0" dirty="0" err="1">
                <a:solidFill>
                  <a:srgbClr val="000000"/>
                </a:solidFill>
                <a:effectLst/>
                <a:latin typeface="+mj-lt"/>
              </a:rPr>
              <a:t>portnumber</a:t>
            </a:r>
            <a:r>
              <a:rPr lang="en-US" sz="7600" i="0" dirty="0">
                <a:solidFill>
                  <a:srgbClr val="000000"/>
                </a:solidFill>
                <a:effectLst/>
                <a:latin typeface="+mj-lt"/>
              </a:rPr>
              <a:t>&gt;/Student/</a:t>
            </a:r>
            <a:r>
              <a:rPr lang="en-US" sz="7600" i="0" dirty="0" err="1">
                <a:solidFill>
                  <a:srgbClr val="000000"/>
                </a:solidFill>
                <a:effectLst/>
                <a:latin typeface="+mj-lt"/>
              </a:rPr>
              <a:t>GetStudentDetails</a:t>
            </a:r>
            <a:r>
              <a:rPr lang="en-US" sz="7600" dirty="0" err="1">
                <a:solidFill>
                  <a:srgbClr val="000000"/>
                </a:solidFill>
                <a:latin typeface="+mj-lt"/>
              </a:rPr>
              <a:t>?id</a:t>
            </a:r>
            <a:r>
              <a:rPr lang="en-US" sz="7600" dirty="0">
                <a:solidFill>
                  <a:srgbClr val="000000"/>
                </a:solidFill>
                <a:latin typeface="+mj-lt"/>
              </a:rPr>
              <a:t>=2</a:t>
            </a: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155</a:t>
            </a:fld>
            <a:endParaRPr lang="en-US" dirty="0"/>
          </a:p>
        </p:txBody>
      </p:sp>
      <p:pic>
        <p:nvPicPr>
          <p:cNvPr id="10" name="Picture 9">
            <a:extLst>
              <a:ext uri="{FF2B5EF4-FFF2-40B4-BE49-F238E27FC236}">
                <a16:creationId xmlns:a16="http://schemas.microsoft.com/office/drawing/2014/main" id="{121B4797-E1F3-4BB1-B5C7-51D3B42872CD}"/>
              </a:ext>
            </a:extLst>
          </p:cNvPr>
          <p:cNvPicPr>
            <a:picLocks noChangeAspect="1"/>
          </p:cNvPicPr>
          <p:nvPr/>
        </p:nvPicPr>
        <p:blipFill>
          <a:blip r:embed="rId2"/>
          <a:stretch>
            <a:fillRect/>
          </a:stretch>
        </p:blipFill>
        <p:spPr>
          <a:xfrm>
            <a:off x="933450" y="4312859"/>
            <a:ext cx="5730737" cy="1394581"/>
          </a:xfrm>
          <a:prstGeom prst="rect">
            <a:avLst/>
          </a:prstGeom>
        </p:spPr>
      </p:pic>
    </p:spTree>
    <p:extLst>
      <p:ext uri="{BB962C8B-B14F-4D97-AF65-F5344CB8AC3E}">
        <p14:creationId xmlns:p14="http://schemas.microsoft.com/office/powerpoint/2010/main" val="163910115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i="0" dirty="0">
                <a:solidFill>
                  <a:srgbClr val="000000"/>
                </a:solidFill>
                <a:effectLst/>
                <a:latin typeface="+mj-lt"/>
              </a:rPr>
              <a:t>The browser will render the image shown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r>
              <a:rPr lang="en-US" sz="7600" dirty="0">
                <a:solidFill>
                  <a:srgbClr val="000000"/>
                </a:solidFill>
                <a:latin typeface="+mj-lt"/>
              </a:rPr>
              <a:t>In our example we passed the parameter as a query string parameter.</a:t>
            </a:r>
          </a:p>
          <a:p>
            <a:pPr algn="just" fontAlgn="base">
              <a:buFont typeface="Arial" panose="020B0604020202020204" pitchFamily="34" charset="0"/>
              <a:buChar char="•"/>
            </a:pPr>
            <a:r>
              <a:rPr lang="en-US" sz="7600" b="0" i="0" dirty="0">
                <a:solidFill>
                  <a:srgbClr val="000000"/>
                </a:solidFill>
                <a:effectLst/>
                <a:latin typeface="+mj-lt"/>
              </a:rPr>
              <a:t>In our upcoming classes will discuss parameter mapping, default mapping, and many more.</a:t>
            </a: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156</a:t>
            </a:fld>
            <a:endParaRPr lang="en-US" dirty="0"/>
          </a:p>
        </p:txBody>
      </p:sp>
      <p:pic>
        <p:nvPicPr>
          <p:cNvPr id="7" name="Picture 6">
            <a:extLst>
              <a:ext uri="{FF2B5EF4-FFF2-40B4-BE49-F238E27FC236}">
                <a16:creationId xmlns:a16="http://schemas.microsoft.com/office/drawing/2014/main" id="{FC6CF811-D2DE-434F-99C6-CA8126C1DFD5}"/>
              </a:ext>
            </a:extLst>
          </p:cNvPr>
          <p:cNvPicPr>
            <a:picLocks noChangeAspect="1"/>
          </p:cNvPicPr>
          <p:nvPr/>
        </p:nvPicPr>
        <p:blipFill>
          <a:blip r:embed="rId2"/>
          <a:stretch>
            <a:fillRect/>
          </a:stretch>
        </p:blipFill>
        <p:spPr>
          <a:xfrm>
            <a:off x="572993" y="2358058"/>
            <a:ext cx="9502964" cy="1707028"/>
          </a:xfrm>
          <a:prstGeom prst="rect">
            <a:avLst/>
          </a:prstGeom>
        </p:spPr>
      </p:pic>
    </p:spTree>
    <p:extLst>
      <p:ext uri="{BB962C8B-B14F-4D97-AF65-F5344CB8AC3E}">
        <p14:creationId xmlns:p14="http://schemas.microsoft.com/office/powerpoint/2010/main" val="335563238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Dependency Injection in ASP.NET Core</a:t>
            </a:r>
          </a:p>
          <a:p>
            <a:pPr algn="just" fontAlgn="base">
              <a:buFont typeface="Arial" panose="020B0604020202020204" pitchFamily="34" charset="0"/>
              <a:buChar char="•"/>
            </a:pPr>
            <a:r>
              <a:rPr lang="en-US" sz="7600" i="0" dirty="0">
                <a:solidFill>
                  <a:srgbClr val="000000"/>
                </a:solidFill>
                <a:effectLst/>
                <a:latin typeface="+mj-lt"/>
              </a:rPr>
              <a:t>As mentioned earlier, the </a:t>
            </a:r>
            <a:r>
              <a:rPr lang="en-US" sz="7600" b="0" i="0" dirty="0" err="1">
                <a:solidFill>
                  <a:srgbClr val="000000"/>
                </a:solidFill>
                <a:effectLst/>
                <a:latin typeface="+mj-lt"/>
              </a:rPr>
              <a:t>GetStudentDetails</a:t>
            </a:r>
            <a:r>
              <a:rPr lang="en-US" sz="7600" b="0" i="0" dirty="0">
                <a:solidFill>
                  <a:srgbClr val="000000"/>
                </a:solidFill>
                <a:effectLst/>
                <a:latin typeface="+mj-lt"/>
              </a:rPr>
              <a:t> method of Student Controller is tightly coupled to </a:t>
            </a:r>
            <a:r>
              <a:rPr lang="en-US" sz="7600" dirty="0" err="1">
                <a:solidFill>
                  <a:srgbClr val="000000"/>
                </a:solidFill>
                <a:latin typeface="+mj-lt"/>
              </a:rPr>
              <a:t>Mock</a:t>
            </a:r>
            <a:r>
              <a:rPr lang="en-US" sz="7600" b="0" i="0" dirty="0" err="1">
                <a:solidFill>
                  <a:srgbClr val="000000"/>
                </a:solidFill>
                <a:effectLst/>
                <a:latin typeface="+mj-lt"/>
              </a:rPr>
              <a:t>StudentRepository</a:t>
            </a:r>
            <a:endParaRPr lang="en-US" sz="7600" i="0" dirty="0">
              <a:solidFill>
                <a:srgbClr val="000000"/>
              </a:solidFill>
              <a:effectLst/>
              <a:latin typeface="+mj-lt"/>
            </a:endParaRPr>
          </a:p>
          <a:p>
            <a:pPr algn="just" fontAlgn="base">
              <a:buFont typeface="Arial" panose="020B0604020202020204" pitchFamily="34" charset="0"/>
              <a:buChar char="•"/>
            </a:pPr>
            <a:r>
              <a:rPr lang="en-US" sz="7600" dirty="0">
                <a:solidFill>
                  <a:srgbClr val="000000"/>
                </a:solidFill>
                <a:latin typeface="+mj-lt"/>
              </a:rPr>
              <a:t>Dependency injection design pattern can overcome this problem</a:t>
            </a:r>
          </a:p>
          <a:p>
            <a:pPr algn="just" fontAlgn="base">
              <a:buFont typeface="Arial" panose="020B0604020202020204" pitchFamily="34" charset="0"/>
              <a:buChar char="•"/>
            </a:pPr>
            <a:r>
              <a:rPr lang="en-US" sz="7600" dirty="0">
                <a:solidFill>
                  <a:srgbClr val="000000"/>
                </a:solidFill>
                <a:latin typeface="+mj-lt"/>
              </a:rPr>
              <a:t>Dependency Injection makes the application loosely coupled, flexible and easily testable</a:t>
            </a:r>
          </a:p>
          <a:p>
            <a:pPr algn="just" fontAlgn="base">
              <a:buFont typeface="Arial" panose="020B0604020202020204" pitchFamily="34" charset="0"/>
              <a:buChar char="•"/>
            </a:pPr>
            <a:r>
              <a:rPr lang="en-US" sz="7600" i="0" dirty="0">
                <a:solidFill>
                  <a:srgbClr val="000000"/>
                </a:solidFill>
                <a:effectLst/>
                <a:latin typeface="+mj-lt"/>
              </a:rPr>
              <a:t>Let us modify the Student Controller to use dependency injection. </a:t>
            </a:r>
          </a:p>
          <a:p>
            <a:pPr algn="just" fontAlgn="base">
              <a:buFont typeface="Arial" panose="020B0604020202020204" pitchFamily="34" charset="0"/>
              <a:buChar char="•"/>
            </a:pPr>
            <a:r>
              <a:rPr lang="en-US" sz="7600" dirty="0">
                <a:solidFill>
                  <a:srgbClr val="000000"/>
                </a:solidFill>
                <a:latin typeface="+mj-lt"/>
              </a:rPr>
              <a:t>To do this we will program against the </a:t>
            </a:r>
            <a:r>
              <a:rPr lang="en-US" sz="7600" dirty="0" err="1">
                <a:solidFill>
                  <a:srgbClr val="000000"/>
                </a:solidFill>
                <a:latin typeface="+mj-lt"/>
              </a:rPr>
              <a:t>IStudentRepository</a:t>
            </a:r>
            <a:r>
              <a:rPr lang="en-US" sz="7600" dirty="0">
                <a:solidFill>
                  <a:srgbClr val="000000"/>
                </a:solidFill>
                <a:latin typeface="+mj-lt"/>
              </a:rPr>
              <a:t> and not the concreate implementation of the </a:t>
            </a:r>
            <a:r>
              <a:rPr lang="en-US" sz="7600" dirty="0" err="1">
                <a:solidFill>
                  <a:srgbClr val="000000"/>
                </a:solidFill>
                <a:latin typeface="+mj-lt"/>
              </a:rPr>
              <a:t>MockStudentRepository</a:t>
            </a:r>
            <a:r>
              <a:rPr lang="en-US" sz="7600" dirty="0">
                <a:solidFill>
                  <a:srgbClr val="000000"/>
                </a:solidFill>
                <a:latin typeface="+mj-lt"/>
              </a:rPr>
              <a:t> as shown in the image on the next slide</a:t>
            </a: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157</a:t>
            </a:fld>
            <a:endParaRPr lang="en-US" dirty="0"/>
          </a:p>
        </p:txBody>
      </p:sp>
    </p:spTree>
    <p:extLst>
      <p:ext uri="{BB962C8B-B14F-4D97-AF65-F5344CB8AC3E}">
        <p14:creationId xmlns:p14="http://schemas.microsoft.com/office/powerpoint/2010/main" val="117833981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7600" dirty="0">
                <a:solidFill>
                  <a:srgbClr val="000000"/>
                </a:solidFill>
                <a:latin typeface="+mj-lt"/>
              </a:rPr>
              <a:t>In the image below, we have implemented dependency injection using the constructor</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We have also added another Action method Index() that retrieves all Students</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158</a:t>
            </a:fld>
            <a:endParaRPr lang="en-US" dirty="0"/>
          </a:p>
        </p:txBody>
      </p:sp>
      <p:pic>
        <p:nvPicPr>
          <p:cNvPr id="7" name="Picture 6">
            <a:extLst>
              <a:ext uri="{FF2B5EF4-FFF2-40B4-BE49-F238E27FC236}">
                <a16:creationId xmlns:a16="http://schemas.microsoft.com/office/drawing/2014/main" id="{B124983F-078E-4735-9832-6CCE92385672}"/>
              </a:ext>
            </a:extLst>
          </p:cNvPr>
          <p:cNvPicPr>
            <a:picLocks noChangeAspect="1"/>
          </p:cNvPicPr>
          <p:nvPr/>
        </p:nvPicPr>
        <p:blipFill>
          <a:blip r:embed="rId2"/>
          <a:stretch>
            <a:fillRect/>
          </a:stretch>
        </p:blipFill>
        <p:spPr>
          <a:xfrm>
            <a:off x="931192" y="2358058"/>
            <a:ext cx="5345783" cy="3103838"/>
          </a:xfrm>
          <a:prstGeom prst="rect">
            <a:avLst/>
          </a:prstGeom>
        </p:spPr>
      </p:pic>
    </p:spTree>
    <p:extLst>
      <p:ext uri="{BB962C8B-B14F-4D97-AF65-F5344CB8AC3E}">
        <p14:creationId xmlns:p14="http://schemas.microsoft.com/office/powerpoint/2010/main" val="3408592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Throughout our application we will be programming against the interface </a:t>
            </a:r>
            <a:r>
              <a:rPr lang="en-US" sz="7600" dirty="0" err="1">
                <a:solidFill>
                  <a:srgbClr val="000000"/>
                </a:solidFill>
                <a:latin typeface="+mj-lt"/>
              </a:rPr>
              <a:t>IStudentRepository</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Instead of the </a:t>
            </a:r>
            <a:r>
              <a:rPr lang="en-US" sz="7600" dirty="0" err="1">
                <a:solidFill>
                  <a:srgbClr val="000000"/>
                </a:solidFill>
                <a:latin typeface="+mj-lt"/>
              </a:rPr>
              <a:t>StudentController</a:t>
            </a:r>
            <a:r>
              <a:rPr lang="en-US" sz="7600" dirty="0">
                <a:solidFill>
                  <a:srgbClr val="000000"/>
                </a:solidFill>
                <a:latin typeface="+mj-lt"/>
              </a:rPr>
              <a:t> creating a new instance of an implementation of </a:t>
            </a:r>
            <a:r>
              <a:rPr lang="en-US" sz="7600" dirty="0" err="1">
                <a:solidFill>
                  <a:srgbClr val="000000"/>
                </a:solidFill>
                <a:latin typeface="+mj-lt"/>
              </a:rPr>
              <a:t>IStudentRepository</a:t>
            </a:r>
            <a:r>
              <a:rPr lang="en-US" sz="7600" dirty="0">
                <a:solidFill>
                  <a:srgbClr val="000000"/>
                </a:solidFill>
                <a:latin typeface="+mj-lt"/>
              </a:rPr>
              <a:t>, </a:t>
            </a:r>
            <a:r>
              <a:rPr lang="en-US" sz="7600" b="0" i="0" dirty="0">
                <a:solidFill>
                  <a:srgbClr val="333333"/>
                </a:solidFill>
                <a:effectLst/>
                <a:latin typeface="+mj-lt"/>
              </a:rPr>
              <a:t>we are injecting </a:t>
            </a:r>
            <a:r>
              <a:rPr lang="en-US" sz="7600" dirty="0" err="1">
                <a:latin typeface="+mj-lt"/>
              </a:rPr>
              <a:t>IStudent</a:t>
            </a:r>
            <a:r>
              <a:rPr lang="en-US" sz="7600" b="0" i="0" dirty="0" err="1">
                <a:effectLst/>
                <a:latin typeface="+mj-lt"/>
              </a:rPr>
              <a:t>Repository</a:t>
            </a:r>
            <a:r>
              <a:rPr lang="en-US" sz="7600" b="0" i="0" dirty="0">
                <a:solidFill>
                  <a:srgbClr val="3D85C6"/>
                </a:solidFill>
                <a:effectLst/>
                <a:latin typeface="+mj-lt"/>
              </a:rPr>
              <a:t> </a:t>
            </a:r>
            <a:r>
              <a:rPr lang="en-US" sz="7600" b="0" i="0" dirty="0">
                <a:solidFill>
                  <a:srgbClr val="333333"/>
                </a:solidFill>
                <a:effectLst/>
                <a:latin typeface="+mj-lt"/>
              </a:rPr>
              <a:t>instance into the</a:t>
            </a:r>
            <a:r>
              <a:rPr lang="en-US" sz="7600" b="0" i="0" dirty="0">
                <a:effectLst/>
                <a:latin typeface="+mj-lt"/>
              </a:rPr>
              <a:t> </a:t>
            </a:r>
            <a:r>
              <a:rPr lang="en-US" sz="7600" dirty="0" err="1">
                <a:latin typeface="+mj-lt"/>
              </a:rPr>
              <a:t>Student</a:t>
            </a:r>
            <a:r>
              <a:rPr lang="en-US" sz="7600" b="0" i="0" dirty="0" err="1">
                <a:effectLst/>
                <a:latin typeface="+mj-lt"/>
              </a:rPr>
              <a:t>Controller</a:t>
            </a:r>
            <a:r>
              <a:rPr lang="en-US" sz="7600" b="0" i="0" dirty="0">
                <a:effectLst/>
                <a:latin typeface="+mj-lt"/>
              </a:rPr>
              <a:t> </a:t>
            </a:r>
            <a:r>
              <a:rPr lang="en-US" sz="7600" b="0" i="0" dirty="0">
                <a:solidFill>
                  <a:srgbClr val="333333"/>
                </a:solidFill>
                <a:effectLst/>
                <a:latin typeface="+mj-lt"/>
              </a:rPr>
              <a:t>using the constructor.</a:t>
            </a:r>
          </a:p>
          <a:p>
            <a:pPr algn="l">
              <a:buFont typeface="Arial" panose="020B0604020202020204" pitchFamily="34" charset="0"/>
              <a:buChar char="•"/>
            </a:pPr>
            <a:r>
              <a:rPr lang="en-US" sz="7600" b="0" i="0" dirty="0">
                <a:solidFill>
                  <a:srgbClr val="333333"/>
                </a:solidFill>
                <a:effectLst/>
                <a:latin typeface="+mj-lt"/>
              </a:rPr>
              <a:t>This is called </a:t>
            </a:r>
            <a:r>
              <a:rPr lang="en-US" sz="7600" b="1" i="0" dirty="0">
                <a:solidFill>
                  <a:srgbClr val="333333"/>
                </a:solidFill>
                <a:effectLst/>
                <a:latin typeface="+mj-lt"/>
              </a:rPr>
              <a:t>constructor injection</a:t>
            </a:r>
            <a:r>
              <a:rPr lang="en-US" sz="7600" b="0" i="0" dirty="0">
                <a:solidFill>
                  <a:srgbClr val="333333"/>
                </a:solidFill>
                <a:effectLst/>
                <a:latin typeface="+mj-lt"/>
              </a:rPr>
              <a:t>, as we are using the constructor to inject the dependency.</a:t>
            </a:r>
          </a:p>
          <a:p>
            <a:pPr algn="l">
              <a:buFont typeface="Arial" panose="020B0604020202020204" pitchFamily="34" charset="0"/>
              <a:buChar char="•"/>
            </a:pPr>
            <a:r>
              <a:rPr lang="en-US" sz="7600" b="0" i="0" dirty="0">
                <a:solidFill>
                  <a:srgbClr val="333333"/>
                </a:solidFill>
                <a:effectLst/>
                <a:latin typeface="+mj-lt"/>
              </a:rPr>
              <a:t>Notice, we are assigning the injected dependency to a </a:t>
            </a:r>
            <a:r>
              <a:rPr lang="en-US" sz="7600" b="1" i="0" dirty="0">
                <a:solidFill>
                  <a:srgbClr val="333333"/>
                </a:solidFill>
                <a:effectLst/>
                <a:latin typeface="+mj-lt"/>
              </a:rPr>
              <a:t>read-only field</a:t>
            </a:r>
            <a:r>
              <a:rPr lang="en-US" sz="7600" b="0" i="0" dirty="0">
                <a:solidFill>
                  <a:srgbClr val="333333"/>
                </a:solidFill>
                <a:effectLst/>
                <a:latin typeface="+mj-lt"/>
              </a:rPr>
              <a:t>. This is a good practice as it prevents accidentally assigning another value to it inside a method.</a:t>
            </a:r>
          </a:p>
          <a:p>
            <a:pPr algn="l">
              <a:buFont typeface="Arial" panose="020B0604020202020204" pitchFamily="34" charset="0"/>
              <a:buChar char="•"/>
            </a:pPr>
            <a:r>
              <a:rPr lang="en-US" sz="7600" b="0" i="0" dirty="0">
                <a:solidFill>
                  <a:srgbClr val="333333"/>
                </a:solidFill>
                <a:effectLst/>
                <a:latin typeface="+mj-lt"/>
              </a:rPr>
              <a:t>At this point, if we run the project we get the following error</a:t>
            </a:r>
            <a:br>
              <a:rPr lang="en-US" sz="7600" b="0" i="0" dirty="0">
                <a:solidFill>
                  <a:srgbClr val="333333"/>
                </a:solidFill>
                <a:effectLst/>
                <a:latin typeface="+mj-lt"/>
              </a:rPr>
            </a:br>
            <a:r>
              <a:rPr lang="en-CA" sz="7600" b="0" i="0" dirty="0" err="1">
                <a:solidFill>
                  <a:srgbClr val="FF0000"/>
                </a:solidFill>
                <a:effectLst/>
                <a:latin typeface="+mj-lt"/>
              </a:rPr>
              <a:t>InvalidOperationException</a:t>
            </a:r>
            <a:r>
              <a:rPr lang="en-CA" sz="7600" b="0" i="0" dirty="0">
                <a:solidFill>
                  <a:srgbClr val="FF0000"/>
                </a:solidFill>
                <a:effectLst/>
                <a:latin typeface="+mj-lt"/>
              </a:rPr>
              <a:t>: Unable to resolve service for type '</a:t>
            </a:r>
            <a:r>
              <a:rPr lang="en-CA" sz="7600" b="0" i="0" dirty="0" err="1">
                <a:solidFill>
                  <a:srgbClr val="FF0000"/>
                </a:solidFill>
                <a:effectLst/>
                <a:latin typeface="+mj-lt"/>
              </a:rPr>
              <a:t>StudentManagementSystem.BLL.Interfaces.IStudentRepository</a:t>
            </a:r>
            <a:r>
              <a:rPr lang="en-CA" sz="7600" b="0" i="0" dirty="0">
                <a:solidFill>
                  <a:srgbClr val="FF0000"/>
                </a:solidFill>
                <a:effectLst/>
                <a:latin typeface="+mj-lt"/>
              </a:rPr>
              <a:t>' while attempting to activate '</a:t>
            </a:r>
            <a:r>
              <a:rPr lang="en-CA" sz="7600" b="0" i="0" dirty="0" err="1">
                <a:solidFill>
                  <a:srgbClr val="FF0000"/>
                </a:solidFill>
                <a:effectLst/>
                <a:latin typeface="+mj-lt"/>
              </a:rPr>
              <a:t>StudentManagementSystem.Web.Controllers.StudentController</a:t>
            </a:r>
            <a:r>
              <a:rPr lang="en-CA" sz="7600" b="0" i="0" dirty="0">
                <a:solidFill>
                  <a:srgbClr val="FF0000"/>
                </a:solidFill>
                <a:effectLst/>
                <a:latin typeface="+mj-lt"/>
              </a:rPr>
              <a:t>’. </a:t>
            </a:r>
          </a:p>
          <a:p>
            <a:pPr algn="l">
              <a:buFont typeface="Arial" panose="020B0604020202020204" pitchFamily="34" charset="0"/>
              <a:buChar char="•"/>
            </a:pPr>
            <a:r>
              <a:rPr lang="en-US" sz="7600" b="0" i="0" dirty="0">
                <a:solidFill>
                  <a:srgbClr val="333333"/>
                </a:solidFill>
                <a:effectLst/>
                <a:latin typeface="+mj-lt"/>
              </a:rPr>
              <a:t>This is because the ASP.NET dependency injection container does not know which object instance to provide if someone requests an object that implements </a:t>
            </a:r>
            <a:r>
              <a:rPr lang="en-US" sz="7600" b="0" i="0" dirty="0" err="1">
                <a:effectLst/>
                <a:latin typeface="+mj-lt"/>
              </a:rPr>
              <a:t>IStudentRepository</a:t>
            </a:r>
            <a:endParaRPr lang="en-US" sz="7600" b="0" i="0" dirty="0">
              <a:effectLst/>
              <a:latin typeface="+mj-lt"/>
            </a:endParaRPr>
          </a:p>
          <a:p>
            <a:pPr algn="l">
              <a:buFont typeface="Arial" panose="020B0604020202020204" pitchFamily="34" charset="0"/>
              <a:buChar char="•"/>
            </a:pPr>
            <a:r>
              <a:rPr lang="en-US" sz="7600" b="0" i="0" dirty="0" err="1">
                <a:effectLst/>
                <a:latin typeface="+mj-lt"/>
              </a:rPr>
              <a:t>IStudentRepository</a:t>
            </a:r>
            <a:r>
              <a:rPr lang="en-US" sz="7600" b="0" i="0" dirty="0">
                <a:solidFill>
                  <a:srgbClr val="3D85C6"/>
                </a:solidFill>
                <a:effectLst/>
                <a:latin typeface="+mj-lt"/>
              </a:rPr>
              <a:t> </a:t>
            </a:r>
            <a:r>
              <a:rPr lang="en-US" sz="7600" b="0" i="0" dirty="0">
                <a:solidFill>
                  <a:srgbClr val="333333"/>
                </a:solidFill>
                <a:effectLst/>
                <a:latin typeface="+mj-lt"/>
              </a:rPr>
              <a:t>may have several implementations. At the moment in our project we only have one implementation and that is </a:t>
            </a:r>
            <a:r>
              <a:rPr lang="en-US" sz="7600" b="0" i="0" dirty="0" err="1">
                <a:effectLst/>
                <a:latin typeface="+mj-lt"/>
              </a:rPr>
              <a:t>MockStudentRepository</a:t>
            </a:r>
            <a:endParaRPr lang="en-US" sz="7600" b="0" i="0" dirty="0">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159</a:t>
            </a:fld>
            <a:endParaRPr lang="en-US" dirty="0"/>
          </a:p>
        </p:txBody>
      </p:sp>
    </p:spTree>
    <p:extLst>
      <p:ext uri="{BB962C8B-B14F-4D97-AF65-F5344CB8AC3E}">
        <p14:creationId xmlns:p14="http://schemas.microsoft.com/office/powerpoint/2010/main" val="264054945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Project Files</a:t>
            </a:r>
          </a:p>
          <a:p>
            <a:pPr lvl="1" algn="just" fontAlgn="base">
              <a:buFont typeface="Arial" panose="020B0604020202020204" pitchFamily="34" charset="0"/>
              <a:buChar char="•"/>
            </a:pPr>
            <a:endParaRPr lang="en-US" sz="1700" b="0" i="0" dirty="0">
              <a:solidFill>
                <a:srgbClr val="3A3A3A"/>
              </a:solidFill>
              <a:effectLst/>
              <a:latin typeface="+mj-lt"/>
            </a:endParaRPr>
          </a:p>
          <a:p>
            <a:pPr lvl="1" algn="just" fontAlgn="base">
              <a:buFont typeface="Arial" panose="020B0604020202020204" pitchFamily="34" charset="0"/>
              <a:buChar char="•"/>
            </a:pPr>
            <a:r>
              <a:rPr lang="en-US" sz="1800" b="0" i="0" dirty="0">
                <a:solidFill>
                  <a:srgbClr val="000000"/>
                </a:solidFill>
                <a:effectLst/>
                <a:latin typeface="+mj-lt"/>
              </a:rPr>
              <a:t>To edit the ASP.NET Core project file, right-click on the project name in the Solution Explorer and then select “</a:t>
            </a:r>
            <a:r>
              <a:rPr lang="en-US" sz="1800" b="1" i="0" dirty="0">
                <a:solidFill>
                  <a:srgbClr val="000000"/>
                </a:solidFill>
                <a:effectLst/>
                <a:latin typeface="+mj-lt"/>
              </a:rPr>
              <a:t>Edit Project File</a:t>
            </a:r>
            <a:r>
              <a:rPr lang="en-US" sz="1800" b="0" i="0" dirty="0">
                <a:solidFill>
                  <a:srgbClr val="000000"/>
                </a:solidFill>
                <a:effectLst/>
                <a:latin typeface="+mj-lt"/>
              </a:rPr>
              <a:t>” from the context menu. This will open the screen shown below</a:t>
            </a:r>
          </a:p>
          <a:p>
            <a:pPr lvl="1" algn="just" fontAlgn="base">
              <a:buFont typeface="Arial" panose="020B0604020202020204" pitchFamily="34" charset="0"/>
              <a:buChar char="•"/>
            </a:pPr>
            <a:endParaRPr lang="en-US" sz="1800" b="0" i="0" dirty="0">
              <a:solidFill>
                <a:srgbClr val="3A3A3A"/>
              </a:solidFill>
              <a:effectLst/>
              <a:latin typeface="+mj-lt"/>
            </a:endParaRPr>
          </a:p>
          <a:p>
            <a:pPr lvl="1">
              <a:buFont typeface="Arial" panose="020B0604020202020204" pitchFamily="34" charset="0"/>
              <a:buChar char="•"/>
            </a:pPr>
            <a:endParaRPr lang="en-US" sz="2000" dirty="0">
              <a:latin typeface="+mj-lt"/>
            </a:endParaRP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r>
              <a:rPr lang="en-US" sz="1900" dirty="0"/>
              <a:t>The project file is of type .</a:t>
            </a:r>
            <a:r>
              <a:rPr lang="en-US" sz="1900" dirty="0" err="1"/>
              <a:t>csproj</a:t>
            </a:r>
            <a:r>
              <a:rPr lang="en-US" sz="1900" dirty="0"/>
              <a:t>, cs in the type name means </a:t>
            </a:r>
            <a:r>
              <a:rPr lang="en-US" sz="1900" dirty="0" err="1"/>
              <a:t>Csharp</a:t>
            </a:r>
            <a:r>
              <a:rPr lang="en-US" sz="1900" dirty="0"/>
              <a:t>, because C# is the programming language. </a:t>
            </a:r>
          </a:p>
          <a:p>
            <a:pPr lvl="2">
              <a:buFont typeface="Courier New" panose="02070309020205020404" pitchFamily="49" charset="0"/>
              <a:buChar char="o"/>
            </a:pPr>
            <a:r>
              <a:rPr lang="en-US" sz="1800" b="1" i="0" dirty="0" err="1">
                <a:solidFill>
                  <a:srgbClr val="000000"/>
                </a:solidFill>
                <a:effectLst/>
                <a:latin typeface="+mj-lt"/>
              </a:rPr>
              <a:t>TargetFramework</a:t>
            </a:r>
            <a:r>
              <a:rPr lang="en-US" sz="1800" b="1" i="0" dirty="0">
                <a:solidFill>
                  <a:srgbClr val="000000"/>
                </a:solidFill>
                <a:effectLst/>
                <a:latin typeface="+mj-lt"/>
              </a:rPr>
              <a:t>: </a:t>
            </a:r>
            <a:r>
              <a:rPr lang="en-US" sz="1800" b="0" i="0" dirty="0">
                <a:solidFill>
                  <a:srgbClr val="000000"/>
                </a:solidFill>
                <a:effectLst/>
                <a:latin typeface="+mj-lt"/>
              </a:rPr>
              <a:t>The </a:t>
            </a:r>
            <a:r>
              <a:rPr lang="en-US" sz="1800" b="0" i="0" dirty="0" err="1">
                <a:solidFill>
                  <a:srgbClr val="000000"/>
                </a:solidFill>
                <a:effectLst/>
                <a:latin typeface="+mj-lt"/>
              </a:rPr>
              <a:t>TargetFramework</a:t>
            </a:r>
            <a:r>
              <a:rPr lang="en-US" sz="1800" b="0" i="0" dirty="0">
                <a:solidFill>
                  <a:srgbClr val="000000"/>
                </a:solidFill>
                <a:effectLst/>
                <a:latin typeface="+mj-lt"/>
              </a:rPr>
              <a:t> element in the project file specifies the application’s target framework. To specify the target framework in the project file, </a:t>
            </a:r>
            <a:r>
              <a:rPr lang="en-US" sz="1800" dirty="0">
                <a:solidFill>
                  <a:srgbClr val="000000"/>
                </a:solidFill>
                <a:latin typeface="+mj-lt"/>
              </a:rPr>
              <a:t>the application uses</a:t>
            </a:r>
            <a:r>
              <a:rPr lang="en-US" sz="1800" b="0" i="0" dirty="0">
                <a:solidFill>
                  <a:srgbClr val="000000"/>
                </a:solidFill>
                <a:effectLst/>
                <a:latin typeface="+mj-lt"/>
              </a:rPr>
              <a:t> something called Target Framework Moniker (TFM). In image above, the application targets the framework net7.0. The net7.0 is the Moniker for .NET 7. If you remember, we created this project with .NET Core 7.</a:t>
            </a:r>
            <a:endParaRPr lang="en-US" sz="18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a:t>
            </a:fld>
            <a:endParaRPr lang="en-US"/>
          </a:p>
        </p:txBody>
      </p:sp>
      <p:pic>
        <p:nvPicPr>
          <p:cNvPr id="7" name="Picture 6">
            <a:extLst>
              <a:ext uri="{FF2B5EF4-FFF2-40B4-BE49-F238E27FC236}">
                <a16:creationId xmlns:a16="http://schemas.microsoft.com/office/drawing/2014/main" id="{7287240A-0584-4FFE-8941-A9BFD72D3406}"/>
              </a:ext>
            </a:extLst>
          </p:cNvPr>
          <p:cNvPicPr>
            <a:picLocks noChangeAspect="1"/>
          </p:cNvPicPr>
          <p:nvPr/>
        </p:nvPicPr>
        <p:blipFill>
          <a:blip r:embed="rId2"/>
          <a:stretch>
            <a:fillRect/>
          </a:stretch>
        </p:blipFill>
        <p:spPr>
          <a:xfrm>
            <a:off x="2209800" y="2924092"/>
            <a:ext cx="6172200" cy="1752683"/>
          </a:xfrm>
          <a:prstGeom prst="rect">
            <a:avLst/>
          </a:prstGeom>
        </p:spPr>
      </p:pic>
    </p:spTree>
    <p:extLst>
      <p:ext uri="{BB962C8B-B14F-4D97-AF65-F5344CB8AC3E}">
        <p14:creationId xmlns:p14="http://schemas.microsoft.com/office/powerpoint/2010/main" val="123513162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7600" dirty="0">
              <a:solidFill>
                <a:srgbClr val="000000"/>
              </a:solidFill>
              <a:latin typeface="+mj-lt"/>
            </a:endParaRPr>
          </a:p>
          <a:p>
            <a:pPr algn="l">
              <a:buFont typeface="Arial" panose="020B0604020202020204" pitchFamily="34" charset="0"/>
              <a:buChar char="•"/>
            </a:pPr>
            <a:r>
              <a:rPr lang="en-US" sz="7600" b="0" i="0" dirty="0">
                <a:solidFill>
                  <a:srgbClr val="333333"/>
                </a:solidFill>
                <a:effectLst/>
                <a:latin typeface="+mj-lt"/>
              </a:rPr>
              <a:t>As the name implies, </a:t>
            </a:r>
            <a:r>
              <a:rPr lang="en-US" sz="7600" b="0" i="0" dirty="0" err="1">
                <a:effectLst/>
                <a:latin typeface="+mj-lt"/>
              </a:rPr>
              <a:t>MockStudentRepository</a:t>
            </a:r>
            <a:r>
              <a:rPr lang="en-US" sz="7600" b="0" i="0" dirty="0">
                <a:solidFill>
                  <a:srgbClr val="3D85C6"/>
                </a:solidFill>
                <a:effectLst/>
                <a:latin typeface="+mj-lt"/>
              </a:rPr>
              <a:t> </a:t>
            </a:r>
            <a:r>
              <a:rPr lang="en-US" sz="7600" b="0" i="0" dirty="0">
                <a:solidFill>
                  <a:srgbClr val="333333"/>
                </a:solidFill>
                <a:effectLst/>
                <a:latin typeface="+mj-lt"/>
              </a:rPr>
              <a:t>works with the in-memory employee mock data.</a:t>
            </a:r>
          </a:p>
          <a:p>
            <a:pPr algn="l">
              <a:buFont typeface="Arial" panose="020B0604020202020204" pitchFamily="34" charset="0"/>
              <a:buChar char="•"/>
            </a:pPr>
            <a:r>
              <a:rPr lang="en-US" sz="7600" b="0" i="0" dirty="0">
                <a:solidFill>
                  <a:srgbClr val="333333"/>
                </a:solidFill>
                <a:effectLst/>
                <a:latin typeface="+mj-lt"/>
              </a:rPr>
              <a:t>In later classes, we will discuss providing another implementation for </a:t>
            </a:r>
            <a:r>
              <a:rPr lang="en-US" sz="7600" b="0" i="0" dirty="0" err="1">
                <a:effectLst/>
                <a:latin typeface="+mj-lt"/>
              </a:rPr>
              <a:t>IStudentRepository</a:t>
            </a:r>
            <a:r>
              <a:rPr lang="en-US" sz="7600" b="0" i="0" dirty="0">
                <a:effectLst/>
                <a:latin typeface="+mj-lt"/>
              </a:rPr>
              <a:t> </a:t>
            </a:r>
            <a:r>
              <a:rPr lang="en-US" sz="7600" dirty="0">
                <a:solidFill>
                  <a:srgbClr val="333333"/>
                </a:solidFill>
                <a:latin typeface="+mj-lt"/>
              </a:rPr>
              <a:t>that</a:t>
            </a:r>
            <a:r>
              <a:rPr lang="en-US" sz="7600" b="0" i="0" dirty="0">
                <a:solidFill>
                  <a:srgbClr val="333333"/>
                </a:solidFill>
                <a:effectLst/>
                <a:latin typeface="+mj-lt"/>
              </a:rPr>
              <a:t> retrieves student data from SQL Server database.</a:t>
            </a:r>
          </a:p>
          <a:p>
            <a:pPr algn="l">
              <a:buFont typeface="Arial" panose="020B0604020202020204" pitchFamily="34" charset="0"/>
              <a:buChar char="•"/>
            </a:pPr>
            <a:r>
              <a:rPr lang="en-US" sz="7600" b="0" i="0" dirty="0">
                <a:solidFill>
                  <a:srgbClr val="333333"/>
                </a:solidFill>
                <a:effectLst/>
                <a:latin typeface="+mj-lt"/>
              </a:rPr>
              <a:t>ASP.NET core provides the following 3 methods to register services with the dependency injection container. The method that we use determines the</a:t>
            </a:r>
            <a:r>
              <a:rPr lang="en-US" sz="7600" b="1" i="0" dirty="0">
                <a:solidFill>
                  <a:srgbClr val="333333"/>
                </a:solidFill>
                <a:effectLst/>
                <a:latin typeface="+mj-lt"/>
              </a:rPr>
              <a:t> lifetime of the registered service</a:t>
            </a:r>
            <a:r>
              <a:rPr lang="en-US" sz="7600" b="0" i="0" dirty="0">
                <a:solidFill>
                  <a:srgbClr val="333333"/>
                </a:solidFill>
                <a:effectLst/>
                <a:latin typeface="+mj-lt"/>
              </a:rPr>
              <a:t>.</a:t>
            </a:r>
          </a:p>
          <a:p>
            <a:pPr lvl="1">
              <a:buFont typeface="Courier New" panose="02070309020205020404" pitchFamily="49" charset="0"/>
              <a:buChar char="o"/>
            </a:pPr>
            <a:r>
              <a:rPr lang="en-US" sz="7600" b="1" i="0" dirty="0" err="1">
                <a:solidFill>
                  <a:srgbClr val="333333"/>
                </a:solidFill>
                <a:effectLst/>
                <a:latin typeface="+mj-lt"/>
              </a:rPr>
              <a:t>AddSingleton</a:t>
            </a:r>
            <a:r>
              <a:rPr lang="en-US" sz="7600" b="1" i="0" dirty="0">
                <a:solidFill>
                  <a:srgbClr val="333333"/>
                </a:solidFill>
                <a:effectLst/>
                <a:latin typeface="+mj-lt"/>
              </a:rPr>
              <a:t>()</a:t>
            </a:r>
            <a:r>
              <a:rPr lang="en-US" sz="7600" b="0" i="0" dirty="0">
                <a:solidFill>
                  <a:srgbClr val="333333"/>
                </a:solidFill>
                <a:effectLst/>
                <a:latin typeface="+mj-lt"/>
              </a:rPr>
              <a:t> - As the name implies, </a:t>
            </a:r>
            <a:r>
              <a:rPr lang="en-US" sz="7600" b="0" i="0" dirty="0" err="1">
                <a:solidFill>
                  <a:srgbClr val="333333"/>
                </a:solidFill>
                <a:effectLst/>
                <a:latin typeface="+mj-lt"/>
              </a:rPr>
              <a:t>AddSingleton</a:t>
            </a:r>
            <a:r>
              <a:rPr lang="en-US" sz="7600" b="0" i="0" dirty="0">
                <a:solidFill>
                  <a:srgbClr val="333333"/>
                </a:solidFill>
                <a:effectLst/>
                <a:latin typeface="+mj-lt"/>
              </a:rPr>
              <a:t>() method creates a </a:t>
            </a:r>
            <a:r>
              <a:rPr lang="en-US" sz="7600" b="1" i="0" dirty="0">
                <a:solidFill>
                  <a:srgbClr val="333333"/>
                </a:solidFill>
                <a:effectLst/>
                <a:latin typeface="+mj-lt"/>
              </a:rPr>
              <a:t>Singleton service</a:t>
            </a:r>
            <a:r>
              <a:rPr lang="en-US" sz="7600" b="0" i="0" dirty="0">
                <a:solidFill>
                  <a:srgbClr val="333333"/>
                </a:solidFill>
                <a:effectLst/>
                <a:latin typeface="+mj-lt"/>
              </a:rPr>
              <a:t>. A Singleton service is created when it is first requested. This same instance is then used by all the subsequent requests. So in general, a Singleton service is created only one time per application and that single instance is used throughout the application life time.</a:t>
            </a:r>
          </a:p>
          <a:p>
            <a:pPr lvl="1">
              <a:buFont typeface="Courier New" panose="02070309020205020404" pitchFamily="49" charset="0"/>
              <a:buChar char="o"/>
            </a:pPr>
            <a:r>
              <a:rPr lang="en-US" sz="7600" b="1" i="0" dirty="0" err="1">
                <a:solidFill>
                  <a:srgbClr val="333333"/>
                </a:solidFill>
                <a:effectLst/>
                <a:latin typeface="+mj-lt"/>
              </a:rPr>
              <a:t>AddTransient</a:t>
            </a:r>
            <a:r>
              <a:rPr lang="en-US" sz="7600" b="1" i="0" dirty="0">
                <a:solidFill>
                  <a:srgbClr val="333333"/>
                </a:solidFill>
                <a:effectLst/>
                <a:latin typeface="+mj-lt"/>
              </a:rPr>
              <a:t>()</a:t>
            </a:r>
            <a:r>
              <a:rPr lang="en-US" sz="7600" b="0" i="0" dirty="0">
                <a:solidFill>
                  <a:srgbClr val="333333"/>
                </a:solidFill>
                <a:effectLst/>
                <a:latin typeface="+mj-lt"/>
              </a:rPr>
              <a:t> - This method creates a </a:t>
            </a:r>
            <a:r>
              <a:rPr lang="en-US" sz="7600" b="1" i="0" dirty="0">
                <a:solidFill>
                  <a:srgbClr val="333333"/>
                </a:solidFill>
                <a:effectLst/>
                <a:latin typeface="+mj-lt"/>
              </a:rPr>
              <a:t>Transient service</a:t>
            </a:r>
            <a:r>
              <a:rPr lang="en-US" sz="7600" b="0" i="0" dirty="0">
                <a:solidFill>
                  <a:srgbClr val="333333"/>
                </a:solidFill>
                <a:effectLst/>
                <a:latin typeface="+mj-lt"/>
              </a:rPr>
              <a:t>. A new instance of a Transient service is created each time it is requested.</a:t>
            </a:r>
          </a:p>
          <a:p>
            <a:pPr lvl="1">
              <a:buFont typeface="Courier New" panose="02070309020205020404" pitchFamily="49" charset="0"/>
              <a:buChar char="o"/>
            </a:pPr>
            <a:r>
              <a:rPr lang="en-US" sz="7600" b="1" i="0" dirty="0" err="1">
                <a:solidFill>
                  <a:srgbClr val="333333"/>
                </a:solidFill>
                <a:effectLst/>
                <a:latin typeface="+mj-lt"/>
              </a:rPr>
              <a:t>AddScoped</a:t>
            </a:r>
            <a:r>
              <a:rPr lang="en-US" sz="7600" b="1" i="0" dirty="0">
                <a:solidFill>
                  <a:srgbClr val="333333"/>
                </a:solidFill>
                <a:effectLst/>
                <a:latin typeface="+mj-lt"/>
              </a:rPr>
              <a:t>()</a:t>
            </a:r>
            <a:r>
              <a:rPr lang="en-US" sz="7600" b="0" i="0" dirty="0">
                <a:solidFill>
                  <a:srgbClr val="333333"/>
                </a:solidFill>
                <a:effectLst/>
                <a:latin typeface="+mj-lt"/>
              </a:rPr>
              <a:t> - This method creates a </a:t>
            </a:r>
            <a:r>
              <a:rPr lang="en-US" sz="7600" b="1" i="0" dirty="0">
                <a:solidFill>
                  <a:srgbClr val="333333"/>
                </a:solidFill>
                <a:effectLst/>
                <a:latin typeface="+mj-lt"/>
              </a:rPr>
              <a:t>Scoped service</a:t>
            </a:r>
            <a:r>
              <a:rPr lang="en-US" sz="7600" b="0" i="0" dirty="0">
                <a:solidFill>
                  <a:srgbClr val="333333"/>
                </a:solidFill>
                <a:effectLst/>
                <a:latin typeface="+mj-lt"/>
              </a:rPr>
              <a:t>. A new instance of a Scoped service is created once per request within the scope. For example, in a web application it creates 1 instance per each http request but uses the same instance in the other calls within that same web request.</a:t>
            </a:r>
          </a:p>
          <a:p>
            <a:pPr lvl="1">
              <a:buFont typeface="Courier New" panose="02070309020205020404" pitchFamily="49" charset="0"/>
              <a:buChar char="o"/>
            </a:pPr>
            <a:r>
              <a:rPr lang="en-US" sz="7600" dirty="0">
                <a:solidFill>
                  <a:srgbClr val="333333"/>
                </a:solidFill>
                <a:latin typeface="+mj-lt"/>
              </a:rPr>
              <a:t>Now let us register the </a:t>
            </a:r>
            <a:r>
              <a:rPr lang="en-US" sz="7600" dirty="0" err="1">
                <a:solidFill>
                  <a:srgbClr val="333333"/>
                </a:solidFill>
                <a:latin typeface="+mj-lt"/>
              </a:rPr>
              <a:t>MockStudentRepository</a:t>
            </a:r>
            <a:r>
              <a:rPr lang="en-US" sz="7600" dirty="0">
                <a:solidFill>
                  <a:srgbClr val="333333"/>
                </a:solidFill>
                <a:latin typeface="+mj-lt"/>
              </a:rPr>
              <a:t> class with the ASP.NET Core Dependency Injection container using the </a:t>
            </a:r>
            <a:r>
              <a:rPr lang="en-US" sz="7600" dirty="0" err="1">
                <a:solidFill>
                  <a:srgbClr val="333333"/>
                </a:solidFill>
                <a:latin typeface="+mj-lt"/>
              </a:rPr>
              <a:t>AddScoped</a:t>
            </a:r>
            <a:r>
              <a:rPr lang="en-US" sz="7600" dirty="0">
                <a:solidFill>
                  <a:srgbClr val="333333"/>
                </a:solidFill>
                <a:latin typeface="+mj-lt"/>
              </a:rPr>
              <a:t>() method. This is done in the Main() method of Programs class as shown on the next slide.</a:t>
            </a:r>
            <a:br>
              <a:rPr lang="en-US" sz="7600" dirty="0">
                <a:latin typeface="+mj-lt"/>
              </a:rPr>
            </a:br>
            <a:endParaRPr lang="en-US" sz="7600" b="0" i="0" dirty="0">
              <a:solidFill>
                <a:srgbClr val="333333"/>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160</a:t>
            </a:fld>
            <a:endParaRPr lang="en-US" dirty="0"/>
          </a:p>
        </p:txBody>
      </p:sp>
    </p:spTree>
    <p:extLst>
      <p:ext uri="{BB962C8B-B14F-4D97-AF65-F5344CB8AC3E}">
        <p14:creationId xmlns:p14="http://schemas.microsoft.com/office/powerpoint/2010/main" val="252855998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Before doing this, add </a:t>
            </a:r>
            <a:r>
              <a:rPr lang="en-US" sz="7600" dirty="0" err="1">
                <a:solidFill>
                  <a:srgbClr val="000000"/>
                </a:solidFill>
                <a:latin typeface="+mj-lt"/>
              </a:rPr>
              <a:t>StudentManagementSystem.BLL</a:t>
            </a:r>
            <a:r>
              <a:rPr lang="en-US" sz="7600" dirty="0">
                <a:solidFill>
                  <a:srgbClr val="000000"/>
                </a:solidFill>
                <a:latin typeface="+mj-lt"/>
              </a:rPr>
              <a:t> and </a:t>
            </a:r>
            <a:r>
              <a:rPr lang="en-US" sz="7600" dirty="0" err="1">
                <a:solidFill>
                  <a:srgbClr val="000000"/>
                </a:solidFill>
                <a:latin typeface="+mj-lt"/>
              </a:rPr>
              <a:t>StudentManagementSystem.Lib</a:t>
            </a:r>
            <a:r>
              <a:rPr lang="en-US" sz="7600" dirty="0">
                <a:solidFill>
                  <a:srgbClr val="000000"/>
                </a:solidFill>
                <a:latin typeface="+mj-lt"/>
              </a:rPr>
              <a:t> as a dependencies to </a:t>
            </a:r>
            <a:r>
              <a:rPr lang="en-US" sz="7600" dirty="0" err="1">
                <a:solidFill>
                  <a:srgbClr val="000000"/>
                </a:solidFill>
                <a:latin typeface="+mj-lt"/>
              </a:rPr>
              <a:t>StudentManagementSystem.Web</a:t>
            </a:r>
            <a:r>
              <a:rPr lang="en-US" sz="7600" dirty="0">
                <a:solidFill>
                  <a:srgbClr val="000000"/>
                </a:solidFill>
                <a:latin typeface="+mj-lt"/>
              </a:rPr>
              <a:t> project</a:t>
            </a:r>
          </a:p>
          <a:p>
            <a:pPr algn="just" fontAlgn="base">
              <a:buFont typeface="Arial" panose="020B0604020202020204" pitchFamily="34" charset="0"/>
              <a:buChar char="•"/>
            </a:pPr>
            <a:r>
              <a:rPr lang="en-US" sz="7600" dirty="0">
                <a:solidFill>
                  <a:srgbClr val="000000"/>
                </a:solidFill>
                <a:latin typeface="+mj-lt"/>
              </a:rPr>
              <a:t>At this point run the application and you will notice that exception is gone.</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161</a:t>
            </a:fld>
            <a:endParaRPr lang="en-US" dirty="0"/>
          </a:p>
        </p:txBody>
      </p:sp>
      <p:pic>
        <p:nvPicPr>
          <p:cNvPr id="7" name="Picture 6">
            <a:extLst>
              <a:ext uri="{FF2B5EF4-FFF2-40B4-BE49-F238E27FC236}">
                <a16:creationId xmlns:a16="http://schemas.microsoft.com/office/drawing/2014/main" id="{12AA382D-A11D-429A-8862-018773D51BBF}"/>
              </a:ext>
            </a:extLst>
          </p:cNvPr>
          <p:cNvPicPr>
            <a:picLocks noChangeAspect="1"/>
          </p:cNvPicPr>
          <p:nvPr/>
        </p:nvPicPr>
        <p:blipFill>
          <a:blip r:embed="rId2"/>
          <a:stretch>
            <a:fillRect/>
          </a:stretch>
        </p:blipFill>
        <p:spPr>
          <a:xfrm>
            <a:off x="668360" y="2045397"/>
            <a:ext cx="6797629" cy="1905165"/>
          </a:xfrm>
          <a:prstGeom prst="rect">
            <a:avLst/>
          </a:prstGeom>
        </p:spPr>
      </p:pic>
    </p:spTree>
    <p:extLst>
      <p:ext uri="{BB962C8B-B14F-4D97-AF65-F5344CB8AC3E}">
        <p14:creationId xmlns:p14="http://schemas.microsoft.com/office/powerpoint/2010/main" val="377498793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Views in ASP.NET Core</a:t>
            </a:r>
          </a:p>
          <a:p>
            <a:pPr algn="just" fontAlgn="base">
              <a:buFont typeface="Arial" panose="020B0604020202020204" pitchFamily="34" charset="0"/>
              <a:buChar char="•"/>
            </a:pPr>
            <a:r>
              <a:rPr lang="en-US" sz="7600" i="0" dirty="0">
                <a:solidFill>
                  <a:srgbClr val="000000"/>
                </a:solidFill>
                <a:effectLst/>
                <a:latin typeface="+mj-lt"/>
              </a:rPr>
              <a:t>In Our </a:t>
            </a:r>
            <a:r>
              <a:rPr lang="en-US" sz="7600" i="0" dirty="0" err="1">
                <a:solidFill>
                  <a:srgbClr val="000000"/>
                </a:solidFill>
                <a:effectLst/>
                <a:latin typeface="+mj-lt"/>
              </a:rPr>
              <a:t>GetStudentDetails</a:t>
            </a:r>
            <a:r>
              <a:rPr lang="en-US" sz="7600" i="0" dirty="0">
                <a:solidFill>
                  <a:srgbClr val="000000"/>
                </a:solidFill>
                <a:effectLst/>
                <a:latin typeface="+mj-lt"/>
              </a:rPr>
              <a:t>() action method in the </a:t>
            </a:r>
            <a:r>
              <a:rPr lang="en-US" sz="7600" i="0" dirty="0" err="1">
                <a:solidFill>
                  <a:srgbClr val="000000"/>
                </a:solidFill>
                <a:effectLst/>
                <a:latin typeface="+mj-lt"/>
              </a:rPr>
              <a:t>StudentController</a:t>
            </a:r>
            <a:r>
              <a:rPr lang="en-US" sz="7600" i="0" dirty="0">
                <a:solidFill>
                  <a:srgbClr val="000000"/>
                </a:solidFill>
                <a:effectLst/>
                <a:latin typeface="+mj-lt"/>
              </a:rPr>
              <a:t> we are returning JSON data.</a:t>
            </a:r>
          </a:p>
          <a:p>
            <a:pPr algn="just" fontAlgn="base">
              <a:buFont typeface="Arial" panose="020B0604020202020204" pitchFamily="34" charset="0"/>
              <a:buChar char="•"/>
            </a:pPr>
            <a:r>
              <a:rPr lang="en-US" sz="7600" dirty="0">
                <a:solidFill>
                  <a:srgbClr val="000000"/>
                </a:solidFill>
                <a:latin typeface="+mj-lt"/>
              </a:rPr>
              <a:t>Let us now modify the 2 methods to return View()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Run the application and the exception on the next page will be rendered on the browser</a:t>
            </a: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162</a:t>
            </a:fld>
            <a:endParaRPr lang="en-US" dirty="0"/>
          </a:p>
        </p:txBody>
      </p:sp>
      <p:pic>
        <p:nvPicPr>
          <p:cNvPr id="8" name="Picture 7">
            <a:extLst>
              <a:ext uri="{FF2B5EF4-FFF2-40B4-BE49-F238E27FC236}">
                <a16:creationId xmlns:a16="http://schemas.microsoft.com/office/drawing/2014/main" id="{049A8A6D-8DC2-4A17-ADC5-A3E43D0B60E8}"/>
              </a:ext>
            </a:extLst>
          </p:cNvPr>
          <p:cNvPicPr>
            <a:picLocks noChangeAspect="1"/>
          </p:cNvPicPr>
          <p:nvPr/>
        </p:nvPicPr>
        <p:blipFill>
          <a:blip r:embed="rId2"/>
          <a:stretch>
            <a:fillRect/>
          </a:stretch>
        </p:blipFill>
        <p:spPr>
          <a:xfrm>
            <a:off x="811288" y="2935505"/>
            <a:ext cx="5578323" cy="2301439"/>
          </a:xfrm>
          <a:prstGeom prst="rect">
            <a:avLst/>
          </a:prstGeom>
        </p:spPr>
      </p:pic>
    </p:spTree>
    <p:extLst>
      <p:ext uri="{BB962C8B-B14F-4D97-AF65-F5344CB8AC3E}">
        <p14:creationId xmlns:p14="http://schemas.microsoft.com/office/powerpoint/2010/main" val="13322388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Views in ASP.NET Core</a:t>
            </a: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r>
              <a:rPr lang="en-US" sz="7600" b="0" i="0" dirty="0">
                <a:solidFill>
                  <a:srgbClr val="333333"/>
                </a:solidFill>
                <a:effectLst/>
                <a:latin typeface="+mj-lt"/>
              </a:rPr>
              <a:t>Since we are returning a </a:t>
            </a:r>
            <a:r>
              <a:rPr lang="en-US" sz="7600" b="1" i="0" dirty="0">
                <a:solidFill>
                  <a:srgbClr val="333333"/>
                </a:solidFill>
                <a:effectLst/>
                <a:latin typeface="+mj-lt"/>
              </a:rPr>
              <a:t>View </a:t>
            </a:r>
            <a:r>
              <a:rPr lang="en-US" sz="7600" b="0" i="0" dirty="0">
                <a:solidFill>
                  <a:srgbClr val="333333"/>
                </a:solidFill>
                <a:effectLst/>
                <a:latin typeface="+mj-lt"/>
              </a:rPr>
              <a:t>from the action method that is named </a:t>
            </a:r>
            <a:r>
              <a:rPr lang="en-US" sz="7600" b="1" dirty="0" err="1">
                <a:solidFill>
                  <a:srgbClr val="333333"/>
                </a:solidFill>
                <a:latin typeface="+mj-lt"/>
              </a:rPr>
              <a:t>GetStudent</a:t>
            </a:r>
            <a:r>
              <a:rPr lang="en-US" sz="7600" b="1" i="0" dirty="0" err="1">
                <a:solidFill>
                  <a:srgbClr val="333333"/>
                </a:solidFill>
                <a:effectLst/>
                <a:latin typeface="+mj-lt"/>
              </a:rPr>
              <a:t>Details</a:t>
            </a:r>
            <a:r>
              <a:rPr lang="en-US" sz="7600" b="1" i="0" dirty="0">
                <a:solidFill>
                  <a:srgbClr val="333333"/>
                </a:solidFill>
                <a:effectLst/>
                <a:latin typeface="+mj-lt"/>
              </a:rPr>
              <a:t>(), </a:t>
            </a:r>
            <a:r>
              <a:rPr lang="en-US" sz="7600" b="0" i="0" dirty="0">
                <a:solidFill>
                  <a:srgbClr val="333333"/>
                </a:solidFill>
                <a:effectLst/>
                <a:latin typeface="+mj-lt"/>
              </a:rPr>
              <a:t>by default MVC looks for a view file with same name that has .</a:t>
            </a:r>
            <a:r>
              <a:rPr lang="en-US" sz="7600" b="0" i="0" dirty="0" err="1">
                <a:solidFill>
                  <a:srgbClr val="333333"/>
                </a:solidFill>
                <a:effectLst/>
                <a:latin typeface="+mj-lt"/>
              </a:rPr>
              <a:t>cshtml</a:t>
            </a:r>
            <a:r>
              <a:rPr lang="en-US" sz="7600" b="0" i="0" dirty="0">
                <a:solidFill>
                  <a:srgbClr val="333333"/>
                </a:solidFill>
                <a:effectLst/>
                <a:latin typeface="+mj-lt"/>
              </a:rPr>
              <a:t> extension in the following locations</a:t>
            </a:r>
          </a:p>
          <a:p>
            <a:pPr lvl="1" algn="just" fontAlgn="base">
              <a:buFont typeface="Courier New" panose="02070309020205020404" pitchFamily="49" charset="0"/>
              <a:buChar char="o"/>
            </a:pPr>
            <a:r>
              <a:rPr lang="en-CA" sz="7600" b="0" i="0" dirty="0">
                <a:solidFill>
                  <a:srgbClr val="222222"/>
                </a:solidFill>
                <a:effectLst/>
                <a:latin typeface="+mj-lt"/>
              </a:rPr>
              <a:t>/Views/Student/</a:t>
            </a:r>
            <a:r>
              <a:rPr lang="en-CA" sz="7600" b="0" i="0" dirty="0" err="1">
                <a:solidFill>
                  <a:srgbClr val="222222"/>
                </a:solidFill>
                <a:effectLst/>
                <a:latin typeface="+mj-lt"/>
              </a:rPr>
              <a:t>GetStudentDetails.cshtml</a:t>
            </a:r>
            <a:endParaRPr lang="en-US" sz="7600" dirty="0">
              <a:solidFill>
                <a:srgbClr val="333333"/>
              </a:solidFill>
              <a:latin typeface="+mj-lt"/>
            </a:endParaRPr>
          </a:p>
          <a:p>
            <a:pPr lvl="1" algn="just" fontAlgn="base">
              <a:buFont typeface="Courier New" panose="02070309020205020404" pitchFamily="49" charset="0"/>
              <a:buChar char="o"/>
            </a:pPr>
            <a:r>
              <a:rPr lang="en-CA" sz="7600" b="0" i="0" dirty="0">
                <a:solidFill>
                  <a:srgbClr val="222222"/>
                </a:solidFill>
                <a:effectLst/>
                <a:latin typeface="+mj-lt"/>
              </a:rPr>
              <a:t>/Views/Shared/</a:t>
            </a:r>
            <a:r>
              <a:rPr lang="en-CA" sz="7600" b="0" i="0" dirty="0" err="1">
                <a:solidFill>
                  <a:srgbClr val="222222"/>
                </a:solidFill>
                <a:effectLst/>
                <a:latin typeface="+mj-lt"/>
              </a:rPr>
              <a:t>GetStudentDetails.cshtml</a:t>
            </a:r>
            <a:endParaRPr lang="en-CA" sz="7600" b="0" i="0" dirty="0">
              <a:solidFill>
                <a:srgbClr val="222222"/>
              </a:solidFill>
              <a:effectLst/>
              <a:latin typeface="+mj-lt"/>
            </a:endParaRPr>
          </a:p>
          <a:p>
            <a:pPr algn="just" fontAlgn="base">
              <a:buFont typeface="Arial" panose="020B0604020202020204" pitchFamily="34" charset="0"/>
              <a:buChar char="•"/>
            </a:pPr>
            <a:r>
              <a:rPr lang="en-CA" sz="7800" dirty="0">
                <a:solidFill>
                  <a:srgbClr val="222222"/>
                </a:solidFill>
                <a:latin typeface="+mj-lt"/>
              </a:rPr>
              <a:t>Before we create these folders let us understand Views in ASP.NET Core</a:t>
            </a:r>
            <a:endParaRPr lang="en-US" sz="7800" b="1"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163</a:t>
            </a:fld>
            <a:endParaRPr lang="en-US" dirty="0"/>
          </a:p>
        </p:txBody>
      </p:sp>
      <p:pic>
        <p:nvPicPr>
          <p:cNvPr id="7" name="Picture 6">
            <a:extLst>
              <a:ext uri="{FF2B5EF4-FFF2-40B4-BE49-F238E27FC236}">
                <a16:creationId xmlns:a16="http://schemas.microsoft.com/office/drawing/2014/main" id="{B8890E4D-7444-46BA-82C7-9365FB74AA67}"/>
              </a:ext>
            </a:extLst>
          </p:cNvPr>
          <p:cNvPicPr>
            <a:picLocks noChangeAspect="1"/>
          </p:cNvPicPr>
          <p:nvPr/>
        </p:nvPicPr>
        <p:blipFill>
          <a:blip r:embed="rId2"/>
          <a:stretch>
            <a:fillRect/>
          </a:stretch>
        </p:blipFill>
        <p:spPr>
          <a:xfrm>
            <a:off x="597791" y="2245463"/>
            <a:ext cx="8748518" cy="2240474"/>
          </a:xfrm>
          <a:prstGeom prst="rect">
            <a:avLst/>
          </a:prstGeom>
        </p:spPr>
      </p:pic>
    </p:spTree>
    <p:extLst>
      <p:ext uri="{BB962C8B-B14F-4D97-AF65-F5344CB8AC3E}">
        <p14:creationId xmlns:p14="http://schemas.microsoft.com/office/powerpoint/2010/main" val="273623626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Views in ASP.NET Core</a:t>
            </a:r>
          </a:p>
          <a:p>
            <a:pPr algn="l">
              <a:buFont typeface="Arial" panose="020B0604020202020204" pitchFamily="34" charset="0"/>
              <a:buChar char="•"/>
            </a:pPr>
            <a:r>
              <a:rPr lang="en-US" sz="7600" b="0" i="0" dirty="0">
                <a:solidFill>
                  <a:srgbClr val="333333"/>
                </a:solidFill>
                <a:effectLst/>
                <a:latin typeface="+mj-lt"/>
              </a:rPr>
              <a:t>A view contains the logic to display the Model data provided to it by the Controller.</a:t>
            </a:r>
          </a:p>
          <a:p>
            <a:pPr algn="l">
              <a:buFont typeface="Arial" panose="020B0604020202020204" pitchFamily="34" charset="0"/>
              <a:buChar char="•"/>
            </a:pPr>
            <a:r>
              <a:rPr lang="en-US" sz="7600" b="0" i="0" dirty="0">
                <a:solidFill>
                  <a:srgbClr val="333333"/>
                </a:solidFill>
                <a:effectLst/>
                <a:latin typeface="+mj-lt"/>
              </a:rPr>
              <a:t>A view is an HTML template with embedded Razor markup.</a:t>
            </a:r>
          </a:p>
          <a:p>
            <a:pPr algn="l">
              <a:buFont typeface="Arial" panose="020B0604020202020204" pitchFamily="34" charset="0"/>
              <a:buChar char="•"/>
            </a:pPr>
            <a:r>
              <a:rPr lang="en-US" sz="7600" b="0" i="0" dirty="0">
                <a:solidFill>
                  <a:srgbClr val="333333"/>
                </a:solidFill>
                <a:effectLst/>
                <a:latin typeface="+mj-lt"/>
              </a:rPr>
              <a:t>A view file has .</a:t>
            </a:r>
            <a:r>
              <a:rPr lang="en-US" sz="7600" b="0" i="0" dirty="0" err="1">
                <a:solidFill>
                  <a:srgbClr val="333333"/>
                </a:solidFill>
                <a:effectLst/>
                <a:latin typeface="+mj-lt"/>
              </a:rPr>
              <a:t>cshtml</a:t>
            </a:r>
            <a:r>
              <a:rPr lang="en-US" sz="7600" b="0" i="0" dirty="0">
                <a:solidFill>
                  <a:srgbClr val="333333"/>
                </a:solidFill>
                <a:effectLst/>
                <a:latin typeface="+mj-lt"/>
              </a:rPr>
              <a:t> extension if the programming language is C#.</a:t>
            </a:r>
          </a:p>
          <a:p>
            <a:pPr algn="l">
              <a:buFont typeface="Arial" panose="020B0604020202020204" pitchFamily="34" charset="0"/>
              <a:buChar char="•"/>
            </a:pPr>
            <a:r>
              <a:rPr lang="en-US" sz="7600" b="0" i="0" dirty="0">
                <a:solidFill>
                  <a:srgbClr val="333333"/>
                </a:solidFill>
                <a:effectLst/>
                <a:latin typeface="+mj-lt"/>
              </a:rPr>
              <a:t>By default, MVC looks for view files in the </a:t>
            </a:r>
            <a:r>
              <a:rPr lang="en-US" sz="7600" b="1" i="0" dirty="0">
                <a:solidFill>
                  <a:srgbClr val="333333"/>
                </a:solidFill>
                <a:effectLst/>
                <a:latin typeface="+mj-lt"/>
              </a:rPr>
              <a:t>Views </a:t>
            </a:r>
            <a:r>
              <a:rPr lang="en-US" sz="7600" b="0" i="0" dirty="0">
                <a:solidFill>
                  <a:srgbClr val="333333"/>
                </a:solidFill>
                <a:effectLst/>
                <a:latin typeface="+mj-lt"/>
              </a:rPr>
              <a:t>folder</a:t>
            </a:r>
          </a:p>
          <a:p>
            <a:pPr algn="l">
              <a:buFont typeface="Arial" panose="020B0604020202020204" pitchFamily="34" charset="0"/>
              <a:buChar char="•"/>
            </a:pPr>
            <a:r>
              <a:rPr lang="en-US" sz="7600" b="0" i="0" dirty="0">
                <a:solidFill>
                  <a:srgbClr val="333333"/>
                </a:solidFill>
                <a:effectLst/>
                <a:latin typeface="+mj-lt"/>
              </a:rPr>
              <a:t>View files that belong to a specific controller are stored in a sub-folder in the </a:t>
            </a:r>
            <a:r>
              <a:rPr lang="en-US" sz="7600" b="1" i="0" dirty="0">
                <a:solidFill>
                  <a:srgbClr val="333333"/>
                </a:solidFill>
                <a:effectLst/>
                <a:latin typeface="+mj-lt"/>
              </a:rPr>
              <a:t>Views</a:t>
            </a:r>
            <a:r>
              <a:rPr lang="en-US" sz="7600" b="0" i="0" dirty="0">
                <a:solidFill>
                  <a:srgbClr val="333333"/>
                </a:solidFill>
                <a:effectLst/>
                <a:latin typeface="+mj-lt"/>
              </a:rPr>
              <a:t> folder and that sub-folder has the </a:t>
            </a:r>
            <a:r>
              <a:rPr lang="en-US" sz="7600" b="1" i="0" dirty="0">
                <a:solidFill>
                  <a:srgbClr val="333333"/>
                </a:solidFill>
                <a:effectLst/>
                <a:latin typeface="+mj-lt"/>
              </a:rPr>
              <a:t>same name as the controller.</a:t>
            </a:r>
            <a:r>
              <a:rPr lang="en-US" sz="7600" b="0" i="0" dirty="0">
                <a:solidFill>
                  <a:srgbClr val="333333"/>
                </a:solidFill>
                <a:effectLst/>
                <a:latin typeface="+mj-lt"/>
              </a:rPr>
              <a:t> </a:t>
            </a:r>
          </a:p>
          <a:p>
            <a:pPr algn="l">
              <a:buFont typeface="Arial" panose="020B0604020202020204" pitchFamily="34" charset="0"/>
              <a:buChar char="•"/>
            </a:pPr>
            <a:r>
              <a:rPr lang="en-US" sz="7600" b="0" i="0" dirty="0">
                <a:solidFill>
                  <a:srgbClr val="333333"/>
                </a:solidFill>
                <a:effectLst/>
                <a:latin typeface="+mj-lt"/>
              </a:rPr>
              <a:t>The view file has the </a:t>
            </a:r>
            <a:r>
              <a:rPr lang="en-US" sz="7600" b="1" i="0" dirty="0">
                <a:solidFill>
                  <a:srgbClr val="333333"/>
                </a:solidFill>
                <a:effectLst/>
                <a:latin typeface="+mj-lt"/>
              </a:rPr>
              <a:t>same name as that of the controller action method</a:t>
            </a:r>
            <a:r>
              <a:rPr lang="en-US" sz="7600" b="0" i="0" dirty="0">
                <a:solidFill>
                  <a:srgbClr val="333333"/>
                </a:solidFill>
                <a:effectLst/>
                <a:latin typeface="+mj-lt"/>
              </a:rPr>
              <a:t> with a </a:t>
            </a:r>
            <a:r>
              <a:rPr lang="en-US" sz="7600" b="1" i="0" dirty="0">
                <a:solidFill>
                  <a:srgbClr val="333333"/>
                </a:solidFill>
                <a:effectLst/>
                <a:latin typeface="+mj-lt"/>
              </a:rPr>
              <a:t>.</a:t>
            </a:r>
            <a:r>
              <a:rPr lang="en-US" sz="7600" b="1" i="0" dirty="0" err="1">
                <a:solidFill>
                  <a:srgbClr val="333333"/>
                </a:solidFill>
                <a:effectLst/>
                <a:latin typeface="+mj-lt"/>
              </a:rPr>
              <a:t>cshtml</a:t>
            </a:r>
            <a:r>
              <a:rPr lang="en-US" sz="7600" b="1" i="0" dirty="0">
                <a:solidFill>
                  <a:srgbClr val="333333"/>
                </a:solidFill>
                <a:effectLst/>
                <a:latin typeface="+mj-lt"/>
              </a:rPr>
              <a:t> </a:t>
            </a:r>
            <a:r>
              <a:rPr lang="en-US" sz="7600" b="0" i="0" dirty="0">
                <a:solidFill>
                  <a:srgbClr val="333333"/>
                </a:solidFill>
                <a:effectLst/>
                <a:latin typeface="+mj-lt"/>
              </a:rPr>
              <a:t>extension</a:t>
            </a:r>
          </a:p>
          <a:p>
            <a:pPr algn="l">
              <a:buFont typeface="Arial" panose="020B0604020202020204" pitchFamily="34" charset="0"/>
              <a:buChar char="•"/>
            </a:pPr>
            <a:r>
              <a:rPr lang="en-US" sz="7600" dirty="0">
                <a:solidFill>
                  <a:srgbClr val="333333"/>
                </a:solidFill>
                <a:latin typeface="+mj-lt"/>
              </a:rPr>
              <a:t>Now let create our views for the Student Control.</a:t>
            </a:r>
          </a:p>
          <a:p>
            <a:pPr algn="l">
              <a:buFont typeface="Arial" panose="020B0604020202020204" pitchFamily="34" charset="0"/>
              <a:buChar char="•"/>
            </a:pPr>
            <a:r>
              <a:rPr lang="en-US" sz="7600" b="0" i="0" dirty="0">
                <a:solidFill>
                  <a:srgbClr val="333333"/>
                </a:solidFill>
                <a:effectLst/>
                <a:latin typeface="+mj-lt"/>
              </a:rPr>
              <a:t>Add a new folder called Student to the Views folder as shown on the next slide</a:t>
            </a: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164</a:t>
            </a:fld>
            <a:endParaRPr lang="en-US" dirty="0"/>
          </a:p>
        </p:txBody>
      </p:sp>
    </p:spTree>
    <p:extLst>
      <p:ext uri="{BB962C8B-B14F-4D97-AF65-F5344CB8AC3E}">
        <p14:creationId xmlns:p14="http://schemas.microsoft.com/office/powerpoint/2010/main" val="76948029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Views in ASP.NET Core</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Right-click on the Student folder and select Add and then select View</a:t>
            </a:r>
          </a:p>
          <a:p>
            <a:pPr algn="just" fontAlgn="base">
              <a:buFont typeface="Arial" panose="020B0604020202020204" pitchFamily="34" charset="0"/>
              <a:buChar char="•"/>
            </a:pPr>
            <a:r>
              <a:rPr lang="en-US" sz="7600" dirty="0">
                <a:solidFill>
                  <a:srgbClr val="000000"/>
                </a:solidFill>
                <a:latin typeface="+mj-lt"/>
              </a:rPr>
              <a:t>On the next screen select Razor View – Empty and then hit the Add button, the screen on the next slide will open up</a:t>
            </a: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165</a:t>
            </a:fld>
            <a:endParaRPr lang="en-US" dirty="0"/>
          </a:p>
        </p:txBody>
      </p:sp>
      <p:pic>
        <p:nvPicPr>
          <p:cNvPr id="7" name="Picture 6">
            <a:extLst>
              <a:ext uri="{FF2B5EF4-FFF2-40B4-BE49-F238E27FC236}">
                <a16:creationId xmlns:a16="http://schemas.microsoft.com/office/drawing/2014/main" id="{1020CE7D-CA39-4417-A999-A79629D03FE2}"/>
              </a:ext>
            </a:extLst>
          </p:cNvPr>
          <p:cNvPicPr>
            <a:picLocks noChangeAspect="1"/>
          </p:cNvPicPr>
          <p:nvPr/>
        </p:nvPicPr>
        <p:blipFill>
          <a:blip r:embed="rId2"/>
          <a:stretch>
            <a:fillRect/>
          </a:stretch>
        </p:blipFill>
        <p:spPr>
          <a:xfrm>
            <a:off x="940912" y="2268748"/>
            <a:ext cx="3642676" cy="2453853"/>
          </a:xfrm>
          <a:prstGeom prst="rect">
            <a:avLst/>
          </a:prstGeom>
        </p:spPr>
      </p:pic>
    </p:spTree>
    <p:extLst>
      <p:ext uri="{BB962C8B-B14F-4D97-AF65-F5344CB8AC3E}">
        <p14:creationId xmlns:p14="http://schemas.microsoft.com/office/powerpoint/2010/main" val="156265956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just" fontAlgn="base">
              <a:buFont typeface="Arial" panose="020B0604020202020204" pitchFamily="34" charset="0"/>
              <a:buChar char="•"/>
            </a:pPr>
            <a:r>
              <a:rPr lang="en-US" sz="7600" dirty="0">
                <a:solidFill>
                  <a:srgbClr val="000000"/>
                </a:solidFill>
                <a:latin typeface="+mj-lt"/>
              </a:rPr>
              <a:t>The are 3 ways to pass data from the controller to a view</a:t>
            </a:r>
          </a:p>
          <a:p>
            <a:pPr lvl="1" algn="just" fontAlgn="base">
              <a:buFont typeface="Courier New" panose="02070309020205020404" pitchFamily="49" charset="0"/>
              <a:buChar char="o"/>
            </a:pPr>
            <a:r>
              <a:rPr lang="en-US" sz="7400" dirty="0">
                <a:solidFill>
                  <a:srgbClr val="000000"/>
                </a:solidFill>
                <a:latin typeface="+mj-lt"/>
              </a:rPr>
              <a:t>Using </a:t>
            </a:r>
            <a:r>
              <a:rPr lang="en-US" sz="7400" dirty="0" err="1">
                <a:solidFill>
                  <a:srgbClr val="000000"/>
                </a:solidFill>
                <a:latin typeface="+mj-lt"/>
              </a:rPr>
              <a:t>ViewData</a:t>
            </a:r>
            <a:endParaRPr lang="en-US" sz="7400" dirty="0">
              <a:solidFill>
                <a:srgbClr val="000000"/>
              </a:solidFill>
              <a:latin typeface="+mj-lt"/>
            </a:endParaRPr>
          </a:p>
          <a:p>
            <a:pPr lvl="1" algn="just" fontAlgn="base">
              <a:buFont typeface="Courier New" panose="02070309020205020404" pitchFamily="49" charset="0"/>
              <a:buChar char="o"/>
            </a:pPr>
            <a:r>
              <a:rPr lang="en-US" sz="7400" dirty="0">
                <a:solidFill>
                  <a:srgbClr val="000000"/>
                </a:solidFill>
                <a:latin typeface="+mj-lt"/>
              </a:rPr>
              <a:t>Using </a:t>
            </a:r>
            <a:r>
              <a:rPr lang="en-US" sz="7400" dirty="0" err="1">
                <a:solidFill>
                  <a:srgbClr val="000000"/>
                </a:solidFill>
                <a:latin typeface="+mj-lt"/>
              </a:rPr>
              <a:t>ViewBag</a:t>
            </a:r>
            <a:endParaRPr lang="en-US" sz="7400" dirty="0">
              <a:solidFill>
                <a:srgbClr val="000000"/>
              </a:solidFill>
              <a:latin typeface="+mj-lt"/>
            </a:endParaRPr>
          </a:p>
          <a:p>
            <a:pPr lvl="1" algn="just" fontAlgn="base">
              <a:buFont typeface="Courier New" panose="02070309020205020404" pitchFamily="49" charset="0"/>
              <a:buChar char="o"/>
            </a:pPr>
            <a:r>
              <a:rPr lang="en-US" sz="7400" dirty="0">
                <a:solidFill>
                  <a:srgbClr val="000000"/>
                </a:solidFill>
                <a:latin typeface="+mj-lt"/>
              </a:rPr>
              <a:t>Using a strongly typed model object – strongly typed view</a:t>
            </a:r>
          </a:p>
          <a:p>
            <a:pPr algn="just" fontAlgn="base">
              <a:buFont typeface="Arial" panose="020B0604020202020204" pitchFamily="34" charset="0"/>
              <a:buChar char="•"/>
            </a:pPr>
            <a:r>
              <a:rPr lang="en-US" sz="7600" dirty="0">
                <a:solidFill>
                  <a:srgbClr val="000000"/>
                </a:solidFill>
                <a:latin typeface="+mj-lt"/>
              </a:rPr>
              <a:t>Modify the </a:t>
            </a:r>
            <a:r>
              <a:rPr lang="en-US" sz="7600" dirty="0" err="1">
                <a:solidFill>
                  <a:srgbClr val="000000"/>
                </a:solidFill>
                <a:latin typeface="+mj-lt"/>
              </a:rPr>
              <a:t>GetStudentDetails</a:t>
            </a:r>
            <a:r>
              <a:rPr lang="en-US" sz="7600" dirty="0">
                <a:solidFill>
                  <a:srgbClr val="000000"/>
                </a:solidFill>
                <a:latin typeface="+mj-lt"/>
              </a:rPr>
              <a:t>() method in the Student Controller to use the </a:t>
            </a:r>
            <a:r>
              <a:rPr lang="en-US" sz="7600" dirty="0" err="1">
                <a:solidFill>
                  <a:srgbClr val="000000"/>
                </a:solidFill>
                <a:latin typeface="+mj-lt"/>
              </a:rPr>
              <a:t>ViewData</a:t>
            </a:r>
            <a:r>
              <a:rPr lang="en-US" sz="7600" dirty="0">
                <a:solidFill>
                  <a:srgbClr val="000000"/>
                </a:solidFill>
                <a:latin typeface="+mj-lt"/>
              </a:rPr>
              <a:t> to pass data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Modify the View files </a:t>
            </a:r>
            <a:r>
              <a:rPr lang="en-US" sz="7600" dirty="0" err="1">
                <a:solidFill>
                  <a:srgbClr val="000000"/>
                </a:solidFill>
                <a:latin typeface="+mj-lt"/>
              </a:rPr>
              <a:t>GetStudentDetails.cshtml</a:t>
            </a:r>
            <a:r>
              <a:rPr lang="en-US" sz="7600" dirty="0">
                <a:solidFill>
                  <a:srgbClr val="000000"/>
                </a:solidFill>
                <a:latin typeface="+mj-lt"/>
              </a:rPr>
              <a:t> as shown in the image on the next slide</a:t>
            </a:r>
          </a:p>
          <a:p>
            <a:pPr marL="0" indent="0" algn="just" fontAlgn="base">
              <a:buNone/>
            </a:pPr>
            <a:endParaRPr lang="en-US" sz="7400" dirty="0">
              <a:solidFill>
                <a:srgbClr val="000000"/>
              </a:solidFill>
            </a:endParaRPr>
          </a:p>
          <a:p>
            <a:pPr algn="just" fontAlgn="base">
              <a:buFont typeface="Arial" panose="020B0604020202020204" pitchFamily="34" charset="0"/>
              <a:buChar char="•"/>
            </a:pPr>
            <a:endParaRPr lang="en-US" sz="7400" dirty="0">
              <a:solidFill>
                <a:srgbClr val="000000"/>
              </a:solidFill>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166</a:t>
            </a:fld>
            <a:endParaRPr lang="en-US" dirty="0"/>
          </a:p>
        </p:txBody>
      </p:sp>
      <p:pic>
        <p:nvPicPr>
          <p:cNvPr id="17" name="Picture 16">
            <a:extLst>
              <a:ext uri="{FF2B5EF4-FFF2-40B4-BE49-F238E27FC236}">
                <a16:creationId xmlns:a16="http://schemas.microsoft.com/office/drawing/2014/main" id="{ABBC7426-52A7-4EF6-8732-2E67A871B848}"/>
              </a:ext>
            </a:extLst>
          </p:cNvPr>
          <p:cNvPicPr>
            <a:picLocks noChangeAspect="1"/>
          </p:cNvPicPr>
          <p:nvPr/>
        </p:nvPicPr>
        <p:blipFill>
          <a:blip r:embed="rId2"/>
          <a:stretch>
            <a:fillRect/>
          </a:stretch>
        </p:blipFill>
        <p:spPr>
          <a:xfrm>
            <a:off x="972560" y="4069016"/>
            <a:ext cx="6005080" cy="1598359"/>
          </a:xfrm>
          <a:prstGeom prst="rect">
            <a:avLst/>
          </a:prstGeom>
        </p:spPr>
      </p:pic>
    </p:spTree>
    <p:extLst>
      <p:ext uri="{BB962C8B-B14F-4D97-AF65-F5344CB8AC3E}">
        <p14:creationId xmlns:p14="http://schemas.microsoft.com/office/powerpoint/2010/main" val="27281426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Run the application and navigate to https://&lt;localhost&gt;/student/getstudentdetails/2</a:t>
            </a:r>
          </a:p>
          <a:p>
            <a:pPr algn="just" fontAlgn="base">
              <a:buFont typeface="Arial" panose="020B0604020202020204" pitchFamily="34" charset="0"/>
              <a:buChar char="•"/>
            </a:pPr>
            <a:r>
              <a:rPr lang="en-US" sz="7600" dirty="0">
                <a:solidFill>
                  <a:srgbClr val="000000"/>
                </a:solidFill>
                <a:latin typeface="+mj-lt"/>
              </a:rPr>
              <a:t>The browser should render the image on the next slide</a:t>
            </a:r>
          </a:p>
          <a:p>
            <a:pPr marL="0" indent="0" algn="just" fontAlgn="base">
              <a:buNone/>
            </a:pPr>
            <a:endParaRPr lang="en-US" sz="7600" dirty="0">
              <a:solidFill>
                <a:srgbClr val="000000"/>
              </a:solidFill>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167</a:t>
            </a:fld>
            <a:endParaRPr lang="en-US" dirty="0"/>
          </a:p>
        </p:txBody>
      </p:sp>
      <p:pic>
        <p:nvPicPr>
          <p:cNvPr id="7" name="Picture 6">
            <a:extLst>
              <a:ext uri="{FF2B5EF4-FFF2-40B4-BE49-F238E27FC236}">
                <a16:creationId xmlns:a16="http://schemas.microsoft.com/office/drawing/2014/main" id="{8D801969-C112-4A70-9416-F4581894D9C2}"/>
              </a:ext>
            </a:extLst>
          </p:cNvPr>
          <p:cNvPicPr>
            <a:picLocks noChangeAspect="1"/>
          </p:cNvPicPr>
          <p:nvPr/>
        </p:nvPicPr>
        <p:blipFill>
          <a:blip r:embed="rId2"/>
          <a:stretch>
            <a:fillRect/>
          </a:stretch>
        </p:blipFill>
        <p:spPr>
          <a:xfrm>
            <a:off x="1066800" y="2238220"/>
            <a:ext cx="6086475" cy="2648105"/>
          </a:xfrm>
          <a:prstGeom prst="rect">
            <a:avLst/>
          </a:prstGeom>
        </p:spPr>
      </p:pic>
    </p:spTree>
    <p:extLst>
      <p:ext uri="{BB962C8B-B14F-4D97-AF65-F5344CB8AC3E}">
        <p14:creationId xmlns:p14="http://schemas.microsoft.com/office/powerpoint/2010/main" val="36368758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algn="l">
              <a:buFont typeface="Arial" panose="020B0604020202020204" pitchFamily="34" charset="0"/>
              <a:buChar char="•"/>
            </a:pPr>
            <a:r>
              <a:rPr lang="en-US" sz="7600" b="0" i="0" dirty="0" err="1">
                <a:effectLst/>
                <a:latin typeface="+mj-lt"/>
              </a:rPr>
              <a:t>ViewData</a:t>
            </a:r>
            <a:r>
              <a:rPr lang="en-US" sz="7600" b="0" i="0" dirty="0">
                <a:effectLst/>
                <a:latin typeface="+mj-lt"/>
              </a:rPr>
              <a:t> is a dictionary of weakly typed objects. </a:t>
            </a:r>
          </a:p>
          <a:p>
            <a:pPr algn="l">
              <a:buFont typeface="Arial" panose="020B0604020202020204" pitchFamily="34" charset="0"/>
              <a:buChar char="•"/>
            </a:pPr>
            <a:r>
              <a:rPr lang="en-US" sz="7600" b="0" i="0" dirty="0">
                <a:effectLst/>
                <a:latin typeface="+mj-lt"/>
              </a:rPr>
              <a:t>To store and retrieve data from the </a:t>
            </a:r>
            <a:r>
              <a:rPr lang="en-US" sz="7600" b="0" i="0" dirty="0" err="1">
                <a:effectLst/>
                <a:latin typeface="+mj-lt"/>
              </a:rPr>
              <a:t>ViewData</a:t>
            </a:r>
            <a:r>
              <a:rPr lang="en-US" sz="7600" b="0" i="0" dirty="0">
                <a:effectLst/>
                <a:latin typeface="+mj-lt"/>
              </a:rPr>
              <a:t> dictionary we use string keys.</a:t>
            </a:r>
          </a:p>
          <a:p>
            <a:pPr algn="l">
              <a:buFont typeface="Arial" panose="020B0604020202020204" pitchFamily="34" charset="0"/>
              <a:buChar char="•"/>
            </a:pPr>
            <a:r>
              <a:rPr lang="en-US" sz="7600" b="0" i="0" dirty="0">
                <a:effectLst/>
                <a:latin typeface="+mj-lt"/>
              </a:rPr>
              <a:t>String data can be accessed from </a:t>
            </a:r>
            <a:r>
              <a:rPr lang="en-US" sz="7600" b="0" i="0" dirty="0" err="1">
                <a:effectLst/>
                <a:latin typeface="+mj-lt"/>
              </a:rPr>
              <a:t>ViewData</a:t>
            </a:r>
            <a:r>
              <a:rPr lang="en-US" sz="7600" b="0" i="0" dirty="0">
                <a:effectLst/>
                <a:latin typeface="+mj-lt"/>
              </a:rPr>
              <a:t> dictionary without the need to cast the data to string type.</a:t>
            </a:r>
          </a:p>
          <a:p>
            <a:pPr>
              <a:buFont typeface="Arial" panose="020B0604020202020204" pitchFamily="34" charset="0"/>
              <a:buChar char="•"/>
            </a:pPr>
            <a:r>
              <a:rPr lang="en-US" sz="7600" b="0" i="0" dirty="0">
                <a:solidFill>
                  <a:srgbClr val="333333"/>
                </a:solidFill>
                <a:effectLst/>
                <a:latin typeface="+mj-lt"/>
              </a:rPr>
              <a:t>If we are accessing any other type of data, we need to explicitly cast it to the type we are expecting.</a:t>
            </a:r>
          </a:p>
          <a:p>
            <a:pPr>
              <a:buFont typeface="Arial" panose="020B0604020202020204" pitchFamily="34" charset="0"/>
              <a:buChar char="•"/>
            </a:pPr>
            <a:r>
              <a:rPr lang="en-US" sz="7600" dirty="0">
                <a:latin typeface="+mj-lt"/>
              </a:rPr>
              <a:t>W</a:t>
            </a:r>
            <a:r>
              <a:rPr lang="en-US" sz="7600" b="0" i="0" dirty="0">
                <a:effectLst/>
                <a:latin typeface="+mj-lt"/>
              </a:rPr>
              <a:t>e had to cast the </a:t>
            </a:r>
            <a:r>
              <a:rPr lang="en-US" sz="7600" dirty="0">
                <a:latin typeface="+mj-lt"/>
              </a:rPr>
              <a:t>Student</a:t>
            </a:r>
            <a:r>
              <a:rPr lang="en-US" sz="7600" b="0" i="0" dirty="0">
                <a:effectLst/>
                <a:latin typeface="+mj-lt"/>
              </a:rPr>
              <a:t> object to </a:t>
            </a:r>
            <a:r>
              <a:rPr lang="en-US" sz="7600" dirty="0">
                <a:latin typeface="+mj-lt"/>
              </a:rPr>
              <a:t>Student</a:t>
            </a:r>
            <a:r>
              <a:rPr lang="en-US" sz="7600" b="0" i="0" dirty="0">
                <a:effectLst/>
                <a:latin typeface="+mj-lt"/>
              </a:rPr>
              <a:t> Type before accessing </a:t>
            </a:r>
            <a:r>
              <a:rPr lang="en-US" sz="7600" b="1" dirty="0">
                <a:latin typeface="+mj-lt"/>
              </a:rPr>
              <a:t>First Name</a:t>
            </a:r>
            <a:r>
              <a:rPr lang="en-US" sz="7600" b="0" i="0" dirty="0">
                <a:effectLst/>
                <a:latin typeface="+mj-lt"/>
              </a:rPr>
              <a:t>, </a:t>
            </a:r>
            <a:r>
              <a:rPr lang="en-US" sz="7600" b="1" i="0" dirty="0">
                <a:effectLst/>
                <a:latin typeface="+mj-lt"/>
              </a:rPr>
              <a:t>Initial </a:t>
            </a:r>
            <a:r>
              <a:rPr lang="en-US" sz="7600" b="0" i="0" dirty="0">
                <a:effectLst/>
                <a:latin typeface="+mj-lt"/>
              </a:rPr>
              <a:t>and </a:t>
            </a:r>
            <a:r>
              <a:rPr lang="en-US" sz="7600" b="1" dirty="0">
                <a:latin typeface="+mj-lt"/>
              </a:rPr>
              <a:t>last Name</a:t>
            </a:r>
            <a:r>
              <a:rPr lang="en-US" sz="7600" b="1" i="0" dirty="0">
                <a:effectLst/>
                <a:latin typeface="+mj-lt"/>
              </a:rPr>
              <a:t> </a:t>
            </a:r>
            <a:r>
              <a:rPr lang="en-US" sz="7600" b="0" i="0" dirty="0">
                <a:effectLst/>
                <a:latin typeface="+mj-lt"/>
              </a:rPr>
              <a:t>properties of the Student object.</a:t>
            </a:r>
          </a:p>
          <a:p>
            <a:pPr algn="l">
              <a:buFont typeface="Arial" panose="020B0604020202020204" pitchFamily="34" charset="0"/>
              <a:buChar char="•"/>
            </a:pPr>
            <a:endParaRPr lang="en-US" sz="7600" b="0" i="0" dirty="0">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168</a:t>
            </a:fld>
            <a:endParaRPr lang="en-US" dirty="0"/>
          </a:p>
        </p:txBody>
      </p:sp>
      <p:pic>
        <p:nvPicPr>
          <p:cNvPr id="10" name="Picture 9">
            <a:extLst>
              <a:ext uri="{FF2B5EF4-FFF2-40B4-BE49-F238E27FC236}">
                <a16:creationId xmlns:a16="http://schemas.microsoft.com/office/drawing/2014/main" id="{6CC12926-1325-43D2-9EF4-3963310BCA19}"/>
              </a:ext>
            </a:extLst>
          </p:cNvPr>
          <p:cNvPicPr>
            <a:picLocks noChangeAspect="1"/>
          </p:cNvPicPr>
          <p:nvPr/>
        </p:nvPicPr>
        <p:blipFill>
          <a:blip r:embed="rId2"/>
          <a:stretch>
            <a:fillRect/>
          </a:stretch>
        </p:blipFill>
        <p:spPr>
          <a:xfrm>
            <a:off x="620729" y="2127755"/>
            <a:ext cx="6446821" cy="2101345"/>
          </a:xfrm>
          <a:prstGeom prst="rect">
            <a:avLst/>
          </a:prstGeom>
        </p:spPr>
      </p:pic>
    </p:spTree>
    <p:extLst>
      <p:ext uri="{BB962C8B-B14F-4D97-AF65-F5344CB8AC3E}">
        <p14:creationId xmlns:p14="http://schemas.microsoft.com/office/powerpoint/2010/main" val="356995697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l">
              <a:buFont typeface="Arial" panose="020B0604020202020204" pitchFamily="34" charset="0"/>
              <a:buChar char="•"/>
            </a:pPr>
            <a:r>
              <a:rPr lang="en-US" sz="7600" dirty="0">
                <a:latin typeface="+mj-lt"/>
              </a:rPr>
              <a:t>On the other hand </a:t>
            </a:r>
            <a:r>
              <a:rPr lang="en-US" sz="7600" dirty="0" err="1">
                <a:latin typeface="+mj-lt"/>
              </a:rPr>
              <a:t>ViewBag</a:t>
            </a:r>
            <a:r>
              <a:rPr lang="en-US" sz="7600" dirty="0">
                <a:latin typeface="+mj-lt"/>
              </a:rPr>
              <a:t> uses dynamic properties instead of string keys</a:t>
            </a:r>
          </a:p>
          <a:p>
            <a:pPr algn="l">
              <a:buFont typeface="Arial" panose="020B0604020202020204" pitchFamily="34" charset="0"/>
              <a:buChar char="•"/>
            </a:pPr>
            <a:r>
              <a:rPr lang="en-US" sz="7600" b="0" i="0" dirty="0">
                <a:effectLst/>
                <a:latin typeface="+mj-lt"/>
              </a:rPr>
              <a:t>Now let us modify </a:t>
            </a:r>
            <a:r>
              <a:rPr lang="en-US" sz="7600" b="0" i="0" dirty="0" err="1">
                <a:effectLst/>
                <a:latin typeface="+mj-lt"/>
              </a:rPr>
              <a:t>GetStudentDetails</a:t>
            </a:r>
            <a:r>
              <a:rPr lang="en-US" sz="7600" b="0" i="0" dirty="0">
                <a:effectLst/>
                <a:latin typeface="+mj-lt"/>
              </a:rPr>
              <a:t>() method using </a:t>
            </a:r>
            <a:r>
              <a:rPr lang="en-US" sz="7600" b="0" i="0" dirty="0" err="1">
                <a:effectLst/>
                <a:latin typeface="+mj-lt"/>
              </a:rPr>
              <a:t>ViewBag</a:t>
            </a:r>
            <a:r>
              <a:rPr lang="en-US" sz="7600" b="0" i="0" dirty="0">
                <a:effectLst/>
                <a:latin typeface="+mj-lt"/>
              </a:rPr>
              <a:t> as shown in the image below</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b="0" i="0" dirty="0">
              <a:effectLst/>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b="0" i="0" dirty="0">
              <a:effectLst/>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r>
              <a:rPr lang="en-US" sz="7600" b="0" i="0" dirty="0">
                <a:effectLst/>
                <a:latin typeface="+mj-lt"/>
              </a:rPr>
              <a:t>Now let us modify the </a:t>
            </a:r>
            <a:r>
              <a:rPr lang="en-US" sz="7600" b="0" i="0" dirty="0" err="1">
                <a:effectLst/>
                <a:latin typeface="+mj-lt"/>
              </a:rPr>
              <a:t>GetStudentDetails.cshtml</a:t>
            </a:r>
            <a:r>
              <a:rPr lang="en-US" sz="7600" b="0" i="0" dirty="0">
                <a:effectLst/>
                <a:latin typeface="+mj-lt"/>
              </a:rPr>
              <a:t> view as shown on the image on the next slide</a:t>
            </a:r>
          </a:p>
          <a:p>
            <a:pPr marL="0" indent="0" algn="just" fontAlgn="base">
              <a:buNone/>
            </a:pPr>
            <a:endParaRPr lang="en-US" sz="7600" dirty="0">
              <a:solidFill>
                <a:srgbClr val="000000"/>
              </a:solidFill>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169</a:t>
            </a:fld>
            <a:endParaRPr lang="en-US" dirty="0"/>
          </a:p>
        </p:txBody>
      </p:sp>
      <p:pic>
        <p:nvPicPr>
          <p:cNvPr id="7" name="Picture 6">
            <a:extLst>
              <a:ext uri="{FF2B5EF4-FFF2-40B4-BE49-F238E27FC236}">
                <a16:creationId xmlns:a16="http://schemas.microsoft.com/office/drawing/2014/main" id="{646275A8-F268-4121-AE76-B34D4DFD392B}"/>
              </a:ext>
            </a:extLst>
          </p:cNvPr>
          <p:cNvPicPr>
            <a:picLocks noChangeAspect="1"/>
          </p:cNvPicPr>
          <p:nvPr/>
        </p:nvPicPr>
        <p:blipFill>
          <a:blip r:embed="rId2"/>
          <a:stretch>
            <a:fillRect/>
          </a:stretch>
        </p:blipFill>
        <p:spPr>
          <a:xfrm>
            <a:off x="1066800" y="3001806"/>
            <a:ext cx="5685013" cy="1531753"/>
          </a:xfrm>
          <a:prstGeom prst="rect">
            <a:avLst/>
          </a:prstGeom>
        </p:spPr>
      </p:pic>
    </p:spTree>
    <p:extLst>
      <p:ext uri="{BB962C8B-B14F-4D97-AF65-F5344CB8AC3E}">
        <p14:creationId xmlns:p14="http://schemas.microsoft.com/office/powerpoint/2010/main" val="228474677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Project Files</a:t>
            </a:r>
          </a:p>
          <a:p>
            <a:pPr lvl="3">
              <a:buFont typeface="Courier New" panose="02070309020205020404" pitchFamily="49" charset="0"/>
              <a:buChar char="o"/>
            </a:pPr>
            <a:r>
              <a:rPr lang="en-US" sz="1900" b="1" i="0" dirty="0">
                <a:solidFill>
                  <a:srgbClr val="000000"/>
                </a:solidFill>
                <a:effectLst/>
                <a:latin typeface="+mj-lt"/>
              </a:rPr>
              <a:t>Nullable:</a:t>
            </a:r>
            <a:r>
              <a:rPr lang="en-US" sz="1900" b="0" i="0" dirty="0">
                <a:solidFill>
                  <a:srgbClr val="000000"/>
                </a:solidFill>
                <a:effectLst/>
                <a:latin typeface="+mj-lt"/>
              </a:rPr>
              <a:t> The nullable annotation and warning contexts can be set for a project using the &lt;Nullable&gt; element in your .</a:t>
            </a:r>
            <a:r>
              <a:rPr lang="en-US" sz="1900" b="0" i="0" dirty="0" err="1">
                <a:solidFill>
                  <a:srgbClr val="000000"/>
                </a:solidFill>
                <a:effectLst/>
                <a:latin typeface="+mj-lt"/>
              </a:rPr>
              <a:t>csproj</a:t>
            </a:r>
            <a:r>
              <a:rPr lang="en-US" sz="1900" b="0" i="0" dirty="0">
                <a:solidFill>
                  <a:srgbClr val="000000"/>
                </a:solidFill>
                <a:effectLst/>
                <a:latin typeface="+mj-lt"/>
              </a:rPr>
              <a:t> file. This element configures how the compiler interprets the nullability of types and what warnings are emitted. The value for this element is “enable” and “disable”.</a:t>
            </a:r>
          </a:p>
          <a:p>
            <a:pPr lvl="3">
              <a:buFont typeface="Courier New" panose="02070309020205020404" pitchFamily="49" charset="0"/>
              <a:buChar char="o"/>
            </a:pPr>
            <a:r>
              <a:rPr lang="en-US" sz="1900" b="1" i="0" dirty="0" err="1">
                <a:solidFill>
                  <a:srgbClr val="000000"/>
                </a:solidFill>
                <a:effectLst/>
                <a:latin typeface="+mj-lt"/>
              </a:rPr>
              <a:t>ImplicitUsings</a:t>
            </a:r>
            <a:r>
              <a:rPr lang="en-US" sz="1900" b="1" i="0" dirty="0">
                <a:solidFill>
                  <a:srgbClr val="000000"/>
                </a:solidFill>
                <a:effectLst/>
                <a:latin typeface="+mj-lt"/>
              </a:rPr>
              <a:t>:</a:t>
            </a:r>
            <a:r>
              <a:rPr lang="en-US" sz="1900" b="0" i="0" dirty="0">
                <a:solidFill>
                  <a:srgbClr val="000000"/>
                </a:solidFill>
                <a:effectLst/>
                <a:latin typeface="+mj-lt"/>
              </a:rPr>
              <a:t> Implicit </a:t>
            </a:r>
            <a:r>
              <a:rPr lang="en-US" sz="1900" b="0" i="0" dirty="0" err="1">
                <a:solidFill>
                  <a:srgbClr val="000000"/>
                </a:solidFill>
                <a:effectLst/>
                <a:latin typeface="+mj-lt"/>
              </a:rPr>
              <a:t>usings</a:t>
            </a:r>
            <a:r>
              <a:rPr lang="en-US" sz="1900" b="0" i="0" dirty="0">
                <a:solidFill>
                  <a:srgbClr val="000000"/>
                </a:solidFill>
                <a:effectLst/>
                <a:latin typeface="+mj-lt"/>
              </a:rPr>
              <a:t> is a feature in .NET that allows the compiler to automatically add global </a:t>
            </a:r>
            <a:r>
              <a:rPr lang="en-US" sz="1900" b="0" i="0" dirty="0" err="1">
                <a:solidFill>
                  <a:srgbClr val="000000"/>
                </a:solidFill>
                <a:effectLst/>
                <a:latin typeface="+mj-lt"/>
              </a:rPr>
              <a:t>usings</a:t>
            </a:r>
            <a:r>
              <a:rPr lang="en-US" sz="1900" b="0" i="0" dirty="0">
                <a:solidFill>
                  <a:srgbClr val="000000"/>
                </a:solidFill>
                <a:effectLst/>
                <a:latin typeface="+mj-lt"/>
              </a:rPr>
              <a:t> to projects for common namespaces used in projects of the type developer have chosen. This can help developer get started more quickly in .NET by automatically importing common namespaces like System and </a:t>
            </a:r>
            <a:r>
              <a:rPr lang="en-US" sz="1900" b="0" i="0" dirty="0" err="1">
                <a:solidFill>
                  <a:srgbClr val="000000"/>
                </a:solidFill>
                <a:effectLst/>
                <a:latin typeface="+mj-lt"/>
              </a:rPr>
              <a:t>System.Linq</a:t>
            </a:r>
            <a:r>
              <a:rPr lang="en-US" sz="1900" b="0" i="0" dirty="0">
                <a:solidFill>
                  <a:srgbClr val="000000"/>
                </a:solidFill>
                <a:effectLst/>
                <a:latin typeface="+mj-lt"/>
              </a:rPr>
              <a:t> without them having to declare them somewhere in projects explicitly. The value for this element are enable and disable.</a:t>
            </a:r>
          </a:p>
          <a:p>
            <a:pPr lvl="4">
              <a:buFont typeface="Wingdings" panose="05000000000000000000" pitchFamily="2" charset="2"/>
              <a:buChar char="§"/>
            </a:pPr>
            <a:r>
              <a:rPr lang="en-US" sz="1900" dirty="0">
                <a:solidFill>
                  <a:srgbClr val="000000"/>
                </a:solidFill>
                <a:latin typeface="+mj-lt"/>
              </a:rPr>
              <a:t>Implicit global using directives are added for projects that use one of the following SDKs</a:t>
            </a:r>
          </a:p>
          <a:p>
            <a:pPr lvl="5">
              <a:buFont typeface="Wingdings" panose="05000000000000000000" pitchFamily="2" charset="2"/>
              <a:buChar char="q"/>
            </a:pPr>
            <a:r>
              <a:rPr lang="en-US" sz="1900" b="0" i="0" dirty="0" err="1">
                <a:solidFill>
                  <a:srgbClr val="000000"/>
                </a:solidFill>
                <a:effectLst/>
                <a:latin typeface="+mj-lt"/>
              </a:rPr>
              <a:t>Microsoft.NET.Sdk</a:t>
            </a:r>
            <a:r>
              <a:rPr lang="en-US" sz="1900" b="0" i="0" dirty="0">
                <a:solidFill>
                  <a:srgbClr val="000000"/>
                </a:solidFill>
                <a:effectLst/>
                <a:latin typeface="+mj-lt"/>
              </a:rPr>
              <a:t> – Console application</a:t>
            </a:r>
          </a:p>
          <a:p>
            <a:pPr lvl="5">
              <a:buFont typeface="Wingdings" panose="05000000000000000000" pitchFamily="2" charset="2"/>
              <a:buChar char="q"/>
            </a:pPr>
            <a:r>
              <a:rPr lang="en-US" sz="1900" b="0" i="0" dirty="0" err="1">
                <a:solidFill>
                  <a:srgbClr val="000000"/>
                </a:solidFill>
                <a:effectLst/>
                <a:latin typeface="+mj-lt"/>
              </a:rPr>
              <a:t>Microsoft.NET.Sdk.Web</a:t>
            </a:r>
            <a:r>
              <a:rPr lang="en-US" sz="1900" b="0" i="0" dirty="0">
                <a:solidFill>
                  <a:srgbClr val="000000"/>
                </a:solidFill>
                <a:effectLst/>
                <a:latin typeface="+mj-lt"/>
              </a:rPr>
              <a:t> – Web application</a:t>
            </a:r>
          </a:p>
          <a:p>
            <a:pPr lvl="5">
              <a:buFont typeface="Wingdings" panose="05000000000000000000" pitchFamily="2" charset="2"/>
              <a:buChar char="q"/>
            </a:pPr>
            <a:r>
              <a:rPr lang="en-US" sz="1900" b="0" i="0" dirty="0" err="1">
                <a:solidFill>
                  <a:srgbClr val="000000"/>
                </a:solidFill>
                <a:effectLst/>
                <a:latin typeface="+mj-lt"/>
              </a:rPr>
              <a:t>Microsoft.NET.Sdk.Worker</a:t>
            </a:r>
            <a:endParaRPr lang="en-US" sz="1900" b="0" i="0" dirty="0">
              <a:solidFill>
                <a:srgbClr val="000000"/>
              </a:solidFill>
              <a:effectLst/>
              <a:latin typeface="+mj-lt"/>
            </a:endParaRPr>
          </a:p>
          <a:p>
            <a:pPr lvl="5">
              <a:buFont typeface="Wingdings" panose="05000000000000000000" pitchFamily="2" charset="2"/>
              <a:buChar char="q"/>
            </a:pPr>
            <a:r>
              <a:rPr lang="en-US" sz="1900" b="0" i="0" dirty="0" err="1">
                <a:solidFill>
                  <a:srgbClr val="000000"/>
                </a:solidFill>
                <a:effectLst/>
                <a:latin typeface="+mj-lt"/>
              </a:rPr>
              <a:t>Microsoft.NET.Sdk.WindowsDesktop</a:t>
            </a:r>
            <a:r>
              <a:rPr lang="en-US" sz="1900" b="0" i="0" dirty="0">
                <a:solidFill>
                  <a:srgbClr val="000000"/>
                </a:solidFill>
                <a:effectLst/>
                <a:latin typeface="+mj-lt"/>
              </a:rPr>
              <a:t>  – Desktop application</a:t>
            </a:r>
          </a:p>
          <a:p>
            <a:pPr lvl="5">
              <a:buFont typeface="Wingdings" panose="05000000000000000000" pitchFamily="2" charset="2"/>
              <a:buChar char="q"/>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a:t>
            </a:fld>
            <a:endParaRPr lang="en-US"/>
          </a:p>
        </p:txBody>
      </p:sp>
    </p:spTree>
    <p:extLst>
      <p:ext uri="{BB962C8B-B14F-4D97-AF65-F5344CB8AC3E}">
        <p14:creationId xmlns:p14="http://schemas.microsoft.com/office/powerpoint/2010/main" val="386573517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r>
              <a:rPr lang="en-US" sz="7600" b="0" i="0" dirty="0">
                <a:solidFill>
                  <a:srgbClr val="333333"/>
                </a:solidFill>
                <a:effectLst/>
                <a:latin typeface="+mj-lt"/>
              </a:rPr>
              <a:t>Both </a:t>
            </a:r>
            <a:r>
              <a:rPr lang="en-US" sz="7600" b="1" i="0" dirty="0" err="1">
                <a:solidFill>
                  <a:srgbClr val="333333"/>
                </a:solidFill>
                <a:effectLst/>
                <a:latin typeface="+mj-lt"/>
              </a:rPr>
              <a:t>ViewData</a:t>
            </a:r>
            <a:r>
              <a:rPr lang="en-US" sz="7600" b="1" i="0" dirty="0">
                <a:solidFill>
                  <a:srgbClr val="333333"/>
                </a:solidFill>
                <a:effectLst/>
                <a:latin typeface="+mj-lt"/>
              </a:rPr>
              <a:t> </a:t>
            </a:r>
            <a:r>
              <a:rPr lang="en-US" sz="7600" b="0" i="0" dirty="0">
                <a:solidFill>
                  <a:srgbClr val="333333"/>
                </a:solidFill>
                <a:effectLst/>
                <a:latin typeface="+mj-lt"/>
              </a:rPr>
              <a:t>and </a:t>
            </a:r>
            <a:r>
              <a:rPr lang="en-US" sz="7600" b="1" i="0" dirty="0" err="1">
                <a:solidFill>
                  <a:srgbClr val="333333"/>
                </a:solidFill>
                <a:effectLst/>
                <a:latin typeface="+mj-lt"/>
              </a:rPr>
              <a:t>ViewBag</a:t>
            </a:r>
            <a:r>
              <a:rPr lang="en-US" sz="7600" b="1" i="0" dirty="0">
                <a:solidFill>
                  <a:srgbClr val="333333"/>
                </a:solidFill>
                <a:effectLst/>
                <a:latin typeface="+mj-lt"/>
              </a:rPr>
              <a:t> </a:t>
            </a:r>
            <a:r>
              <a:rPr lang="en-US" sz="7600" b="0" i="0" dirty="0">
                <a:solidFill>
                  <a:srgbClr val="333333"/>
                </a:solidFill>
                <a:effectLst/>
                <a:latin typeface="+mj-lt"/>
              </a:rPr>
              <a:t>can be used to pass data from a Controller to a View</a:t>
            </a:r>
          </a:p>
          <a:p>
            <a:pPr algn="l">
              <a:buFont typeface="Arial" panose="020B0604020202020204" pitchFamily="34" charset="0"/>
              <a:buChar char="•"/>
            </a:pPr>
            <a:r>
              <a:rPr lang="en-US" sz="7600" b="1" i="0" dirty="0" err="1">
                <a:solidFill>
                  <a:srgbClr val="333333"/>
                </a:solidFill>
                <a:effectLst/>
                <a:latin typeface="+mj-lt"/>
              </a:rPr>
              <a:t>ViewBag</a:t>
            </a:r>
            <a:r>
              <a:rPr lang="en-US" sz="7600" b="1" i="0" dirty="0">
                <a:solidFill>
                  <a:srgbClr val="333333"/>
                </a:solidFill>
                <a:effectLst/>
                <a:latin typeface="+mj-lt"/>
              </a:rPr>
              <a:t> </a:t>
            </a:r>
            <a:r>
              <a:rPr lang="en-US" sz="7600" b="0" i="0" dirty="0">
                <a:solidFill>
                  <a:srgbClr val="333333"/>
                </a:solidFill>
                <a:effectLst/>
                <a:latin typeface="+mj-lt"/>
              </a:rPr>
              <a:t>is a wrapper around </a:t>
            </a:r>
            <a:r>
              <a:rPr lang="en-US" sz="7600" b="1" i="0" dirty="0" err="1">
                <a:solidFill>
                  <a:srgbClr val="333333"/>
                </a:solidFill>
                <a:effectLst/>
                <a:latin typeface="+mj-lt"/>
              </a:rPr>
              <a:t>ViewData</a:t>
            </a:r>
            <a:endParaRPr lang="en-US" sz="7600" b="0" i="0" dirty="0">
              <a:solidFill>
                <a:srgbClr val="333333"/>
              </a:solidFill>
              <a:effectLst/>
              <a:latin typeface="+mj-lt"/>
            </a:endParaRPr>
          </a:p>
          <a:p>
            <a:pPr algn="l">
              <a:buFont typeface="Arial" panose="020B0604020202020204" pitchFamily="34" charset="0"/>
              <a:buChar char="•"/>
            </a:pPr>
            <a:r>
              <a:rPr lang="en-US" sz="7600" b="0" i="0" dirty="0">
                <a:solidFill>
                  <a:srgbClr val="333333"/>
                </a:solidFill>
                <a:effectLst/>
                <a:latin typeface="+mj-lt"/>
              </a:rPr>
              <a:t>With </a:t>
            </a:r>
            <a:r>
              <a:rPr lang="en-US" sz="7600" b="1" i="0" dirty="0" err="1">
                <a:solidFill>
                  <a:srgbClr val="333333"/>
                </a:solidFill>
                <a:effectLst/>
                <a:latin typeface="+mj-lt"/>
              </a:rPr>
              <a:t>ViewData</a:t>
            </a:r>
            <a:r>
              <a:rPr lang="en-US" sz="7600" b="1" i="0" dirty="0">
                <a:solidFill>
                  <a:srgbClr val="333333"/>
                </a:solidFill>
                <a:effectLst/>
                <a:latin typeface="+mj-lt"/>
              </a:rPr>
              <a:t> </a:t>
            </a:r>
            <a:r>
              <a:rPr lang="en-US" sz="7600" b="0" i="0" dirty="0">
                <a:solidFill>
                  <a:srgbClr val="333333"/>
                </a:solidFill>
                <a:effectLst/>
                <a:latin typeface="+mj-lt"/>
              </a:rPr>
              <a:t>we use string keys to store and retrieve data from the </a:t>
            </a:r>
            <a:r>
              <a:rPr lang="en-US" sz="7600" b="1" i="0" dirty="0" err="1">
                <a:solidFill>
                  <a:srgbClr val="333333"/>
                </a:solidFill>
                <a:effectLst/>
                <a:latin typeface="+mj-lt"/>
              </a:rPr>
              <a:t>ViewData</a:t>
            </a:r>
            <a:r>
              <a:rPr lang="en-US" sz="7600" b="1" i="0" dirty="0">
                <a:solidFill>
                  <a:srgbClr val="333333"/>
                </a:solidFill>
                <a:effectLst/>
                <a:latin typeface="+mj-lt"/>
              </a:rPr>
              <a:t> </a:t>
            </a:r>
            <a:r>
              <a:rPr lang="en-US" sz="7600" b="0" i="0" dirty="0">
                <a:solidFill>
                  <a:srgbClr val="333333"/>
                </a:solidFill>
                <a:effectLst/>
                <a:latin typeface="+mj-lt"/>
              </a:rPr>
              <a:t>dictionary</a:t>
            </a:r>
          </a:p>
          <a:p>
            <a:pPr algn="l">
              <a:buFont typeface="Arial" panose="020B0604020202020204" pitchFamily="34" charset="0"/>
              <a:buChar char="•"/>
            </a:pPr>
            <a:r>
              <a:rPr lang="en-US" sz="7600" b="1" i="0" dirty="0" err="1">
                <a:solidFill>
                  <a:srgbClr val="333333"/>
                </a:solidFill>
                <a:effectLst/>
                <a:latin typeface="+mj-lt"/>
              </a:rPr>
              <a:t>ViewBag</a:t>
            </a:r>
            <a:r>
              <a:rPr lang="en-US" sz="7600" b="1" i="0" dirty="0">
                <a:solidFill>
                  <a:srgbClr val="333333"/>
                </a:solidFill>
                <a:effectLst/>
                <a:latin typeface="+mj-lt"/>
              </a:rPr>
              <a:t> </a:t>
            </a:r>
            <a:r>
              <a:rPr lang="en-US" sz="7600" b="0" i="0" dirty="0">
                <a:solidFill>
                  <a:srgbClr val="333333"/>
                </a:solidFill>
                <a:effectLst/>
                <a:latin typeface="+mj-lt"/>
              </a:rPr>
              <a:t>dynamic properties are resolved dynamically at runtime. </a:t>
            </a:r>
          </a:p>
          <a:p>
            <a:pPr>
              <a:buFont typeface="Arial" panose="020B0604020202020204" pitchFamily="34" charset="0"/>
              <a:buChar char="•"/>
            </a:pPr>
            <a:r>
              <a:rPr lang="en-US" sz="7600" b="0" i="0" dirty="0">
                <a:solidFill>
                  <a:srgbClr val="333333"/>
                </a:solidFill>
                <a:effectLst/>
                <a:latin typeface="+mj-lt"/>
              </a:rPr>
              <a:t>Using a strongly typed model object creates a </a:t>
            </a:r>
            <a:r>
              <a:rPr lang="en-US" sz="7600" b="1" i="0" dirty="0">
                <a:solidFill>
                  <a:srgbClr val="333333"/>
                </a:solidFill>
                <a:effectLst/>
                <a:latin typeface="+mj-lt"/>
              </a:rPr>
              <a:t>strongly typed view</a:t>
            </a:r>
            <a:r>
              <a:rPr lang="en-US" sz="7600" b="0" i="0" dirty="0">
                <a:solidFill>
                  <a:srgbClr val="333333"/>
                </a:solidFill>
                <a:effectLst/>
                <a:latin typeface="+mj-lt"/>
              </a:rPr>
              <a:t>.</a:t>
            </a:r>
          </a:p>
          <a:p>
            <a:pPr algn="l">
              <a:buFont typeface="Arial" panose="020B0604020202020204" pitchFamily="34" charset="0"/>
              <a:buChar char="•"/>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170</a:t>
            </a:fld>
            <a:endParaRPr lang="en-US" dirty="0"/>
          </a:p>
        </p:txBody>
      </p:sp>
      <p:pic>
        <p:nvPicPr>
          <p:cNvPr id="8" name="Picture 7">
            <a:extLst>
              <a:ext uri="{FF2B5EF4-FFF2-40B4-BE49-F238E27FC236}">
                <a16:creationId xmlns:a16="http://schemas.microsoft.com/office/drawing/2014/main" id="{4795418D-B8D6-45B3-90E9-34BACCFA34DE}"/>
              </a:ext>
            </a:extLst>
          </p:cNvPr>
          <p:cNvPicPr>
            <a:picLocks noChangeAspect="1"/>
          </p:cNvPicPr>
          <p:nvPr/>
        </p:nvPicPr>
        <p:blipFill>
          <a:blip r:embed="rId2"/>
          <a:stretch>
            <a:fillRect/>
          </a:stretch>
        </p:blipFill>
        <p:spPr>
          <a:xfrm>
            <a:off x="773190" y="2150619"/>
            <a:ext cx="4665585" cy="2135631"/>
          </a:xfrm>
          <a:prstGeom prst="rect">
            <a:avLst/>
          </a:prstGeom>
        </p:spPr>
      </p:pic>
    </p:spTree>
    <p:extLst>
      <p:ext uri="{BB962C8B-B14F-4D97-AF65-F5344CB8AC3E}">
        <p14:creationId xmlns:p14="http://schemas.microsoft.com/office/powerpoint/2010/main" val="51430548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just" fontAlgn="base">
              <a:buFont typeface="Arial" panose="020B0604020202020204" pitchFamily="34" charset="0"/>
              <a:buChar char="•"/>
            </a:pPr>
            <a:r>
              <a:rPr lang="en-US" sz="7600" dirty="0">
                <a:latin typeface="+mj-lt"/>
              </a:rPr>
              <a:t>Let us now modify the </a:t>
            </a:r>
            <a:r>
              <a:rPr lang="en-US" sz="7600" dirty="0" err="1">
                <a:latin typeface="+mj-lt"/>
              </a:rPr>
              <a:t>GetStudentDetails</a:t>
            </a:r>
            <a:r>
              <a:rPr lang="en-US" sz="7600" dirty="0">
                <a:latin typeface="+mj-lt"/>
              </a:rPr>
              <a:t>() method in the </a:t>
            </a:r>
            <a:r>
              <a:rPr lang="en-US" sz="7600" dirty="0" err="1">
                <a:latin typeface="+mj-lt"/>
              </a:rPr>
              <a:t>StudentController</a:t>
            </a:r>
            <a:r>
              <a:rPr lang="en-US" sz="7600" dirty="0">
                <a:latin typeface="+mj-lt"/>
              </a:rPr>
              <a:t> as shown in the image below</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r>
              <a:rPr lang="en-US" sz="7600" dirty="0">
                <a:latin typeface="+mj-lt"/>
              </a:rPr>
              <a:t>Let us also modify the </a:t>
            </a:r>
            <a:r>
              <a:rPr lang="en-US" sz="7600" dirty="0" err="1">
                <a:latin typeface="+mj-lt"/>
              </a:rPr>
              <a:t>GetStudentDetails.cshtml</a:t>
            </a:r>
            <a:r>
              <a:rPr lang="en-US" sz="7600" dirty="0">
                <a:latin typeface="+mj-lt"/>
              </a:rPr>
              <a:t> view as shown in the image on the next slide</a:t>
            </a: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171</a:t>
            </a:fld>
            <a:endParaRPr lang="en-US" dirty="0"/>
          </a:p>
        </p:txBody>
      </p:sp>
      <p:pic>
        <p:nvPicPr>
          <p:cNvPr id="7" name="Picture 6">
            <a:extLst>
              <a:ext uri="{FF2B5EF4-FFF2-40B4-BE49-F238E27FC236}">
                <a16:creationId xmlns:a16="http://schemas.microsoft.com/office/drawing/2014/main" id="{842756DF-F2B3-42B1-A3D1-AAFAD2A8A12C}"/>
              </a:ext>
            </a:extLst>
          </p:cNvPr>
          <p:cNvPicPr>
            <a:picLocks noChangeAspect="1"/>
          </p:cNvPicPr>
          <p:nvPr/>
        </p:nvPicPr>
        <p:blipFill>
          <a:blip r:embed="rId2"/>
          <a:stretch>
            <a:fillRect/>
          </a:stretch>
        </p:blipFill>
        <p:spPr>
          <a:xfrm>
            <a:off x="836036" y="2563619"/>
            <a:ext cx="5966977" cy="1204064"/>
          </a:xfrm>
          <a:prstGeom prst="rect">
            <a:avLst/>
          </a:prstGeom>
        </p:spPr>
      </p:pic>
    </p:spTree>
    <p:extLst>
      <p:ext uri="{BB962C8B-B14F-4D97-AF65-F5344CB8AC3E}">
        <p14:creationId xmlns:p14="http://schemas.microsoft.com/office/powerpoint/2010/main" val="19299626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Passing Data to View in ASP.NET Core</a:t>
            </a:r>
          </a:p>
          <a:p>
            <a:pPr algn="just" fontAlgn="base">
              <a:buFont typeface="Arial" panose="020B0604020202020204" pitchFamily="34" charset="0"/>
              <a:buChar char="•"/>
            </a:pPr>
            <a:r>
              <a:rPr lang="en-US" sz="7600" dirty="0">
                <a:latin typeface="+mj-lt"/>
              </a:rPr>
              <a:t>We will use the strongly typed view to pass data from the controller to view in this course</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r>
              <a:rPr lang="en-US" sz="7600" dirty="0">
                <a:latin typeface="+mj-lt"/>
              </a:rPr>
              <a:t>Run the application and navigate to the image URL </a:t>
            </a:r>
            <a:r>
              <a:rPr lang="en-US" sz="7600" dirty="0">
                <a:latin typeface="+mj-lt"/>
                <a:hlinkClick r:id="rId2"/>
              </a:rPr>
              <a:t>https://&lt;localhost&gt;/student/getstudentdetails/2</a:t>
            </a:r>
            <a:r>
              <a:rPr lang="en-US" sz="7600" dirty="0">
                <a:latin typeface="+mj-lt"/>
              </a:rPr>
              <a:t> the browser will render the image shown below</a:t>
            </a: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172</a:t>
            </a:fld>
            <a:endParaRPr lang="en-US" dirty="0"/>
          </a:p>
        </p:txBody>
      </p:sp>
      <p:pic>
        <p:nvPicPr>
          <p:cNvPr id="8" name="Picture 7">
            <a:extLst>
              <a:ext uri="{FF2B5EF4-FFF2-40B4-BE49-F238E27FC236}">
                <a16:creationId xmlns:a16="http://schemas.microsoft.com/office/drawing/2014/main" id="{EC07A234-6797-4EC0-B118-15B428267003}"/>
              </a:ext>
            </a:extLst>
          </p:cNvPr>
          <p:cNvPicPr>
            <a:picLocks noChangeAspect="1"/>
          </p:cNvPicPr>
          <p:nvPr/>
        </p:nvPicPr>
        <p:blipFill>
          <a:blip r:embed="rId3"/>
          <a:stretch>
            <a:fillRect/>
          </a:stretch>
        </p:blipFill>
        <p:spPr>
          <a:xfrm>
            <a:off x="996021" y="2546840"/>
            <a:ext cx="5816600" cy="1958485"/>
          </a:xfrm>
          <a:prstGeom prst="rect">
            <a:avLst/>
          </a:prstGeom>
        </p:spPr>
      </p:pic>
      <p:pic>
        <p:nvPicPr>
          <p:cNvPr id="10" name="Picture 9">
            <a:extLst>
              <a:ext uri="{FF2B5EF4-FFF2-40B4-BE49-F238E27FC236}">
                <a16:creationId xmlns:a16="http://schemas.microsoft.com/office/drawing/2014/main" id="{782945FE-1BCA-49E6-B8D7-DBB161FF21A9}"/>
              </a:ext>
            </a:extLst>
          </p:cNvPr>
          <p:cNvPicPr>
            <a:picLocks noChangeAspect="1"/>
          </p:cNvPicPr>
          <p:nvPr/>
        </p:nvPicPr>
        <p:blipFill>
          <a:blip r:embed="rId4"/>
          <a:stretch>
            <a:fillRect/>
          </a:stretch>
        </p:blipFill>
        <p:spPr>
          <a:xfrm>
            <a:off x="4950614" y="4935588"/>
            <a:ext cx="4575184" cy="1375068"/>
          </a:xfrm>
          <a:prstGeom prst="rect">
            <a:avLst/>
          </a:prstGeom>
        </p:spPr>
      </p:pic>
    </p:spTree>
    <p:extLst>
      <p:ext uri="{BB962C8B-B14F-4D97-AF65-F5344CB8AC3E}">
        <p14:creationId xmlns:p14="http://schemas.microsoft.com/office/powerpoint/2010/main" val="160188684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err="1">
                <a:solidFill>
                  <a:srgbClr val="000000"/>
                </a:solidFill>
                <a:latin typeface="+mj-lt"/>
              </a:rPr>
              <a:t>ViewModels</a:t>
            </a:r>
            <a:r>
              <a:rPr lang="en-US" sz="8000" b="1" dirty="0">
                <a:solidFill>
                  <a:srgbClr val="000000"/>
                </a:solidFill>
                <a:latin typeface="+mj-lt"/>
              </a:rPr>
              <a:t> in ASP.NET Core</a:t>
            </a:r>
          </a:p>
          <a:p>
            <a:pPr algn="just" fontAlgn="base">
              <a:buFont typeface="Arial" panose="020B0604020202020204" pitchFamily="34" charset="0"/>
              <a:buChar char="•"/>
            </a:pPr>
            <a:r>
              <a:rPr lang="en-US" sz="7600" dirty="0">
                <a:solidFill>
                  <a:srgbClr val="333333"/>
                </a:solidFill>
                <a:latin typeface="+mj-lt"/>
              </a:rPr>
              <a:t>A</a:t>
            </a:r>
            <a:r>
              <a:rPr lang="en-US" sz="7600" b="0" i="0" dirty="0">
                <a:solidFill>
                  <a:srgbClr val="333333"/>
                </a:solidFill>
                <a:effectLst/>
                <a:latin typeface="+mj-lt"/>
              </a:rPr>
              <a:t> model object may not contain all the data a view needs</a:t>
            </a:r>
          </a:p>
          <a:p>
            <a:pPr algn="just" fontAlgn="base">
              <a:buFont typeface="Arial" panose="020B0604020202020204" pitchFamily="34" charset="0"/>
              <a:buChar char="•"/>
            </a:pPr>
            <a:r>
              <a:rPr lang="en-US" sz="7600" dirty="0">
                <a:solidFill>
                  <a:srgbClr val="333333"/>
                </a:solidFill>
                <a:latin typeface="+mj-lt"/>
              </a:rPr>
              <a:t>In this case we create a </a:t>
            </a:r>
            <a:r>
              <a:rPr lang="en-US" sz="7600" dirty="0" err="1">
                <a:solidFill>
                  <a:srgbClr val="333333"/>
                </a:solidFill>
                <a:latin typeface="+mj-lt"/>
              </a:rPr>
              <a:t>ViewModel</a:t>
            </a:r>
            <a:endParaRPr lang="en-US" sz="7600" dirty="0">
              <a:solidFill>
                <a:srgbClr val="333333"/>
              </a:solidFill>
              <a:latin typeface="+mj-lt"/>
            </a:endParaRPr>
          </a:p>
          <a:p>
            <a:pPr algn="just" fontAlgn="base">
              <a:buFont typeface="Arial" panose="020B0604020202020204" pitchFamily="34" charset="0"/>
              <a:buChar char="•"/>
            </a:pPr>
            <a:r>
              <a:rPr lang="en-US" sz="7600" b="0" i="0" dirty="0">
                <a:solidFill>
                  <a:srgbClr val="000000"/>
                </a:solidFill>
                <a:effectLst/>
                <a:latin typeface="+mj-lt"/>
              </a:rPr>
              <a:t> </a:t>
            </a:r>
            <a:r>
              <a:rPr lang="en-US" sz="7600" b="0" i="0" dirty="0" err="1">
                <a:solidFill>
                  <a:srgbClr val="000000"/>
                </a:solidFill>
                <a:effectLst/>
                <a:latin typeface="+mj-lt"/>
              </a:rPr>
              <a:t>ViewModel</a:t>
            </a:r>
            <a:r>
              <a:rPr lang="en-US" sz="7600" b="0" i="0" dirty="0">
                <a:solidFill>
                  <a:srgbClr val="000000"/>
                </a:solidFill>
                <a:effectLst/>
                <a:latin typeface="+mj-lt"/>
              </a:rPr>
              <a:t> in ASP.NET Core MVC is a model that contains more than one model data required for a particular view</a:t>
            </a:r>
            <a:endParaRPr lang="en-US" sz="7600" b="0" i="0" dirty="0">
              <a:solidFill>
                <a:srgbClr val="333333"/>
              </a:solidFill>
              <a:effectLst/>
              <a:latin typeface="+mj-lt"/>
            </a:endParaRPr>
          </a:p>
          <a:p>
            <a:pPr algn="just" fontAlgn="base">
              <a:buFont typeface="Arial" panose="020B0604020202020204" pitchFamily="34" charset="0"/>
              <a:buChar char="•"/>
            </a:pPr>
            <a:r>
              <a:rPr lang="en-US" sz="7600" b="0" i="0" dirty="0">
                <a:solidFill>
                  <a:srgbClr val="000000"/>
                </a:solidFill>
                <a:effectLst/>
                <a:latin typeface="+mj-lt"/>
              </a:rPr>
              <a:t>Combining multiple model objects into a single view model object provides us with better optimization.</a:t>
            </a:r>
          </a:p>
          <a:p>
            <a:pPr algn="just" fontAlgn="base">
              <a:buFont typeface="Arial" panose="020B0604020202020204" pitchFamily="34" charset="0"/>
              <a:buChar char="•"/>
            </a:pPr>
            <a:r>
              <a:rPr lang="en-US" sz="7600" dirty="0">
                <a:solidFill>
                  <a:srgbClr val="000000"/>
                </a:solidFill>
                <a:latin typeface="+mj-lt"/>
              </a:rPr>
              <a:t>See the image on the next slide</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173</a:t>
            </a:fld>
            <a:endParaRPr lang="en-US" dirty="0"/>
          </a:p>
        </p:txBody>
      </p:sp>
    </p:spTree>
    <p:extLst>
      <p:ext uri="{BB962C8B-B14F-4D97-AF65-F5344CB8AC3E}">
        <p14:creationId xmlns:p14="http://schemas.microsoft.com/office/powerpoint/2010/main" val="253585677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err="1">
                <a:solidFill>
                  <a:srgbClr val="000000"/>
                </a:solidFill>
                <a:latin typeface="+mj-lt"/>
              </a:rPr>
              <a:t>ViewModels</a:t>
            </a:r>
            <a:r>
              <a:rPr lang="en-US" sz="8000" b="1" dirty="0">
                <a:solidFill>
                  <a:srgbClr val="000000"/>
                </a:solidFill>
                <a:latin typeface="+mj-lt"/>
              </a:rPr>
              <a:t> in ASP.NET Core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latin typeface="+mj-lt"/>
              </a:rPr>
              <a:t>In the </a:t>
            </a:r>
            <a:r>
              <a:rPr lang="en-US" sz="7600" dirty="0" err="1">
                <a:latin typeface="+mj-lt"/>
              </a:rPr>
              <a:t>GetStudentDetails</a:t>
            </a:r>
            <a:r>
              <a:rPr lang="en-US" sz="7600" dirty="0">
                <a:latin typeface="+mj-lt"/>
              </a:rPr>
              <a:t> method we </a:t>
            </a:r>
            <a:r>
              <a:rPr lang="en-US" sz="8000" dirty="0">
                <a:latin typeface="+mj-lt"/>
              </a:rPr>
              <a:t>used</a:t>
            </a:r>
            <a:r>
              <a:rPr lang="en-US" sz="8000" b="0" i="0" dirty="0">
                <a:effectLst/>
                <a:latin typeface="+mj-lt"/>
              </a:rPr>
              <a:t> using </a:t>
            </a:r>
            <a:r>
              <a:rPr lang="en-US" sz="8000" dirty="0">
                <a:latin typeface="+mj-lt"/>
              </a:rPr>
              <a:t>Student</a:t>
            </a:r>
            <a:r>
              <a:rPr lang="en-US" sz="8000" b="0" i="0" dirty="0">
                <a:effectLst/>
                <a:latin typeface="+mj-lt"/>
              </a:rPr>
              <a:t> model object to pass </a:t>
            </a:r>
            <a:r>
              <a:rPr lang="en-US" sz="8000" dirty="0">
                <a:latin typeface="+mj-lt"/>
              </a:rPr>
              <a:t>Student</a:t>
            </a:r>
            <a:r>
              <a:rPr lang="en-US" sz="8000" b="0" i="0" dirty="0">
                <a:effectLst/>
                <a:latin typeface="+mj-lt"/>
              </a:rPr>
              <a:t> details and </a:t>
            </a:r>
            <a:r>
              <a:rPr lang="en-US" sz="8000" b="0" i="0" dirty="0" err="1">
                <a:effectLst/>
                <a:latin typeface="+mj-lt"/>
              </a:rPr>
              <a:t>ViewData</a:t>
            </a:r>
            <a:r>
              <a:rPr lang="en-US" sz="8000" b="0" i="0" dirty="0">
                <a:effectLst/>
                <a:latin typeface="+mj-lt"/>
              </a:rPr>
              <a:t> to pass </a:t>
            </a:r>
            <a:r>
              <a:rPr lang="en-US" sz="8000" b="0" i="0" dirty="0" err="1">
                <a:effectLst/>
                <a:latin typeface="+mj-lt"/>
              </a:rPr>
              <a:t>PageTitle</a:t>
            </a:r>
            <a:r>
              <a:rPr lang="en-US" sz="8000" b="0" i="0" dirty="0">
                <a:effectLst/>
                <a:latin typeface="+mj-lt"/>
              </a:rPr>
              <a:t>.</a:t>
            </a:r>
          </a:p>
          <a:p>
            <a:pPr algn="just" fontAlgn="base">
              <a:buFont typeface="Arial" panose="020B0604020202020204" pitchFamily="34" charset="0"/>
              <a:buChar char="•"/>
            </a:pPr>
            <a:r>
              <a:rPr lang="en-US" sz="8000" dirty="0">
                <a:latin typeface="+mj-lt"/>
              </a:rPr>
              <a:t>We can create a </a:t>
            </a:r>
            <a:r>
              <a:rPr lang="en-US" sz="8000" dirty="0" err="1">
                <a:latin typeface="+mj-lt"/>
              </a:rPr>
              <a:t>ViewModel</a:t>
            </a:r>
            <a:r>
              <a:rPr lang="en-US" sz="8000" dirty="0">
                <a:latin typeface="+mj-lt"/>
              </a:rPr>
              <a:t> with Student property and </a:t>
            </a:r>
            <a:r>
              <a:rPr lang="en-US" sz="8000" dirty="0" err="1">
                <a:latin typeface="+mj-lt"/>
              </a:rPr>
              <a:t>PageTitle</a:t>
            </a:r>
            <a:r>
              <a:rPr lang="en-US" sz="8000" dirty="0">
                <a:latin typeface="+mj-lt"/>
              </a:rPr>
              <a:t> string property and use the </a:t>
            </a:r>
            <a:r>
              <a:rPr lang="en-US" sz="8000" dirty="0" err="1">
                <a:latin typeface="+mj-lt"/>
              </a:rPr>
              <a:t>ViewModel</a:t>
            </a:r>
            <a:r>
              <a:rPr lang="en-US" sz="8000" dirty="0">
                <a:latin typeface="+mj-lt"/>
              </a:rPr>
              <a:t> to pass data from the controller to the view.</a:t>
            </a:r>
          </a:p>
          <a:p>
            <a:pPr algn="just" fontAlgn="base">
              <a:buFont typeface="Arial" panose="020B0604020202020204" pitchFamily="34" charset="0"/>
              <a:buChar char="•"/>
            </a:pPr>
            <a:r>
              <a:rPr lang="en-US" sz="8000" dirty="0">
                <a:latin typeface="+mj-lt"/>
              </a:rPr>
              <a:t>Create a folder call </a:t>
            </a:r>
            <a:r>
              <a:rPr lang="en-US" sz="8000" dirty="0" err="1">
                <a:latin typeface="+mj-lt"/>
              </a:rPr>
              <a:t>ViewModels</a:t>
            </a:r>
            <a:r>
              <a:rPr lang="en-US" sz="8000" dirty="0">
                <a:latin typeface="+mj-lt"/>
              </a:rPr>
              <a:t> in the </a:t>
            </a:r>
            <a:r>
              <a:rPr lang="en-US" sz="8000" dirty="0" err="1">
                <a:latin typeface="+mj-lt"/>
              </a:rPr>
              <a:t>StudentManagementSytem.BLL</a:t>
            </a:r>
            <a:r>
              <a:rPr lang="en-US" sz="8000" dirty="0">
                <a:latin typeface="+mj-lt"/>
              </a:rPr>
              <a:t> project</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174</a:t>
            </a:fld>
            <a:endParaRPr lang="en-US" dirty="0"/>
          </a:p>
        </p:txBody>
      </p:sp>
      <p:pic>
        <p:nvPicPr>
          <p:cNvPr id="7" name="Picture 6">
            <a:extLst>
              <a:ext uri="{FF2B5EF4-FFF2-40B4-BE49-F238E27FC236}">
                <a16:creationId xmlns:a16="http://schemas.microsoft.com/office/drawing/2014/main" id="{08FDA7E6-B466-425B-A0F7-9F8105F3229A}"/>
              </a:ext>
            </a:extLst>
          </p:cNvPr>
          <p:cNvPicPr>
            <a:picLocks noChangeAspect="1"/>
          </p:cNvPicPr>
          <p:nvPr/>
        </p:nvPicPr>
        <p:blipFill>
          <a:blip r:embed="rId2"/>
          <a:stretch>
            <a:fillRect/>
          </a:stretch>
        </p:blipFill>
        <p:spPr>
          <a:xfrm>
            <a:off x="725569" y="2406900"/>
            <a:ext cx="4398882" cy="2044199"/>
          </a:xfrm>
          <a:prstGeom prst="rect">
            <a:avLst/>
          </a:prstGeom>
        </p:spPr>
      </p:pic>
    </p:spTree>
    <p:extLst>
      <p:ext uri="{BB962C8B-B14F-4D97-AF65-F5344CB8AC3E}">
        <p14:creationId xmlns:p14="http://schemas.microsoft.com/office/powerpoint/2010/main" val="136852334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err="1">
                <a:solidFill>
                  <a:srgbClr val="000000"/>
                </a:solidFill>
                <a:latin typeface="+mj-lt"/>
              </a:rPr>
              <a:t>ViewModels</a:t>
            </a:r>
            <a:r>
              <a:rPr lang="en-US" sz="8000" b="1" dirty="0">
                <a:solidFill>
                  <a:srgbClr val="000000"/>
                </a:solidFill>
                <a:latin typeface="+mj-lt"/>
              </a:rPr>
              <a:t> in ASP.NET Core</a:t>
            </a:r>
          </a:p>
          <a:p>
            <a:pPr algn="just" fontAlgn="base">
              <a:buFont typeface="Arial" panose="020B0604020202020204" pitchFamily="34" charset="0"/>
              <a:buChar char="•"/>
            </a:pPr>
            <a:r>
              <a:rPr lang="en-US" sz="7600" dirty="0">
                <a:solidFill>
                  <a:srgbClr val="000000"/>
                </a:solidFill>
                <a:latin typeface="+mj-lt"/>
              </a:rPr>
              <a:t>Add a class called </a:t>
            </a:r>
            <a:r>
              <a:rPr lang="en-US" sz="7600" dirty="0" err="1">
                <a:solidFill>
                  <a:srgbClr val="000000"/>
                </a:solidFill>
                <a:latin typeface="+mj-lt"/>
              </a:rPr>
              <a:t>StudentViewModel</a:t>
            </a:r>
            <a:r>
              <a:rPr lang="en-US" sz="7600" dirty="0">
                <a:solidFill>
                  <a:srgbClr val="000000"/>
                </a:solidFill>
                <a:latin typeface="+mj-lt"/>
              </a:rPr>
              <a:t> with properties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Now let us modify the </a:t>
            </a:r>
            <a:r>
              <a:rPr lang="en-US" sz="7600" dirty="0" err="1">
                <a:solidFill>
                  <a:srgbClr val="000000"/>
                </a:solidFill>
                <a:latin typeface="+mj-lt"/>
              </a:rPr>
              <a:t>GetStudentDetails</a:t>
            </a:r>
            <a:r>
              <a:rPr lang="en-US" sz="7600" dirty="0">
                <a:solidFill>
                  <a:srgbClr val="000000"/>
                </a:solidFill>
                <a:latin typeface="+mj-lt"/>
              </a:rPr>
              <a:t>() method in the Student Controller </a:t>
            </a: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175</a:t>
            </a:fld>
            <a:endParaRPr lang="en-US" dirty="0"/>
          </a:p>
        </p:txBody>
      </p:sp>
      <p:pic>
        <p:nvPicPr>
          <p:cNvPr id="8" name="Picture 7">
            <a:extLst>
              <a:ext uri="{FF2B5EF4-FFF2-40B4-BE49-F238E27FC236}">
                <a16:creationId xmlns:a16="http://schemas.microsoft.com/office/drawing/2014/main" id="{ACE46CEB-C66D-40C8-84D0-60AAFBE59E95}"/>
              </a:ext>
            </a:extLst>
          </p:cNvPr>
          <p:cNvPicPr>
            <a:picLocks noChangeAspect="1"/>
          </p:cNvPicPr>
          <p:nvPr/>
        </p:nvPicPr>
        <p:blipFill>
          <a:blip r:embed="rId2"/>
          <a:stretch>
            <a:fillRect/>
          </a:stretch>
        </p:blipFill>
        <p:spPr>
          <a:xfrm>
            <a:off x="1066800" y="2655067"/>
            <a:ext cx="3939881" cy="1112616"/>
          </a:xfrm>
          <a:prstGeom prst="rect">
            <a:avLst/>
          </a:prstGeom>
        </p:spPr>
      </p:pic>
      <p:pic>
        <p:nvPicPr>
          <p:cNvPr id="10" name="Picture 9">
            <a:extLst>
              <a:ext uri="{FF2B5EF4-FFF2-40B4-BE49-F238E27FC236}">
                <a16:creationId xmlns:a16="http://schemas.microsoft.com/office/drawing/2014/main" id="{157469C1-7608-40B1-8C50-88961C7FF29A}"/>
              </a:ext>
            </a:extLst>
          </p:cNvPr>
          <p:cNvPicPr>
            <a:picLocks noChangeAspect="1"/>
          </p:cNvPicPr>
          <p:nvPr/>
        </p:nvPicPr>
        <p:blipFill>
          <a:blip r:embed="rId3"/>
          <a:stretch>
            <a:fillRect/>
          </a:stretch>
        </p:blipFill>
        <p:spPr>
          <a:xfrm>
            <a:off x="1066800" y="4321662"/>
            <a:ext cx="5509737" cy="1713378"/>
          </a:xfrm>
          <a:prstGeom prst="rect">
            <a:avLst/>
          </a:prstGeom>
        </p:spPr>
      </p:pic>
    </p:spTree>
    <p:extLst>
      <p:ext uri="{BB962C8B-B14F-4D97-AF65-F5344CB8AC3E}">
        <p14:creationId xmlns:p14="http://schemas.microsoft.com/office/powerpoint/2010/main" val="182604481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err="1">
                <a:solidFill>
                  <a:srgbClr val="000000"/>
                </a:solidFill>
                <a:latin typeface="+mj-lt"/>
              </a:rPr>
              <a:t>ViewModels</a:t>
            </a:r>
            <a:r>
              <a:rPr lang="en-US" sz="8000" b="1" dirty="0">
                <a:solidFill>
                  <a:srgbClr val="000000"/>
                </a:solidFill>
                <a:latin typeface="+mj-lt"/>
              </a:rPr>
              <a:t> in ASP.NET Core</a:t>
            </a:r>
          </a:p>
          <a:p>
            <a:pPr algn="just" fontAlgn="base">
              <a:buFont typeface="Arial" panose="020B0604020202020204" pitchFamily="34" charset="0"/>
              <a:buChar char="•"/>
            </a:pPr>
            <a:r>
              <a:rPr lang="en-US" sz="7600" dirty="0">
                <a:solidFill>
                  <a:srgbClr val="000000"/>
                </a:solidFill>
                <a:latin typeface="+mj-lt"/>
              </a:rPr>
              <a:t>We will now use the </a:t>
            </a:r>
            <a:r>
              <a:rPr lang="en-US" sz="7600" dirty="0" err="1">
                <a:solidFill>
                  <a:srgbClr val="000000"/>
                </a:solidFill>
                <a:latin typeface="+mj-lt"/>
              </a:rPr>
              <a:t>StudentViewModel</a:t>
            </a:r>
            <a:r>
              <a:rPr lang="en-US" sz="7600" dirty="0">
                <a:solidFill>
                  <a:srgbClr val="000000"/>
                </a:solidFill>
                <a:latin typeface="+mj-lt"/>
              </a:rPr>
              <a:t> as the model for our View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176</a:t>
            </a:fld>
            <a:endParaRPr lang="en-US" dirty="0"/>
          </a:p>
        </p:txBody>
      </p:sp>
      <p:pic>
        <p:nvPicPr>
          <p:cNvPr id="7" name="Picture 6">
            <a:extLst>
              <a:ext uri="{FF2B5EF4-FFF2-40B4-BE49-F238E27FC236}">
                <a16:creationId xmlns:a16="http://schemas.microsoft.com/office/drawing/2014/main" id="{A184B826-8CBD-4F2B-8577-49187496D87F}"/>
              </a:ext>
            </a:extLst>
          </p:cNvPr>
          <p:cNvPicPr>
            <a:picLocks noChangeAspect="1"/>
          </p:cNvPicPr>
          <p:nvPr/>
        </p:nvPicPr>
        <p:blipFill>
          <a:blip r:embed="rId2"/>
          <a:stretch>
            <a:fillRect/>
          </a:stretch>
        </p:blipFill>
        <p:spPr>
          <a:xfrm>
            <a:off x="797907" y="2562081"/>
            <a:ext cx="5964844" cy="2657619"/>
          </a:xfrm>
          <a:prstGeom prst="rect">
            <a:avLst/>
          </a:prstGeom>
        </p:spPr>
      </p:pic>
    </p:spTree>
    <p:extLst>
      <p:ext uri="{BB962C8B-B14F-4D97-AF65-F5344CB8AC3E}">
        <p14:creationId xmlns:p14="http://schemas.microsoft.com/office/powerpoint/2010/main" val="402883578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List View in ASP.NET Core</a:t>
            </a:r>
          </a:p>
          <a:p>
            <a:pPr algn="just" fontAlgn="base">
              <a:buFont typeface="Arial" panose="020B0604020202020204" pitchFamily="34" charset="0"/>
              <a:buChar char="•"/>
            </a:pPr>
            <a:r>
              <a:rPr lang="en-US" sz="7600" dirty="0">
                <a:solidFill>
                  <a:srgbClr val="000000"/>
                </a:solidFill>
                <a:latin typeface="+mj-lt"/>
              </a:rPr>
              <a:t>If you remembered we modified our Student Controller to include an Index Action method as shown in the diagram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Add a </a:t>
            </a:r>
            <a:r>
              <a:rPr lang="en-US" sz="7600" dirty="0" err="1">
                <a:solidFill>
                  <a:srgbClr val="000000"/>
                </a:solidFill>
                <a:latin typeface="+mj-lt"/>
              </a:rPr>
              <a:t>RazorView</a:t>
            </a:r>
            <a:r>
              <a:rPr lang="en-US" sz="7600" dirty="0">
                <a:solidFill>
                  <a:srgbClr val="000000"/>
                </a:solidFill>
                <a:latin typeface="+mj-lt"/>
              </a:rPr>
              <a:t> called Index in the Student subfolder of the Views folder</a:t>
            </a:r>
          </a:p>
          <a:p>
            <a:pPr algn="just" fontAlgn="base">
              <a:buFont typeface="Arial" panose="020B0604020202020204" pitchFamily="34" charset="0"/>
              <a:buChar char="•"/>
            </a:pPr>
            <a:r>
              <a:rPr lang="en-US" sz="7600" dirty="0">
                <a:solidFill>
                  <a:srgbClr val="000000"/>
                </a:solidFill>
                <a:latin typeface="+mj-lt"/>
              </a:rPr>
              <a:t>Add the code to the view as shown in the image on the next slide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177</a:t>
            </a:fld>
            <a:endParaRPr lang="en-US" dirty="0"/>
          </a:p>
        </p:txBody>
      </p:sp>
      <p:pic>
        <p:nvPicPr>
          <p:cNvPr id="8" name="Picture 7">
            <a:extLst>
              <a:ext uri="{FF2B5EF4-FFF2-40B4-BE49-F238E27FC236}">
                <a16:creationId xmlns:a16="http://schemas.microsoft.com/office/drawing/2014/main" id="{EAD45933-06A2-413B-A19B-0FA70DEB629A}"/>
              </a:ext>
            </a:extLst>
          </p:cNvPr>
          <p:cNvPicPr>
            <a:picLocks noChangeAspect="1"/>
          </p:cNvPicPr>
          <p:nvPr/>
        </p:nvPicPr>
        <p:blipFill>
          <a:blip r:embed="rId2"/>
          <a:stretch>
            <a:fillRect/>
          </a:stretch>
        </p:blipFill>
        <p:spPr>
          <a:xfrm>
            <a:off x="687461" y="2865071"/>
            <a:ext cx="5616427" cy="1127858"/>
          </a:xfrm>
          <a:prstGeom prst="rect">
            <a:avLst/>
          </a:prstGeom>
        </p:spPr>
      </p:pic>
    </p:spTree>
    <p:extLst>
      <p:ext uri="{BB962C8B-B14F-4D97-AF65-F5344CB8AC3E}">
        <p14:creationId xmlns:p14="http://schemas.microsoft.com/office/powerpoint/2010/main" val="39892211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List View in ASP.NET Core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178</a:t>
            </a:fld>
            <a:endParaRPr lang="en-US" dirty="0"/>
          </a:p>
        </p:txBody>
      </p:sp>
      <p:pic>
        <p:nvPicPr>
          <p:cNvPr id="7" name="Picture 6">
            <a:extLst>
              <a:ext uri="{FF2B5EF4-FFF2-40B4-BE49-F238E27FC236}">
                <a16:creationId xmlns:a16="http://schemas.microsoft.com/office/drawing/2014/main" id="{E1FEB542-254F-43C4-8574-8F9289856507}"/>
              </a:ext>
            </a:extLst>
          </p:cNvPr>
          <p:cNvPicPr>
            <a:picLocks noChangeAspect="1"/>
          </p:cNvPicPr>
          <p:nvPr/>
        </p:nvPicPr>
        <p:blipFill>
          <a:blip r:embed="rId2"/>
          <a:stretch>
            <a:fillRect/>
          </a:stretch>
        </p:blipFill>
        <p:spPr>
          <a:xfrm>
            <a:off x="978883" y="2358057"/>
            <a:ext cx="8155592" cy="3576017"/>
          </a:xfrm>
          <a:prstGeom prst="rect">
            <a:avLst/>
          </a:prstGeom>
        </p:spPr>
      </p:pic>
    </p:spTree>
    <p:extLst>
      <p:ext uri="{BB962C8B-B14F-4D97-AF65-F5344CB8AC3E}">
        <p14:creationId xmlns:p14="http://schemas.microsoft.com/office/powerpoint/2010/main" val="64949961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List View in ASP.NET Core</a:t>
            </a:r>
          </a:p>
          <a:p>
            <a:pPr algn="just" fontAlgn="base">
              <a:buFont typeface="Arial" panose="020B0604020202020204" pitchFamily="34" charset="0"/>
              <a:buChar char="•"/>
            </a:pPr>
            <a:r>
              <a:rPr lang="en-US" sz="8000" dirty="0">
                <a:solidFill>
                  <a:srgbClr val="000000"/>
                </a:solidFill>
                <a:latin typeface="+mj-lt"/>
              </a:rPr>
              <a:t>Run the application and navigate to this URL https://&lt;localhost&gt;/student </a:t>
            </a:r>
          </a:p>
          <a:p>
            <a:pPr algn="just" fontAlgn="base">
              <a:buFont typeface="Arial" panose="020B0604020202020204" pitchFamily="34" charset="0"/>
              <a:buChar char="•"/>
            </a:pPr>
            <a:r>
              <a:rPr lang="en-US" sz="8000" dirty="0">
                <a:solidFill>
                  <a:srgbClr val="000000"/>
                </a:solidFill>
                <a:latin typeface="+mj-lt"/>
              </a:rPr>
              <a:t>The browser will render the list of students as shown in the image below</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The styling does not look good at the moment. We will discuss styling with bootstrap in future classes.</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179</a:t>
            </a:fld>
            <a:endParaRPr lang="en-US" dirty="0"/>
          </a:p>
        </p:txBody>
      </p:sp>
      <p:pic>
        <p:nvPicPr>
          <p:cNvPr id="8" name="Picture 7">
            <a:extLst>
              <a:ext uri="{FF2B5EF4-FFF2-40B4-BE49-F238E27FC236}">
                <a16:creationId xmlns:a16="http://schemas.microsoft.com/office/drawing/2014/main" id="{73D8B0B4-823F-4B55-8E08-389DFD3A579A}"/>
              </a:ext>
            </a:extLst>
          </p:cNvPr>
          <p:cNvPicPr>
            <a:picLocks noChangeAspect="1"/>
          </p:cNvPicPr>
          <p:nvPr/>
        </p:nvPicPr>
        <p:blipFill>
          <a:blip r:embed="rId2"/>
          <a:stretch>
            <a:fillRect/>
          </a:stretch>
        </p:blipFill>
        <p:spPr>
          <a:xfrm>
            <a:off x="1066800" y="2874514"/>
            <a:ext cx="6581775" cy="2116586"/>
          </a:xfrm>
          <a:prstGeom prst="rect">
            <a:avLst/>
          </a:prstGeom>
        </p:spPr>
      </p:pic>
    </p:spTree>
    <p:extLst>
      <p:ext uri="{BB962C8B-B14F-4D97-AF65-F5344CB8AC3E}">
        <p14:creationId xmlns:p14="http://schemas.microsoft.com/office/powerpoint/2010/main" val="219951373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Main() Method</a:t>
            </a:r>
          </a:p>
          <a:p>
            <a:pPr lvl="1">
              <a:buFont typeface="Arial" panose="020B0604020202020204" pitchFamily="34" charset="0"/>
              <a:buChar char="•"/>
            </a:pPr>
            <a:r>
              <a:rPr lang="en-US" sz="1900" b="0" i="0" dirty="0">
                <a:solidFill>
                  <a:srgbClr val="000000"/>
                </a:solidFill>
                <a:effectLst/>
                <a:latin typeface="+mj-lt"/>
              </a:rPr>
              <a:t>The Main method of the Program class is the entry point of our ASP.NET Core Application.</a:t>
            </a:r>
          </a:p>
          <a:p>
            <a:pPr lvl="2">
              <a:buFont typeface="Courier New" panose="02070309020205020404" pitchFamily="49" charset="0"/>
              <a:buChar char="o"/>
            </a:pPr>
            <a:r>
              <a:rPr lang="en-US" sz="1900" b="0" i="0" dirty="0">
                <a:solidFill>
                  <a:srgbClr val="000000"/>
                </a:solidFill>
                <a:effectLst/>
                <a:latin typeface="+mj-lt"/>
              </a:rPr>
              <a:t>where we configure the web host. </a:t>
            </a:r>
          </a:p>
          <a:p>
            <a:pPr lvl="2">
              <a:buFont typeface="Courier New" panose="02070309020205020404" pitchFamily="49" charset="0"/>
              <a:buChar char="o"/>
            </a:pPr>
            <a:r>
              <a:rPr lang="en-US" sz="1900" dirty="0">
                <a:solidFill>
                  <a:srgbClr val="000000"/>
                </a:solidFill>
                <a:latin typeface="+mj-lt"/>
              </a:rPr>
              <a:t>w</a:t>
            </a:r>
            <a:r>
              <a:rPr lang="en-US" sz="1900" b="0" i="0" dirty="0">
                <a:solidFill>
                  <a:srgbClr val="000000"/>
                </a:solidFill>
                <a:effectLst/>
                <a:latin typeface="+mj-lt"/>
              </a:rPr>
              <a:t>e also configure and register required services and configure middleware pipelines inside the Main method of the Program class.</a:t>
            </a:r>
          </a:p>
          <a:p>
            <a:pPr lvl="2">
              <a:buFont typeface="Courier New" panose="02070309020205020404" pitchFamily="49" charset="0"/>
              <a:buChar char="o"/>
            </a:pPr>
            <a:r>
              <a:rPr lang="en-US" sz="1900" b="0" i="0" dirty="0">
                <a:solidFill>
                  <a:srgbClr val="000000"/>
                </a:solidFill>
                <a:effectLst/>
                <a:latin typeface="+mj-lt"/>
              </a:rPr>
              <a:t> as well as start the application to listen to the incoming HTTP Requests.</a:t>
            </a:r>
          </a:p>
          <a:p>
            <a:pPr marL="1371400" lvl="5" indent="0">
              <a:buNone/>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121093190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Layout View in ASP.NET Core</a:t>
            </a:r>
          </a:p>
          <a:p>
            <a:pPr algn="l">
              <a:buFont typeface="Arial" panose="020B0604020202020204" pitchFamily="34" charset="0"/>
              <a:buChar char="•"/>
            </a:pPr>
            <a:r>
              <a:rPr lang="en-US" sz="7600" b="0" i="0" dirty="0">
                <a:solidFill>
                  <a:srgbClr val="333333"/>
                </a:solidFill>
                <a:effectLst/>
                <a:latin typeface="+mj-lt"/>
              </a:rPr>
              <a:t>Most of the web applications in general have the following sections</a:t>
            </a:r>
          </a:p>
          <a:p>
            <a:pPr lvl="1">
              <a:buFont typeface="Courier New" panose="02070309020205020404" pitchFamily="49" charset="0"/>
              <a:buChar char="o"/>
            </a:pPr>
            <a:r>
              <a:rPr lang="en-US" sz="7400" dirty="0">
                <a:solidFill>
                  <a:srgbClr val="333333"/>
                </a:solidFill>
                <a:latin typeface="+mj-lt"/>
              </a:rPr>
              <a:t>Header</a:t>
            </a:r>
            <a:endParaRPr lang="en-US" sz="7400" b="0" i="0" dirty="0">
              <a:solidFill>
                <a:srgbClr val="333333"/>
              </a:solidFill>
              <a:effectLst/>
              <a:latin typeface="+mj-lt"/>
            </a:endParaRPr>
          </a:p>
          <a:p>
            <a:pPr lvl="1">
              <a:buFont typeface="Courier New" panose="02070309020205020404" pitchFamily="49" charset="0"/>
              <a:buChar char="o"/>
            </a:pPr>
            <a:r>
              <a:rPr lang="en-US" sz="7400" dirty="0">
                <a:solidFill>
                  <a:srgbClr val="333333"/>
                </a:solidFill>
                <a:latin typeface="+mj-lt"/>
              </a:rPr>
              <a:t>Footer</a:t>
            </a:r>
            <a:endParaRPr lang="en-US" sz="7400" b="0" i="0" dirty="0">
              <a:solidFill>
                <a:srgbClr val="333333"/>
              </a:solidFill>
              <a:effectLst/>
              <a:latin typeface="+mj-lt"/>
            </a:endParaRPr>
          </a:p>
          <a:p>
            <a:pPr lvl="1">
              <a:buFont typeface="Courier New" panose="02070309020205020404" pitchFamily="49" charset="0"/>
              <a:buChar char="o"/>
            </a:pPr>
            <a:r>
              <a:rPr lang="en-US" sz="7400" b="0" i="0" dirty="0">
                <a:solidFill>
                  <a:srgbClr val="333333"/>
                </a:solidFill>
                <a:effectLst/>
                <a:latin typeface="+mj-lt"/>
              </a:rPr>
              <a:t>Navigation menu</a:t>
            </a:r>
          </a:p>
          <a:p>
            <a:pPr lvl="1">
              <a:buFont typeface="Courier New" panose="02070309020205020404" pitchFamily="49" charset="0"/>
              <a:buChar char="o"/>
            </a:pPr>
            <a:r>
              <a:rPr lang="en-US" sz="7400" b="0" i="0" dirty="0">
                <a:solidFill>
                  <a:srgbClr val="333333"/>
                </a:solidFill>
                <a:effectLst/>
                <a:latin typeface="+mj-lt"/>
              </a:rPr>
              <a:t>View specific content </a:t>
            </a: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180</a:t>
            </a:fld>
            <a:endParaRPr lang="en-US" dirty="0"/>
          </a:p>
        </p:txBody>
      </p:sp>
      <p:pic>
        <p:nvPicPr>
          <p:cNvPr id="7" name="Picture 6">
            <a:extLst>
              <a:ext uri="{FF2B5EF4-FFF2-40B4-BE49-F238E27FC236}">
                <a16:creationId xmlns:a16="http://schemas.microsoft.com/office/drawing/2014/main" id="{651FED4D-A3BE-4BD6-9CBF-386602C06949}"/>
              </a:ext>
            </a:extLst>
          </p:cNvPr>
          <p:cNvPicPr>
            <a:picLocks noChangeAspect="1"/>
          </p:cNvPicPr>
          <p:nvPr/>
        </p:nvPicPr>
        <p:blipFill>
          <a:blip r:embed="rId2"/>
          <a:stretch>
            <a:fillRect/>
          </a:stretch>
        </p:blipFill>
        <p:spPr>
          <a:xfrm>
            <a:off x="1066800" y="3689160"/>
            <a:ext cx="3688400" cy="2111566"/>
          </a:xfrm>
          <a:prstGeom prst="rect">
            <a:avLst/>
          </a:prstGeom>
        </p:spPr>
      </p:pic>
    </p:spTree>
    <p:extLst>
      <p:ext uri="{BB962C8B-B14F-4D97-AF65-F5344CB8AC3E}">
        <p14:creationId xmlns:p14="http://schemas.microsoft.com/office/powerpoint/2010/main" val="356387508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Layout View in ASP.NET Core</a:t>
            </a:r>
          </a:p>
          <a:p>
            <a:pPr algn="just" fontAlgn="base">
              <a:buFont typeface="Arial" panose="020B0604020202020204" pitchFamily="34" charset="0"/>
              <a:buChar char="•"/>
            </a:pPr>
            <a:r>
              <a:rPr lang="en-US" sz="8000" dirty="0">
                <a:solidFill>
                  <a:srgbClr val="000000"/>
                </a:solidFill>
                <a:latin typeface="+mj-lt"/>
              </a:rPr>
              <a:t>Having a Layout View will prevent</a:t>
            </a:r>
          </a:p>
          <a:p>
            <a:pPr lvl="1" algn="just" fontAlgn="base">
              <a:buFont typeface="Courier New" panose="02070309020205020404" pitchFamily="49" charset="0"/>
              <a:buChar char="o"/>
            </a:pPr>
            <a:r>
              <a:rPr lang="en-US" sz="7600" dirty="0">
                <a:latin typeface="+mj-lt"/>
              </a:rPr>
              <a:t>R</a:t>
            </a:r>
            <a:r>
              <a:rPr lang="en-US" sz="7600" b="0" i="0" dirty="0">
                <a:effectLst/>
                <a:latin typeface="+mj-lt"/>
              </a:rPr>
              <a:t>epeating all the HTML for these different sections in every view in our application.</a:t>
            </a:r>
          </a:p>
          <a:p>
            <a:pPr lvl="1" algn="just" fontAlgn="base">
              <a:buFont typeface="Courier New" panose="02070309020205020404" pitchFamily="49" charset="0"/>
              <a:buChar char="o"/>
            </a:pPr>
            <a:r>
              <a:rPr lang="en-US" sz="7600" b="0" i="0" dirty="0">
                <a:effectLst/>
                <a:latin typeface="+mj-lt"/>
              </a:rPr>
              <a:t> With this duplicated HTML in every view, maintaining our application would be a night mare</a:t>
            </a:r>
            <a:endParaRPr lang="en-US" sz="7600" dirty="0">
              <a:latin typeface="+mj-lt"/>
            </a:endParaRPr>
          </a:p>
          <a:p>
            <a:pPr lvl="1" algn="just" fontAlgn="base">
              <a:buFont typeface="Courier New" panose="02070309020205020404" pitchFamily="49" charset="0"/>
              <a:buChar char="o"/>
            </a:pPr>
            <a:r>
              <a:rPr lang="en-US" sz="7600" b="0" i="0" dirty="0">
                <a:effectLst/>
                <a:latin typeface="+mj-lt"/>
              </a:rPr>
              <a:t> we can define them in a layout view and then inherit that look and feel in all the views.</a:t>
            </a:r>
          </a:p>
          <a:p>
            <a:pPr lvl="1" algn="just" fontAlgn="base">
              <a:buFont typeface="Courier New" panose="02070309020205020404" pitchFamily="49" charset="0"/>
              <a:buChar char="o"/>
            </a:pPr>
            <a:r>
              <a:rPr lang="en-US" sz="7600" b="0" i="0" dirty="0">
                <a:effectLst/>
                <a:latin typeface="+mj-lt"/>
              </a:rPr>
              <a:t>With layout views, maintaining the consistent look  and feel across all the views becomes much easier, as we have only one layout file to modify , should there be any change</a:t>
            </a:r>
          </a:p>
          <a:p>
            <a:pPr lvl="1" algn="just" fontAlgn="base">
              <a:buFont typeface="Courier New" panose="02070309020205020404" pitchFamily="49" charset="0"/>
              <a:buChar char="o"/>
            </a:pPr>
            <a:r>
              <a:rPr lang="en-US" sz="7600" b="0" i="0" dirty="0">
                <a:solidFill>
                  <a:srgbClr val="333333"/>
                </a:solidFill>
                <a:effectLst/>
                <a:latin typeface="+mj-lt"/>
              </a:rPr>
              <a:t>Just like a regular view a layout view is also a file on the file system with a </a:t>
            </a:r>
            <a:r>
              <a:rPr lang="en-US" sz="7600" b="1" i="0" dirty="0">
                <a:solidFill>
                  <a:srgbClr val="333333"/>
                </a:solidFill>
                <a:effectLst/>
                <a:latin typeface="+mj-lt"/>
              </a:rPr>
              <a:t>.</a:t>
            </a:r>
            <a:r>
              <a:rPr lang="en-US" sz="7600" b="1" i="0" dirty="0" err="1">
                <a:solidFill>
                  <a:srgbClr val="333333"/>
                </a:solidFill>
                <a:effectLst/>
                <a:latin typeface="+mj-lt"/>
              </a:rPr>
              <a:t>cshtml</a:t>
            </a:r>
            <a:r>
              <a:rPr lang="en-US" sz="7600" b="1" i="0" dirty="0">
                <a:solidFill>
                  <a:srgbClr val="333333"/>
                </a:solidFill>
                <a:effectLst/>
                <a:latin typeface="+mj-lt"/>
              </a:rPr>
              <a:t> </a:t>
            </a:r>
            <a:r>
              <a:rPr lang="en-US" sz="7600" b="0" i="0" dirty="0">
                <a:solidFill>
                  <a:srgbClr val="333333"/>
                </a:solidFill>
                <a:effectLst/>
                <a:latin typeface="+mj-lt"/>
              </a:rPr>
              <a:t>extension</a:t>
            </a:r>
          </a:p>
          <a:p>
            <a:pPr lvl="1" algn="just" fontAlgn="base">
              <a:buFont typeface="Courier New" panose="02070309020205020404" pitchFamily="49" charset="0"/>
              <a:buChar char="o"/>
            </a:pPr>
            <a:r>
              <a:rPr lang="en-US" sz="7600" b="0" i="0" dirty="0">
                <a:solidFill>
                  <a:srgbClr val="333333"/>
                </a:solidFill>
                <a:effectLst/>
                <a:latin typeface="+mj-lt"/>
              </a:rPr>
              <a:t>Since a layout view is not specific to a controller, we usually place the layout view in a sub folder called </a:t>
            </a:r>
            <a:r>
              <a:rPr lang="en-US" sz="7600" b="1" i="0" dirty="0">
                <a:solidFill>
                  <a:srgbClr val="333333"/>
                </a:solidFill>
                <a:effectLst/>
                <a:latin typeface="+mj-lt"/>
              </a:rPr>
              <a:t>"Shared"</a:t>
            </a:r>
            <a:r>
              <a:rPr lang="en-US" sz="7600" b="0" i="0" dirty="0">
                <a:solidFill>
                  <a:srgbClr val="333333"/>
                </a:solidFill>
                <a:effectLst/>
                <a:latin typeface="+mj-lt"/>
              </a:rPr>
              <a:t> in the </a:t>
            </a:r>
            <a:r>
              <a:rPr lang="en-US" sz="7600" b="1" i="0" dirty="0">
                <a:solidFill>
                  <a:srgbClr val="333333"/>
                </a:solidFill>
                <a:effectLst/>
                <a:latin typeface="+mj-lt"/>
              </a:rPr>
              <a:t>"Views"</a:t>
            </a:r>
            <a:r>
              <a:rPr lang="en-US" sz="7600" b="0" i="0" dirty="0">
                <a:solidFill>
                  <a:srgbClr val="333333"/>
                </a:solidFill>
                <a:effectLst/>
                <a:latin typeface="+mj-lt"/>
              </a:rPr>
              <a:t> folder</a:t>
            </a:r>
          </a:p>
          <a:p>
            <a:pPr lvl="1" algn="just" fontAlgn="base">
              <a:buFont typeface="Courier New" panose="02070309020205020404" pitchFamily="49" charset="0"/>
              <a:buChar char="o"/>
            </a:pPr>
            <a:r>
              <a:rPr lang="en-US" sz="7600" b="0" i="0" dirty="0">
                <a:solidFill>
                  <a:srgbClr val="333333"/>
                </a:solidFill>
                <a:effectLst/>
                <a:latin typeface="+mj-lt"/>
              </a:rPr>
              <a:t>By default, in ASP.NET Core MVC, the layout file is named </a:t>
            </a:r>
            <a:r>
              <a:rPr lang="en-US" sz="7600" b="1" i="0" dirty="0">
                <a:solidFill>
                  <a:srgbClr val="333333"/>
                </a:solidFill>
                <a:effectLst/>
                <a:latin typeface="+mj-lt"/>
              </a:rPr>
              <a:t>_</a:t>
            </a:r>
            <a:r>
              <a:rPr lang="en-US" sz="7600" b="1" i="0" dirty="0" err="1">
                <a:solidFill>
                  <a:srgbClr val="333333"/>
                </a:solidFill>
                <a:effectLst/>
                <a:latin typeface="+mj-lt"/>
              </a:rPr>
              <a:t>Layout.cshtml</a:t>
            </a:r>
            <a:r>
              <a:rPr lang="en-US" sz="7600" b="0" i="0" dirty="0">
                <a:solidFill>
                  <a:srgbClr val="333333"/>
                </a:solidFill>
                <a:effectLst/>
                <a:latin typeface="+mj-lt"/>
              </a:rPr>
              <a:t>.</a:t>
            </a:r>
          </a:p>
          <a:p>
            <a:pPr lvl="1" algn="just" fontAlgn="base">
              <a:buFont typeface="Courier New" panose="02070309020205020404" pitchFamily="49" charset="0"/>
              <a:buChar char="o"/>
            </a:pPr>
            <a:r>
              <a:rPr lang="en-US" sz="7600" b="0" i="0" dirty="0">
                <a:solidFill>
                  <a:srgbClr val="333333"/>
                </a:solidFill>
                <a:effectLst/>
                <a:latin typeface="+mj-lt"/>
              </a:rPr>
              <a:t>The leading underscore in the file name indicates that it not intended to be served directly by the browser.</a:t>
            </a:r>
          </a:p>
          <a:p>
            <a:pPr lvl="1" algn="just" fontAlgn="base">
              <a:buFont typeface="Courier New" panose="02070309020205020404" pitchFamily="49" charset="0"/>
              <a:buChar char="o"/>
            </a:pPr>
            <a:r>
              <a:rPr lang="en-US" sz="7600" dirty="0">
                <a:solidFill>
                  <a:srgbClr val="333333"/>
                </a:solidFill>
                <a:latin typeface="+mj-lt"/>
              </a:rPr>
              <a:t>In our project the layout view is in the Shared subfolder of the Views folder as shown in the image on the next slide</a:t>
            </a:r>
            <a:endParaRPr lang="en-US" sz="7600" b="0" i="0" dirty="0">
              <a:solidFill>
                <a:srgbClr val="333333"/>
              </a:solidFill>
              <a:effectLst/>
              <a:latin typeface="+mj-lt"/>
            </a:endParaRPr>
          </a:p>
          <a:p>
            <a:pPr lvl="1" algn="just" fontAlgn="base">
              <a:buFont typeface="Courier New" panose="02070309020205020404" pitchFamily="49" charset="0"/>
              <a:buChar char="o"/>
            </a:pPr>
            <a:endParaRPr lang="en-US" sz="7600" b="0" i="0" dirty="0">
              <a:solidFill>
                <a:srgbClr val="333333"/>
              </a:solidFill>
              <a:effectLst/>
              <a:latin typeface="+mj-lt"/>
            </a:endParaRPr>
          </a:p>
          <a:p>
            <a:pPr lvl="1" algn="just" fontAlgn="base">
              <a:buFont typeface="Courier New" panose="02070309020205020404" pitchFamily="49" charset="0"/>
              <a:buChar char="o"/>
            </a:pPr>
            <a:endParaRPr lang="en-US" sz="7600" dirty="0">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181</a:t>
            </a:fld>
            <a:endParaRPr lang="en-US" dirty="0"/>
          </a:p>
        </p:txBody>
      </p:sp>
    </p:spTree>
    <p:extLst>
      <p:ext uri="{BB962C8B-B14F-4D97-AF65-F5344CB8AC3E}">
        <p14:creationId xmlns:p14="http://schemas.microsoft.com/office/powerpoint/2010/main" val="245421921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Layout View in ASP.NET Core</a:t>
            </a:r>
          </a:p>
          <a:p>
            <a:pPr algn="just" fontAlgn="base">
              <a:buFont typeface="Arial" panose="020B0604020202020204" pitchFamily="34" charset="0"/>
              <a:buChar char="•"/>
            </a:pPr>
            <a:r>
              <a:rPr lang="en-US" sz="7600" dirty="0">
                <a:solidFill>
                  <a:srgbClr val="000000"/>
                </a:solidFill>
                <a:latin typeface="+mj-lt"/>
              </a:rPr>
              <a:t>Having a Layout View will preven</a:t>
            </a:r>
            <a:r>
              <a:rPr lang="en-US" sz="8000" dirty="0">
                <a:solidFill>
                  <a:srgbClr val="000000"/>
                </a:solidFill>
                <a:latin typeface="+mj-lt"/>
              </a:rPr>
              <a:t>t</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Open the _</a:t>
            </a:r>
            <a:r>
              <a:rPr lang="en-US" sz="7600" dirty="0" err="1">
                <a:solidFill>
                  <a:srgbClr val="000000"/>
                </a:solidFill>
                <a:latin typeface="+mj-lt"/>
              </a:rPr>
              <a:t>Layout.cshtml</a:t>
            </a:r>
            <a:r>
              <a:rPr lang="en-US" sz="7600" dirty="0">
                <a:solidFill>
                  <a:srgbClr val="000000"/>
                </a:solidFill>
                <a:latin typeface="+mj-lt"/>
              </a:rPr>
              <a:t> file and notice that </a:t>
            </a:r>
            <a:r>
              <a:rPr lang="en-US" sz="7600" b="0" i="0" dirty="0">
                <a:solidFill>
                  <a:srgbClr val="333333"/>
                </a:solidFill>
                <a:effectLst/>
                <a:latin typeface="+mj-lt"/>
              </a:rPr>
              <a:t>the standard </a:t>
            </a:r>
            <a:r>
              <a:rPr lang="en-US" sz="7600" b="0" i="0" dirty="0">
                <a:solidFill>
                  <a:srgbClr val="CC0000"/>
                </a:solidFill>
                <a:effectLst/>
                <a:latin typeface="+mj-lt"/>
              </a:rPr>
              <a:t>html, head, title</a:t>
            </a:r>
            <a:r>
              <a:rPr lang="en-US" sz="7600" b="0" i="0" dirty="0">
                <a:solidFill>
                  <a:srgbClr val="333333"/>
                </a:solidFill>
                <a:effectLst/>
                <a:latin typeface="+mj-lt"/>
              </a:rPr>
              <a:t> and </a:t>
            </a:r>
            <a:r>
              <a:rPr lang="en-US" sz="7600" b="0" i="0" dirty="0">
                <a:solidFill>
                  <a:srgbClr val="CC0000"/>
                </a:solidFill>
                <a:effectLst/>
                <a:latin typeface="+mj-lt"/>
              </a:rPr>
              <a:t>body </a:t>
            </a:r>
            <a:r>
              <a:rPr lang="en-US" sz="7600" b="0" i="0" dirty="0">
                <a:solidFill>
                  <a:srgbClr val="333333"/>
                </a:solidFill>
                <a:effectLst/>
                <a:latin typeface="+mj-lt"/>
              </a:rPr>
              <a:t>elements are in this layout file</a:t>
            </a:r>
          </a:p>
          <a:p>
            <a:pPr algn="just" fontAlgn="base">
              <a:buFont typeface="Arial" panose="020B0604020202020204" pitchFamily="34" charset="0"/>
              <a:buChar char="•"/>
            </a:pPr>
            <a:r>
              <a:rPr lang="en-US" sz="7600" b="0" i="0" dirty="0">
                <a:solidFill>
                  <a:srgbClr val="333333"/>
                </a:solidFill>
                <a:effectLst/>
                <a:latin typeface="+mj-lt"/>
              </a:rPr>
              <a:t>Because of this we do not have to repeat all these HTML in every view</a:t>
            </a:r>
          </a:p>
          <a:p>
            <a:pPr algn="just" fontAlgn="base">
              <a:buFont typeface="Arial" panose="020B0604020202020204" pitchFamily="34" charset="0"/>
              <a:buChar char="•"/>
            </a:pPr>
            <a:r>
              <a:rPr lang="en-US" sz="7600" b="0" i="0" dirty="0">
                <a:solidFill>
                  <a:srgbClr val="333333"/>
                </a:solidFill>
                <a:effectLst/>
                <a:latin typeface="+mj-lt"/>
              </a:rPr>
              <a:t>View specific title is retrieved using @</a:t>
            </a:r>
            <a:r>
              <a:rPr lang="en-US" sz="7600" dirty="0">
                <a:solidFill>
                  <a:srgbClr val="0000FF"/>
                </a:solidFill>
                <a:latin typeface="+mj-lt"/>
              </a:rPr>
              <a:t>ViewData[“Title”]</a:t>
            </a:r>
            <a:r>
              <a:rPr lang="en-US" sz="7600" b="0" i="0" dirty="0">
                <a:solidFill>
                  <a:srgbClr val="333333"/>
                </a:solidFill>
                <a:effectLst/>
                <a:latin typeface="+mj-lt"/>
              </a:rPr>
              <a:t> expression as shown in the image below</a:t>
            </a:r>
            <a:endParaRPr lang="en-US" sz="7600" dirty="0">
              <a:solidFill>
                <a:srgbClr val="000000"/>
              </a:solidFill>
              <a:latin typeface="+mj-lt"/>
            </a:endParaRPr>
          </a:p>
          <a:p>
            <a:pPr marL="0" indent="0" algn="just" fontAlgn="base">
              <a:buNone/>
            </a:pPr>
            <a:endParaRPr lang="en-US" sz="7600" b="0" i="0" dirty="0">
              <a:solidFill>
                <a:srgbClr val="333333"/>
              </a:solidFill>
              <a:effectLst/>
              <a:latin typeface="+mj-lt"/>
            </a:endParaRPr>
          </a:p>
          <a:p>
            <a:pPr lvl="1" algn="just" fontAlgn="base">
              <a:buFont typeface="Courier New" panose="02070309020205020404" pitchFamily="49" charset="0"/>
              <a:buChar char="o"/>
            </a:pPr>
            <a:endParaRPr lang="en-US" sz="7600" dirty="0">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182</a:t>
            </a:fld>
            <a:endParaRPr lang="en-US" dirty="0"/>
          </a:p>
        </p:txBody>
      </p:sp>
      <p:pic>
        <p:nvPicPr>
          <p:cNvPr id="7" name="Picture 6">
            <a:extLst>
              <a:ext uri="{FF2B5EF4-FFF2-40B4-BE49-F238E27FC236}">
                <a16:creationId xmlns:a16="http://schemas.microsoft.com/office/drawing/2014/main" id="{AAF7A2B6-F046-49F7-8B36-3CF7CF105ED1}"/>
              </a:ext>
            </a:extLst>
          </p:cNvPr>
          <p:cNvPicPr>
            <a:picLocks noChangeAspect="1"/>
          </p:cNvPicPr>
          <p:nvPr/>
        </p:nvPicPr>
        <p:blipFill>
          <a:blip r:embed="rId2"/>
          <a:stretch>
            <a:fillRect/>
          </a:stretch>
        </p:blipFill>
        <p:spPr>
          <a:xfrm>
            <a:off x="981075" y="2569594"/>
            <a:ext cx="4061812" cy="1135478"/>
          </a:xfrm>
          <a:prstGeom prst="rect">
            <a:avLst/>
          </a:prstGeom>
        </p:spPr>
      </p:pic>
      <p:pic>
        <p:nvPicPr>
          <p:cNvPr id="9" name="Picture 8">
            <a:extLst>
              <a:ext uri="{FF2B5EF4-FFF2-40B4-BE49-F238E27FC236}">
                <a16:creationId xmlns:a16="http://schemas.microsoft.com/office/drawing/2014/main" id="{63DC76CB-6B47-443A-910C-26D6619080A4}"/>
              </a:ext>
            </a:extLst>
          </p:cNvPr>
          <p:cNvPicPr>
            <a:picLocks noChangeAspect="1"/>
          </p:cNvPicPr>
          <p:nvPr/>
        </p:nvPicPr>
        <p:blipFill>
          <a:blip r:embed="rId3"/>
          <a:stretch>
            <a:fillRect/>
          </a:stretch>
        </p:blipFill>
        <p:spPr>
          <a:xfrm>
            <a:off x="981075" y="4709045"/>
            <a:ext cx="7704488" cy="1325995"/>
          </a:xfrm>
          <a:prstGeom prst="rect">
            <a:avLst/>
          </a:prstGeom>
        </p:spPr>
      </p:pic>
    </p:spTree>
    <p:extLst>
      <p:ext uri="{BB962C8B-B14F-4D97-AF65-F5344CB8AC3E}">
        <p14:creationId xmlns:p14="http://schemas.microsoft.com/office/powerpoint/2010/main" val="157504240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Layout View in ASP.NET Core</a:t>
            </a:r>
          </a:p>
          <a:p>
            <a:pPr algn="just" fontAlgn="base">
              <a:buFont typeface="Arial" panose="020B0604020202020204" pitchFamily="34" charset="0"/>
              <a:buChar char="•"/>
            </a:pPr>
            <a:r>
              <a:rPr lang="en-US" sz="7600" b="0" i="0" dirty="0">
                <a:solidFill>
                  <a:srgbClr val="333333"/>
                </a:solidFill>
                <a:effectLst/>
                <a:latin typeface="+mj-lt"/>
              </a:rPr>
              <a:t>@</a:t>
            </a:r>
            <a:r>
              <a:rPr lang="en-US" sz="7600" b="0" i="0" dirty="0">
                <a:solidFill>
                  <a:srgbClr val="0000FF"/>
                </a:solidFill>
                <a:effectLst/>
                <a:latin typeface="+mj-lt"/>
              </a:rPr>
              <a:t>RenderBody() in th</a:t>
            </a:r>
            <a:r>
              <a:rPr lang="en-US" sz="7600" dirty="0">
                <a:solidFill>
                  <a:srgbClr val="0000FF"/>
                </a:solidFill>
                <a:latin typeface="+mj-lt"/>
              </a:rPr>
              <a:t>e _</a:t>
            </a:r>
            <a:r>
              <a:rPr lang="en-US" sz="7600" dirty="0" err="1">
                <a:solidFill>
                  <a:srgbClr val="0000FF"/>
                </a:solidFill>
                <a:latin typeface="+mj-lt"/>
              </a:rPr>
              <a:t>Layout.cshtml</a:t>
            </a:r>
            <a:r>
              <a:rPr lang="en-US" sz="7600" b="0" i="0" dirty="0">
                <a:solidFill>
                  <a:srgbClr val="333333"/>
                </a:solidFill>
                <a:effectLst/>
                <a:latin typeface="+mj-lt"/>
              </a:rPr>
              <a:t> is the location where view specific content is injected</a:t>
            </a:r>
          </a:p>
          <a:p>
            <a:pPr algn="just" fontAlgn="base">
              <a:buFont typeface="Arial" panose="020B0604020202020204" pitchFamily="34" charset="0"/>
              <a:buChar char="•"/>
            </a:pPr>
            <a:r>
              <a:rPr lang="en-US" sz="7600" b="0" i="0" dirty="0">
                <a:solidFill>
                  <a:srgbClr val="333333"/>
                </a:solidFill>
                <a:effectLst/>
                <a:latin typeface="+mj-lt"/>
              </a:rPr>
              <a:t>For example, if </a:t>
            </a:r>
            <a:r>
              <a:rPr lang="en-US" sz="7600" b="0" i="0" dirty="0" err="1">
                <a:solidFill>
                  <a:srgbClr val="333333"/>
                </a:solidFill>
                <a:effectLst/>
                <a:latin typeface="+mj-lt"/>
              </a:rPr>
              <a:t>index.chtml</a:t>
            </a:r>
            <a:r>
              <a:rPr lang="en-US" sz="7600" b="0" i="0" dirty="0">
                <a:solidFill>
                  <a:srgbClr val="333333"/>
                </a:solidFill>
                <a:effectLst/>
                <a:latin typeface="+mj-lt"/>
              </a:rPr>
              <a:t> view is rendered using this layout view, </a:t>
            </a:r>
            <a:r>
              <a:rPr lang="en-US" sz="7600" b="0" i="0" dirty="0" err="1">
                <a:solidFill>
                  <a:srgbClr val="333333"/>
                </a:solidFill>
                <a:effectLst/>
                <a:latin typeface="+mj-lt"/>
              </a:rPr>
              <a:t>index.cshtml</a:t>
            </a:r>
            <a:r>
              <a:rPr lang="en-US" sz="7600" b="0" i="0" dirty="0">
                <a:solidFill>
                  <a:srgbClr val="333333"/>
                </a:solidFill>
                <a:effectLst/>
                <a:latin typeface="+mj-lt"/>
              </a:rPr>
              <a:t> view content is injected at where we have @RenderBody() method call</a:t>
            </a:r>
          </a:p>
          <a:p>
            <a:pPr algn="just" fontAlgn="base">
              <a:buFont typeface="Arial" panose="020B0604020202020204" pitchFamily="34" charset="0"/>
              <a:buChar char="•"/>
            </a:pPr>
            <a:r>
              <a:rPr lang="en-US" sz="7600" dirty="0">
                <a:solidFill>
                  <a:srgbClr val="333333"/>
                </a:solidFill>
                <a:latin typeface="+mj-lt"/>
              </a:rPr>
              <a:t>Let us modify our </a:t>
            </a:r>
            <a:r>
              <a:rPr lang="en-US" sz="7600" dirty="0" err="1">
                <a:solidFill>
                  <a:srgbClr val="333333"/>
                </a:solidFill>
                <a:latin typeface="+mj-lt"/>
              </a:rPr>
              <a:t>GetStudentDetails.cshtml</a:t>
            </a:r>
            <a:r>
              <a:rPr lang="en-US" sz="7600" dirty="0">
                <a:solidFill>
                  <a:srgbClr val="333333"/>
                </a:solidFill>
                <a:latin typeface="+mj-lt"/>
              </a:rPr>
              <a:t> view to use the layout view as shown in the image below and set the </a:t>
            </a:r>
            <a:r>
              <a:rPr lang="en-US" sz="7600" dirty="0" err="1">
                <a:solidFill>
                  <a:srgbClr val="333333"/>
                </a:solidFill>
                <a:latin typeface="+mj-lt"/>
              </a:rPr>
              <a:t>titlt</a:t>
            </a:r>
            <a:r>
              <a:rPr lang="en-US" sz="7600" dirty="0">
                <a:solidFill>
                  <a:srgbClr val="333333"/>
                </a:solidFill>
                <a:latin typeface="+mj-lt"/>
              </a:rPr>
              <a:t> of the page</a:t>
            </a: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r>
              <a:rPr lang="en-US" sz="7600" dirty="0">
                <a:solidFill>
                  <a:srgbClr val="333333"/>
                </a:solidFill>
                <a:latin typeface="+mj-lt"/>
              </a:rPr>
              <a:t>In a later session we will discuss setting the layout property in a central location, instead setting it in every view.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183</a:t>
            </a:fld>
            <a:endParaRPr lang="en-US" dirty="0"/>
          </a:p>
        </p:txBody>
      </p:sp>
      <p:pic>
        <p:nvPicPr>
          <p:cNvPr id="8" name="Picture 7">
            <a:extLst>
              <a:ext uri="{FF2B5EF4-FFF2-40B4-BE49-F238E27FC236}">
                <a16:creationId xmlns:a16="http://schemas.microsoft.com/office/drawing/2014/main" id="{888BCE95-4D14-4CEE-90E9-22B29A225D27}"/>
              </a:ext>
            </a:extLst>
          </p:cNvPr>
          <p:cNvPicPr>
            <a:picLocks noChangeAspect="1"/>
          </p:cNvPicPr>
          <p:nvPr/>
        </p:nvPicPr>
        <p:blipFill>
          <a:blip r:embed="rId2"/>
          <a:stretch>
            <a:fillRect/>
          </a:stretch>
        </p:blipFill>
        <p:spPr>
          <a:xfrm>
            <a:off x="1857375" y="3503159"/>
            <a:ext cx="4027410" cy="2173742"/>
          </a:xfrm>
          <a:prstGeom prst="rect">
            <a:avLst/>
          </a:prstGeom>
        </p:spPr>
      </p:pic>
    </p:spTree>
    <p:extLst>
      <p:ext uri="{BB962C8B-B14F-4D97-AF65-F5344CB8AC3E}">
        <p14:creationId xmlns:p14="http://schemas.microsoft.com/office/powerpoint/2010/main" val="134339494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Section in a Layout View</a:t>
            </a:r>
          </a:p>
          <a:p>
            <a:pPr algn="just" fontAlgn="base">
              <a:buFont typeface="Arial" panose="020B0604020202020204" pitchFamily="34" charset="0"/>
              <a:buChar char="•"/>
            </a:pPr>
            <a:r>
              <a:rPr lang="en-US" sz="7600" b="0" i="0" dirty="0">
                <a:solidFill>
                  <a:srgbClr val="333333"/>
                </a:solidFill>
                <a:effectLst/>
                <a:latin typeface="+mj-lt"/>
              </a:rPr>
              <a:t>A layout page in ASP.NET Core MVC can also include a section</a:t>
            </a:r>
            <a:endParaRPr lang="en-US" sz="7600" i="0" dirty="0">
              <a:solidFill>
                <a:srgbClr val="000000"/>
              </a:solidFill>
              <a:effectLst/>
              <a:latin typeface="+mj-lt"/>
            </a:endParaRPr>
          </a:p>
          <a:p>
            <a:pPr algn="just" fontAlgn="base">
              <a:buFont typeface="Arial" panose="020B0604020202020204" pitchFamily="34" charset="0"/>
              <a:buChar char="•"/>
            </a:pPr>
            <a:r>
              <a:rPr lang="en-US" sz="7600" b="0" i="0" dirty="0">
                <a:solidFill>
                  <a:srgbClr val="333333"/>
                </a:solidFill>
                <a:effectLst/>
                <a:latin typeface="+mj-lt"/>
              </a:rPr>
              <a:t>A section can be optional or mandatory</a:t>
            </a:r>
            <a:endParaRPr lang="en-US" sz="7600" b="0" dirty="0">
              <a:solidFill>
                <a:srgbClr val="000000"/>
              </a:solidFill>
              <a:latin typeface="+mj-lt"/>
            </a:endParaRPr>
          </a:p>
          <a:p>
            <a:pPr algn="just" fontAlgn="base">
              <a:buFont typeface="Arial" panose="020B0604020202020204" pitchFamily="34" charset="0"/>
              <a:buChar char="•"/>
            </a:pPr>
            <a:r>
              <a:rPr lang="en-US" sz="7600" b="0" i="0" dirty="0">
                <a:solidFill>
                  <a:srgbClr val="333333"/>
                </a:solidFill>
                <a:effectLst/>
                <a:latin typeface="+mj-lt"/>
              </a:rPr>
              <a:t>It provides a way to organize where certain page elements should be placed</a:t>
            </a:r>
          </a:p>
          <a:p>
            <a:pPr algn="just" fontAlgn="base">
              <a:buFont typeface="Arial" panose="020B0604020202020204" pitchFamily="34" charset="0"/>
              <a:buChar char="•"/>
            </a:pPr>
            <a:r>
              <a:rPr lang="en-US" sz="7600" dirty="0">
                <a:solidFill>
                  <a:srgbClr val="333333"/>
                </a:solidFill>
                <a:latin typeface="+mj-lt"/>
              </a:rPr>
              <a:t>Where to place custom JavaScript files in view</a:t>
            </a:r>
          </a:p>
          <a:p>
            <a:pPr lvl="1" algn="just" fontAlgn="base">
              <a:buFont typeface="Courier New" panose="02070309020205020404" pitchFamily="49" charset="0"/>
              <a:buChar char="o"/>
            </a:pPr>
            <a:r>
              <a:rPr lang="en-US" sz="7400" i="0" dirty="0">
                <a:solidFill>
                  <a:srgbClr val="333333"/>
                </a:solidFill>
                <a:effectLst/>
                <a:latin typeface="+mj-lt"/>
              </a:rPr>
              <a:t>If the custom JavaScript files is needed by a few views, they can be place </a:t>
            </a:r>
            <a:r>
              <a:rPr lang="en-US" sz="7400" dirty="0">
                <a:solidFill>
                  <a:srgbClr val="333333"/>
                </a:solidFill>
                <a:latin typeface="+mj-lt"/>
              </a:rPr>
              <a:t>at the bottom of the view</a:t>
            </a:r>
          </a:p>
          <a:p>
            <a:pPr lvl="1" algn="just" fontAlgn="base">
              <a:buFont typeface="Courier New" panose="02070309020205020404" pitchFamily="49" charset="0"/>
              <a:buChar char="o"/>
            </a:pPr>
            <a:r>
              <a:rPr lang="en-US" sz="7600" b="0" i="0" dirty="0">
                <a:solidFill>
                  <a:srgbClr val="333333"/>
                </a:solidFill>
                <a:effectLst/>
                <a:latin typeface="+mj-lt"/>
              </a:rPr>
              <a:t>If the custom script file is required by all the views then we could place it in the Layout page as shown below.</a:t>
            </a:r>
          </a:p>
          <a:p>
            <a:pPr algn="just" fontAlgn="base">
              <a:buFont typeface="Arial" panose="020B0604020202020204" pitchFamily="34" charset="0"/>
              <a:buChar char="•"/>
            </a:pPr>
            <a:endParaRPr lang="en-US" sz="1900" dirty="0">
              <a:solidFill>
                <a:srgbClr val="333333"/>
              </a:solidFill>
              <a:latin typeface="+mj-lt"/>
            </a:endParaRPr>
          </a:p>
          <a:p>
            <a:pPr algn="just" fontAlgn="base">
              <a:buFont typeface="Arial" panose="020B0604020202020204" pitchFamily="34" charset="0"/>
              <a:buChar char="•"/>
            </a:pPr>
            <a:endParaRPr lang="en-US" sz="1900" i="0" dirty="0">
              <a:solidFill>
                <a:srgbClr val="333333"/>
              </a:solidFill>
              <a:effectLst/>
              <a:latin typeface="+mj-lt"/>
            </a:endParaRPr>
          </a:p>
          <a:p>
            <a:pPr algn="just" fontAlgn="base">
              <a:buFont typeface="Arial" panose="020B0604020202020204" pitchFamily="34" charset="0"/>
              <a:buChar char="•"/>
            </a:pPr>
            <a:endParaRPr lang="en-US" sz="1900" dirty="0">
              <a:solidFill>
                <a:srgbClr val="333333"/>
              </a:solidFill>
              <a:latin typeface="+mj-lt"/>
            </a:endParaRPr>
          </a:p>
          <a:p>
            <a:pPr algn="just" fontAlgn="base">
              <a:buFont typeface="Arial" panose="020B0604020202020204" pitchFamily="34" charset="0"/>
              <a:buChar char="•"/>
            </a:pPr>
            <a:endParaRPr lang="en-US" sz="1900" i="0" dirty="0">
              <a:solidFill>
                <a:srgbClr val="333333"/>
              </a:solidFill>
              <a:effectLst/>
              <a:latin typeface="+mj-lt"/>
            </a:endParaRPr>
          </a:p>
          <a:p>
            <a:pPr algn="just" fontAlgn="base">
              <a:buFont typeface="Arial" panose="020B0604020202020204" pitchFamily="34" charset="0"/>
              <a:buChar char="•"/>
            </a:pPr>
            <a:endParaRPr lang="en-US" sz="1900" dirty="0">
              <a:solidFill>
                <a:srgbClr val="333333"/>
              </a:solidFill>
              <a:latin typeface="+mj-lt"/>
            </a:endParaRPr>
          </a:p>
          <a:p>
            <a:pPr algn="just" fontAlgn="base">
              <a:buFont typeface="Arial" panose="020B0604020202020204" pitchFamily="34" charset="0"/>
              <a:buChar char="•"/>
            </a:pPr>
            <a:endParaRPr lang="en-US" sz="1900" i="0" dirty="0">
              <a:solidFill>
                <a:srgbClr val="333333"/>
              </a:solidFill>
              <a:effectLst/>
              <a:latin typeface="+mj-lt"/>
            </a:endParaRPr>
          </a:p>
          <a:p>
            <a:pPr algn="just" fontAlgn="base">
              <a:buFont typeface="Arial" panose="020B0604020202020204" pitchFamily="34" charset="0"/>
              <a:buChar char="•"/>
            </a:pPr>
            <a:endParaRPr lang="en-US" sz="1900" dirty="0">
              <a:solidFill>
                <a:srgbClr val="333333"/>
              </a:solidFill>
              <a:latin typeface="+mj-lt"/>
            </a:endParaRPr>
          </a:p>
          <a:p>
            <a:pPr algn="just" fontAlgn="base">
              <a:buFont typeface="Arial" panose="020B0604020202020204" pitchFamily="34" charset="0"/>
              <a:buChar char="•"/>
            </a:pPr>
            <a:endParaRPr lang="en-US" sz="1900" i="0" dirty="0">
              <a:solidFill>
                <a:srgbClr val="333333"/>
              </a:solidFill>
              <a:effectLst/>
              <a:latin typeface="+mj-lt"/>
            </a:endParaRPr>
          </a:p>
          <a:p>
            <a:pPr algn="just" fontAlgn="base">
              <a:buFont typeface="Arial" panose="020B0604020202020204" pitchFamily="34" charset="0"/>
              <a:buChar char="•"/>
            </a:pPr>
            <a:endParaRPr lang="en-US" sz="1900" dirty="0">
              <a:solidFill>
                <a:srgbClr val="333333"/>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184</a:t>
            </a:fld>
            <a:endParaRPr lang="en-US" dirty="0"/>
          </a:p>
        </p:txBody>
      </p:sp>
      <p:pic>
        <p:nvPicPr>
          <p:cNvPr id="7" name="Picture 6">
            <a:extLst>
              <a:ext uri="{FF2B5EF4-FFF2-40B4-BE49-F238E27FC236}">
                <a16:creationId xmlns:a16="http://schemas.microsoft.com/office/drawing/2014/main" id="{0DBFB65F-0560-4F76-9C16-8D057518C640}"/>
              </a:ext>
            </a:extLst>
          </p:cNvPr>
          <p:cNvPicPr>
            <a:picLocks noChangeAspect="1"/>
          </p:cNvPicPr>
          <p:nvPr/>
        </p:nvPicPr>
        <p:blipFill>
          <a:blip r:embed="rId2"/>
          <a:stretch>
            <a:fillRect/>
          </a:stretch>
        </p:blipFill>
        <p:spPr>
          <a:xfrm>
            <a:off x="1066800" y="4137559"/>
            <a:ext cx="5947820" cy="1577441"/>
          </a:xfrm>
          <a:prstGeom prst="rect">
            <a:avLst/>
          </a:prstGeom>
        </p:spPr>
      </p:pic>
    </p:spTree>
    <p:extLst>
      <p:ext uri="{BB962C8B-B14F-4D97-AF65-F5344CB8AC3E}">
        <p14:creationId xmlns:p14="http://schemas.microsoft.com/office/powerpoint/2010/main" val="322906307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Section in a Layout View</a:t>
            </a:r>
          </a:p>
          <a:p>
            <a:pPr algn="just" fontAlgn="base">
              <a:buFont typeface="Arial" panose="020B0604020202020204" pitchFamily="34" charset="0"/>
              <a:buChar char="•"/>
            </a:pPr>
            <a:r>
              <a:rPr lang="en-US" sz="7600" i="0" dirty="0">
                <a:solidFill>
                  <a:srgbClr val="000000"/>
                </a:solidFill>
                <a:effectLst/>
                <a:latin typeface="+mj-lt"/>
              </a:rPr>
              <a:t>If you noticed</a:t>
            </a:r>
            <a:r>
              <a:rPr lang="en-US" sz="1800" dirty="0">
                <a:solidFill>
                  <a:srgbClr val="000000"/>
                </a:solidFill>
                <a:latin typeface="Cascadia Mono" panose="020B0609020000020004" pitchFamily="49" charset="0"/>
              </a:rPr>
              <a:t> </a:t>
            </a:r>
            <a:r>
              <a:rPr lang="en-US" sz="7600" dirty="0">
                <a:solidFill>
                  <a:srgbClr val="000000"/>
                </a:solidFill>
                <a:latin typeface="+mj-lt"/>
              </a:rPr>
              <a:t>@</a:t>
            </a:r>
            <a:r>
              <a:rPr lang="en-US" sz="7600" dirty="0">
                <a:solidFill>
                  <a:srgbClr val="0000FF"/>
                </a:solidFill>
                <a:latin typeface="+mj-lt"/>
              </a:rPr>
              <a:t>await </a:t>
            </a:r>
            <a:r>
              <a:rPr lang="en-US" sz="7600" dirty="0" err="1">
                <a:solidFill>
                  <a:srgbClr val="000000"/>
                </a:solidFill>
                <a:latin typeface="+mj-lt"/>
              </a:rPr>
              <a:t>RenderSectionAsync</a:t>
            </a:r>
            <a:r>
              <a:rPr lang="en-US" sz="7600" dirty="0">
                <a:solidFill>
                  <a:srgbClr val="000000"/>
                </a:solidFill>
                <a:latin typeface="+mj-lt"/>
              </a:rPr>
              <a:t>(</a:t>
            </a:r>
            <a:r>
              <a:rPr lang="en-US" sz="7600" dirty="0">
                <a:solidFill>
                  <a:srgbClr val="A31515"/>
                </a:solidFill>
                <a:latin typeface="+mj-lt"/>
              </a:rPr>
              <a:t>"Scripts"</a:t>
            </a:r>
            <a:r>
              <a:rPr lang="en-US" sz="7600" dirty="0">
                <a:solidFill>
                  <a:srgbClr val="000000"/>
                </a:solidFill>
                <a:latin typeface="+mj-lt"/>
              </a:rPr>
              <a:t>, </a:t>
            </a:r>
            <a:r>
              <a:rPr lang="en-US" sz="7600" dirty="0">
                <a:solidFill>
                  <a:srgbClr val="0000FF"/>
                </a:solidFill>
                <a:latin typeface="+mj-lt"/>
              </a:rPr>
              <a:t>required</a:t>
            </a:r>
            <a:r>
              <a:rPr lang="en-US" sz="7600" dirty="0">
                <a:solidFill>
                  <a:srgbClr val="000000"/>
                </a:solidFill>
                <a:latin typeface="+mj-lt"/>
              </a:rPr>
              <a:t>: </a:t>
            </a:r>
            <a:r>
              <a:rPr lang="en-US" sz="7600" dirty="0">
                <a:solidFill>
                  <a:srgbClr val="0000FF"/>
                </a:solidFill>
                <a:latin typeface="+mj-lt"/>
              </a:rPr>
              <a:t>false</a:t>
            </a:r>
            <a:r>
              <a:rPr lang="en-US" sz="7600" dirty="0">
                <a:solidFill>
                  <a:srgbClr val="000000"/>
                </a:solidFill>
                <a:latin typeface="+mj-lt"/>
              </a:rPr>
              <a:t>) in the image on the last slide was place just before the closing &lt;body&gt; tag</a:t>
            </a:r>
          </a:p>
          <a:p>
            <a:pPr algn="just" fontAlgn="base">
              <a:buFont typeface="Arial" panose="020B0604020202020204" pitchFamily="34" charset="0"/>
              <a:buChar char="•"/>
            </a:pPr>
            <a:r>
              <a:rPr lang="en-US" sz="7600" i="0" dirty="0">
                <a:solidFill>
                  <a:srgbClr val="000000"/>
                </a:solidFill>
                <a:effectLst/>
                <a:latin typeface="+mj-lt"/>
              </a:rPr>
              <a:t>This method takes 2 parameters; the first parameter is the name of the section, and the second parameter specifies if the section is required or optional. If require the value is set to true</a:t>
            </a:r>
          </a:p>
          <a:p>
            <a:pPr algn="just" fontAlgn="base">
              <a:buFont typeface="Arial" panose="020B0604020202020204" pitchFamily="34" charset="0"/>
              <a:buChar char="•"/>
            </a:pPr>
            <a:r>
              <a:rPr lang="en-US" sz="7600" b="0" i="0" dirty="0">
                <a:effectLst/>
                <a:latin typeface="+mj-lt"/>
              </a:rPr>
              <a:t>If required is set to true and if a content view does not include the section, an exception will be thrown</a:t>
            </a:r>
          </a:p>
          <a:p>
            <a:pPr algn="just" fontAlgn="base">
              <a:buFont typeface="Arial" panose="020B0604020202020204" pitchFamily="34" charset="0"/>
              <a:buChar char="•"/>
            </a:pPr>
            <a:r>
              <a:rPr lang="en-US" sz="7600" b="0" i="0" dirty="0">
                <a:solidFill>
                  <a:srgbClr val="333333"/>
                </a:solidFill>
                <a:effectLst/>
                <a:latin typeface="+mj-lt"/>
              </a:rPr>
              <a:t>There are 2 </a:t>
            </a:r>
            <a:r>
              <a:rPr lang="en-US" sz="7600" dirty="0">
                <a:solidFill>
                  <a:srgbClr val="333333"/>
                </a:solidFill>
                <a:latin typeface="+mj-lt"/>
              </a:rPr>
              <a:t>way</a:t>
            </a:r>
            <a:r>
              <a:rPr lang="en-US" sz="7600" b="0" i="0" dirty="0">
                <a:solidFill>
                  <a:srgbClr val="333333"/>
                </a:solidFill>
                <a:effectLst/>
                <a:latin typeface="+mj-lt"/>
              </a:rPr>
              <a:t>s to mark a layout section as optional, the 2 ways are shown in the image below</a:t>
            </a: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i="0" dirty="0">
              <a:solidFill>
                <a:srgbClr val="333333"/>
              </a:solidFill>
              <a:effectLst/>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i="0" dirty="0">
              <a:solidFill>
                <a:srgbClr val="333333"/>
              </a:solidFill>
              <a:effectLst/>
              <a:latin typeface="+mj-lt"/>
            </a:endParaRPr>
          </a:p>
          <a:p>
            <a:pPr algn="just" fontAlgn="base">
              <a:buFont typeface="Arial" panose="020B0604020202020204" pitchFamily="34" charset="0"/>
              <a:buChar char="•"/>
            </a:pPr>
            <a:r>
              <a:rPr lang="en-US" sz="7600" b="0" i="0" dirty="0">
                <a:solidFill>
                  <a:srgbClr val="333333"/>
                </a:solidFill>
                <a:effectLst/>
                <a:latin typeface="+mj-lt"/>
              </a:rPr>
              <a:t>Let us assume we need the custom JavaScript files only in the </a:t>
            </a:r>
            <a:r>
              <a:rPr lang="en-US" sz="7600" b="0" i="0" dirty="0" err="1">
                <a:solidFill>
                  <a:srgbClr val="333333"/>
                </a:solidFill>
                <a:effectLst/>
                <a:latin typeface="+mj-lt"/>
              </a:rPr>
              <a:t>GetStudentDetails.cshtml</a:t>
            </a:r>
            <a:r>
              <a:rPr lang="en-US" sz="7600" b="0" i="0" dirty="0">
                <a:solidFill>
                  <a:srgbClr val="333333"/>
                </a:solidFill>
                <a:effectLst/>
                <a:latin typeface="+mj-lt"/>
              </a:rPr>
              <a:t> view, then we could make use of a section as shown in the image on the next slide</a:t>
            </a: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185</a:t>
            </a:fld>
            <a:endParaRPr lang="en-US" dirty="0"/>
          </a:p>
        </p:txBody>
      </p:sp>
      <p:pic>
        <p:nvPicPr>
          <p:cNvPr id="10" name="Picture 9">
            <a:extLst>
              <a:ext uri="{FF2B5EF4-FFF2-40B4-BE49-F238E27FC236}">
                <a16:creationId xmlns:a16="http://schemas.microsoft.com/office/drawing/2014/main" id="{89C79AC6-5E52-4078-8B59-904709E29A73}"/>
              </a:ext>
            </a:extLst>
          </p:cNvPr>
          <p:cNvPicPr>
            <a:picLocks noChangeAspect="1"/>
          </p:cNvPicPr>
          <p:nvPr/>
        </p:nvPicPr>
        <p:blipFill>
          <a:blip r:embed="rId2"/>
          <a:stretch>
            <a:fillRect/>
          </a:stretch>
        </p:blipFill>
        <p:spPr>
          <a:xfrm>
            <a:off x="1066800" y="4194756"/>
            <a:ext cx="6241321" cy="1249788"/>
          </a:xfrm>
          <a:prstGeom prst="rect">
            <a:avLst/>
          </a:prstGeom>
        </p:spPr>
      </p:pic>
    </p:spTree>
    <p:extLst>
      <p:ext uri="{BB962C8B-B14F-4D97-AF65-F5344CB8AC3E}">
        <p14:creationId xmlns:p14="http://schemas.microsoft.com/office/powerpoint/2010/main" val="19632016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Section in a Layout View</a:t>
            </a: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r>
              <a:rPr lang="en-US" sz="7600" b="0" i="0" dirty="0">
                <a:solidFill>
                  <a:srgbClr val="333333"/>
                </a:solidFill>
                <a:effectLst/>
                <a:latin typeface="+mj-lt"/>
              </a:rPr>
              <a:t>Every view that intends to provide content for the section, must include a section with the same name. </a:t>
            </a:r>
          </a:p>
          <a:p>
            <a:pPr algn="just" fontAlgn="base">
              <a:buFont typeface="Arial" panose="020B0604020202020204" pitchFamily="34" charset="0"/>
              <a:buChar char="•"/>
            </a:pPr>
            <a:r>
              <a:rPr lang="en-US" sz="7600" b="0" i="0" dirty="0">
                <a:solidFill>
                  <a:srgbClr val="333333"/>
                </a:solidFill>
                <a:effectLst/>
                <a:latin typeface="+mj-lt"/>
              </a:rPr>
              <a:t>We use @</a:t>
            </a:r>
            <a:r>
              <a:rPr lang="en-US" sz="7600" b="0" i="0" dirty="0">
                <a:solidFill>
                  <a:srgbClr val="0000FF"/>
                </a:solidFill>
                <a:effectLst/>
                <a:latin typeface="+mj-lt"/>
              </a:rPr>
              <a:t>section </a:t>
            </a:r>
            <a:r>
              <a:rPr lang="en-US" sz="7600" b="0" i="0" dirty="0">
                <a:solidFill>
                  <a:srgbClr val="333333"/>
                </a:solidFill>
                <a:effectLst/>
                <a:latin typeface="+mj-lt"/>
              </a:rPr>
              <a:t>directive to include the section and provide the content as shown in the image above</a:t>
            </a:r>
          </a:p>
          <a:p>
            <a:pPr algn="just" fontAlgn="base">
              <a:buFont typeface="Arial" panose="020B0604020202020204" pitchFamily="34" charset="0"/>
              <a:buChar char="•"/>
            </a:pPr>
            <a:r>
              <a:rPr lang="en-US" sz="7600" dirty="0">
                <a:solidFill>
                  <a:srgbClr val="333333"/>
                </a:solidFill>
                <a:latin typeface="+mj-lt"/>
              </a:rPr>
              <a:t>The content is then injected into at the layout view at the location where we have the @RenderSectionAsync() method call</a:t>
            </a:r>
          </a:p>
          <a:p>
            <a:pPr algn="just" fontAlgn="base">
              <a:buFont typeface="Arial" panose="020B0604020202020204" pitchFamily="34" charset="0"/>
              <a:buChar char="•"/>
            </a:pPr>
            <a:endParaRPr lang="en-US" sz="7600" dirty="0">
              <a:solidFill>
                <a:srgbClr val="333333"/>
              </a:solidFill>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186</a:t>
            </a:fld>
            <a:endParaRPr lang="en-US" dirty="0"/>
          </a:p>
        </p:txBody>
      </p:sp>
      <p:pic>
        <p:nvPicPr>
          <p:cNvPr id="7" name="Picture 6">
            <a:extLst>
              <a:ext uri="{FF2B5EF4-FFF2-40B4-BE49-F238E27FC236}">
                <a16:creationId xmlns:a16="http://schemas.microsoft.com/office/drawing/2014/main" id="{9D81C1B1-DAA5-49EE-B0EB-D59820F3D277}"/>
              </a:ext>
            </a:extLst>
          </p:cNvPr>
          <p:cNvPicPr>
            <a:picLocks noChangeAspect="1"/>
          </p:cNvPicPr>
          <p:nvPr/>
        </p:nvPicPr>
        <p:blipFill>
          <a:blip r:embed="rId2"/>
          <a:stretch>
            <a:fillRect/>
          </a:stretch>
        </p:blipFill>
        <p:spPr>
          <a:xfrm>
            <a:off x="1066800" y="2358058"/>
            <a:ext cx="6530906" cy="2430991"/>
          </a:xfrm>
          <a:prstGeom prst="rect">
            <a:avLst/>
          </a:prstGeom>
        </p:spPr>
      </p:pic>
    </p:spTree>
    <p:extLst>
      <p:ext uri="{BB962C8B-B14F-4D97-AF65-F5344CB8AC3E}">
        <p14:creationId xmlns:p14="http://schemas.microsoft.com/office/powerpoint/2010/main" val="308283256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_</a:t>
            </a:r>
            <a:r>
              <a:rPr lang="en-US" sz="8000" b="1" dirty="0" err="1">
                <a:solidFill>
                  <a:srgbClr val="000000"/>
                </a:solidFill>
                <a:latin typeface="+mj-lt"/>
              </a:rPr>
              <a:t>ViewStart.cshtml</a:t>
            </a:r>
            <a:r>
              <a:rPr lang="en-US" sz="8000" b="1" dirty="0">
                <a:solidFill>
                  <a:srgbClr val="000000"/>
                </a:solidFill>
                <a:latin typeface="+mj-lt"/>
              </a:rPr>
              <a:t> in ASP.NET Core</a:t>
            </a:r>
          </a:p>
          <a:p>
            <a:pPr algn="just" fontAlgn="base">
              <a:buFont typeface="Arial" panose="020B0604020202020204" pitchFamily="34" charset="0"/>
              <a:buChar char="•"/>
            </a:pPr>
            <a:r>
              <a:rPr lang="en-US" sz="7600" b="0" i="0" dirty="0">
                <a:effectLst/>
                <a:latin typeface="+mj-lt"/>
              </a:rPr>
              <a:t>Layout property is used to associate a view with a layout view</a:t>
            </a:r>
          </a:p>
          <a:p>
            <a:pPr algn="just" fontAlgn="base">
              <a:buFont typeface="Arial" panose="020B0604020202020204" pitchFamily="34" charset="0"/>
              <a:buChar char="•"/>
            </a:pPr>
            <a:r>
              <a:rPr lang="en-US" sz="8000" b="1" dirty="0">
                <a:solidFill>
                  <a:srgbClr val="333333"/>
                </a:solidFill>
                <a:latin typeface="arial" panose="020B0604020202020204" pitchFamily="34" charset="0"/>
              </a:rPr>
              <a:t>_</a:t>
            </a:r>
            <a:r>
              <a:rPr lang="en-US" sz="7600" dirty="0" err="1">
                <a:solidFill>
                  <a:srgbClr val="333333"/>
                </a:solidFill>
                <a:latin typeface="+mj-lt"/>
              </a:rPr>
              <a:t>ViewStart.cshtml</a:t>
            </a:r>
            <a:r>
              <a:rPr lang="en-US" sz="7600" dirty="0">
                <a:solidFill>
                  <a:srgbClr val="333333"/>
                </a:solidFill>
                <a:latin typeface="+mj-lt"/>
              </a:rPr>
              <a:t> file is a special file in ASP.NET Core</a:t>
            </a:r>
          </a:p>
          <a:p>
            <a:pPr algn="just" fontAlgn="base">
              <a:buFont typeface="Arial" panose="020B0604020202020204" pitchFamily="34" charset="0"/>
              <a:buChar char="•"/>
            </a:pPr>
            <a:r>
              <a:rPr lang="en-US" sz="7600" dirty="0">
                <a:solidFill>
                  <a:srgbClr val="333333"/>
                </a:solidFill>
                <a:latin typeface="+mj-lt"/>
              </a:rPr>
              <a:t>The code in this file is executed first before codes in individual view are executed</a:t>
            </a:r>
          </a:p>
          <a:p>
            <a:pPr algn="just" fontAlgn="base">
              <a:buFont typeface="Arial" panose="020B0604020202020204" pitchFamily="34" charset="0"/>
              <a:buChar char="•"/>
            </a:pPr>
            <a:r>
              <a:rPr lang="en-US" sz="7600" dirty="0">
                <a:latin typeface="+mj-lt"/>
              </a:rPr>
              <a:t>I</a:t>
            </a:r>
            <a:r>
              <a:rPr lang="en-US" sz="7600" b="0" i="0" dirty="0">
                <a:effectLst/>
                <a:latin typeface="+mj-lt"/>
              </a:rPr>
              <a:t>nstead of setting the Layout property in each individual view, we can move that code into the _</a:t>
            </a:r>
            <a:r>
              <a:rPr lang="en-US" sz="7600" b="0" i="0" dirty="0" err="1">
                <a:effectLst/>
                <a:latin typeface="+mj-lt"/>
              </a:rPr>
              <a:t>ViewStart.cshtml</a:t>
            </a:r>
            <a:r>
              <a:rPr lang="en-US" sz="7600" b="0" i="0" dirty="0">
                <a:effectLst/>
                <a:latin typeface="+mj-lt"/>
              </a:rPr>
              <a:t> file.</a:t>
            </a:r>
          </a:p>
          <a:p>
            <a:pPr algn="just" fontAlgn="base">
              <a:buFont typeface="Arial" panose="020B0604020202020204" pitchFamily="34" charset="0"/>
              <a:buChar char="•"/>
            </a:pPr>
            <a:r>
              <a:rPr lang="en-US" sz="7600" dirty="0">
                <a:latin typeface="+mj-lt"/>
              </a:rPr>
              <a:t>Open the _</a:t>
            </a:r>
            <a:r>
              <a:rPr lang="en-US" sz="7600" dirty="0" err="1">
                <a:latin typeface="+mj-lt"/>
              </a:rPr>
              <a:t>ViewStart.cshtml</a:t>
            </a:r>
            <a:r>
              <a:rPr lang="en-US" sz="7600" dirty="0">
                <a:latin typeface="+mj-lt"/>
              </a:rPr>
              <a:t> file and you will see the code in the file as shown in the image below</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r>
              <a:rPr lang="en-US" sz="7600" dirty="0">
                <a:latin typeface="+mj-lt"/>
              </a:rPr>
              <a:t>With this setting, the layout view is available for all pages to use. So let use remove the _Layout setting we had in the </a:t>
            </a:r>
            <a:r>
              <a:rPr lang="en-US" sz="7600" dirty="0" err="1">
                <a:latin typeface="+mj-lt"/>
              </a:rPr>
              <a:t>GetStudentDetails.cshtml</a:t>
            </a:r>
            <a:r>
              <a:rPr lang="en-US" sz="7600" dirty="0">
                <a:latin typeface="+mj-lt"/>
              </a:rPr>
              <a:t> view</a:t>
            </a:r>
          </a:p>
          <a:p>
            <a:pPr algn="just" fontAlgn="base">
              <a:buFont typeface="Arial" panose="020B0604020202020204" pitchFamily="34" charset="0"/>
              <a:buChar char="•"/>
            </a:pPr>
            <a:r>
              <a:rPr lang="en-US" sz="7600" b="0" i="0" dirty="0">
                <a:solidFill>
                  <a:srgbClr val="333333"/>
                </a:solidFill>
                <a:effectLst/>
                <a:latin typeface="+mj-lt"/>
              </a:rPr>
              <a:t>If you want to use a layout file that is different from what is specified in _</a:t>
            </a:r>
            <a:r>
              <a:rPr lang="en-US" sz="7600" b="0" i="0" dirty="0" err="1">
                <a:solidFill>
                  <a:srgbClr val="333333"/>
                </a:solidFill>
                <a:effectLst/>
                <a:latin typeface="+mj-lt"/>
              </a:rPr>
              <a:t>ViewStart.cshtml</a:t>
            </a:r>
            <a:r>
              <a:rPr lang="en-US" sz="7600" b="0" i="0" dirty="0">
                <a:solidFill>
                  <a:srgbClr val="333333"/>
                </a:solidFill>
                <a:effectLst/>
                <a:latin typeface="+mj-lt"/>
              </a:rPr>
              <a:t>, you can do so by setting the Layout property in an individual view.</a:t>
            </a: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187</a:t>
            </a:fld>
            <a:endParaRPr lang="en-US" dirty="0"/>
          </a:p>
        </p:txBody>
      </p:sp>
      <p:pic>
        <p:nvPicPr>
          <p:cNvPr id="8" name="Picture 7">
            <a:extLst>
              <a:ext uri="{FF2B5EF4-FFF2-40B4-BE49-F238E27FC236}">
                <a16:creationId xmlns:a16="http://schemas.microsoft.com/office/drawing/2014/main" id="{83CA74C8-6CF1-4A5D-9EAB-82124F78976F}"/>
              </a:ext>
            </a:extLst>
          </p:cNvPr>
          <p:cNvPicPr>
            <a:picLocks noChangeAspect="1"/>
          </p:cNvPicPr>
          <p:nvPr/>
        </p:nvPicPr>
        <p:blipFill>
          <a:blip r:embed="rId2"/>
          <a:stretch>
            <a:fillRect/>
          </a:stretch>
        </p:blipFill>
        <p:spPr>
          <a:xfrm>
            <a:off x="1066800" y="3950563"/>
            <a:ext cx="3795089" cy="1005927"/>
          </a:xfrm>
          <a:prstGeom prst="rect">
            <a:avLst/>
          </a:prstGeom>
        </p:spPr>
      </p:pic>
    </p:spTree>
    <p:extLst>
      <p:ext uri="{BB962C8B-B14F-4D97-AF65-F5344CB8AC3E}">
        <p14:creationId xmlns:p14="http://schemas.microsoft.com/office/powerpoint/2010/main" val="212710582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_</a:t>
            </a:r>
            <a:r>
              <a:rPr lang="en-US" sz="8000" b="1" dirty="0" err="1">
                <a:solidFill>
                  <a:srgbClr val="000000"/>
                </a:solidFill>
                <a:latin typeface="+mj-lt"/>
              </a:rPr>
              <a:t>ViewStart.cshtml</a:t>
            </a:r>
            <a:r>
              <a:rPr lang="en-US" sz="8000" b="1" dirty="0">
                <a:solidFill>
                  <a:srgbClr val="000000"/>
                </a:solidFill>
                <a:latin typeface="+mj-lt"/>
              </a:rPr>
              <a:t> in ASP.NET Core</a:t>
            </a:r>
          </a:p>
          <a:p>
            <a:pPr algn="just" fontAlgn="base">
              <a:buFont typeface="Arial" panose="020B0604020202020204" pitchFamily="34" charset="0"/>
              <a:buChar char="•"/>
            </a:pPr>
            <a:r>
              <a:rPr lang="en-US" sz="7600" b="0" i="0" dirty="0">
                <a:solidFill>
                  <a:srgbClr val="333333"/>
                </a:solidFill>
                <a:effectLst/>
                <a:latin typeface="+mj-lt"/>
              </a:rPr>
              <a:t>In an ASP.NET Core MVC application, we can have multiple layout views.</a:t>
            </a:r>
          </a:p>
          <a:p>
            <a:pPr lvl="1">
              <a:buFont typeface="Courier New" panose="02070309020205020404" pitchFamily="49" charset="0"/>
              <a:buChar char="o"/>
            </a:pPr>
            <a:r>
              <a:rPr lang="en-US" sz="7600" b="0" i="0" dirty="0">
                <a:solidFill>
                  <a:srgbClr val="333333"/>
                </a:solidFill>
                <a:effectLst/>
                <a:latin typeface="+mj-lt"/>
              </a:rPr>
              <a:t>Let's say for example, we have the following 2 layout views in our application.</a:t>
            </a:r>
            <a:br>
              <a:rPr lang="en-US" sz="7600" dirty="0">
                <a:latin typeface="+mj-lt"/>
              </a:rPr>
            </a:br>
            <a:r>
              <a:rPr lang="en-US" sz="7600" b="0" i="0" dirty="0">
                <a:solidFill>
                  <a:srgbClr val="333333"/>
                </a:solidFill>
                <a:effectLst/>
                <a:latin typeface="+mj-lt"/>
              </a:rPr>
              <a:t>_</a:t>
            </a:r>
            <a:r>
              <a:rPr lang="en-US" sz="7600" b="0" i="0" dirty="0" err="1">
                <a:solidFill>
                  <a:srgbClr val="333333"/>
                </a:solidFill>
                <a:effectLst/>
                <a:latin typeface="+mj-lt"/>
              </a:rPr>
              <a:t>AdminLayout.cshtml</a:t>
            </a:r>
            <a:r>
              <a:rPr lang="en-US" sz="7600" b="0" i="0" dirty="0">
                <a:solidFill>
                  <a:srgbClr val="333333"/>
                </a:solidFill>
                <a:effectLst/>
                <a:latin typeface="+mj-lt"/>
              </a:rPr>
              <a:t> </a:t>
            </a:r>
          </a:p>
          <a:p>
            <a:pPr lvl="1">
              <a:buFont typeface="Courier New" panose="02070309020205020404" pitchFamily="49" charset="0"/>
              <a:buChar char="o"/>
            </a:pPr>
            <a:r>
              <a:rPr lang="en-US" sz="7600" b="0" i="0" dirty="0">
                <a:solidFill>
                  <a:srgbClr val="333333"/>
                </a:solidFill>
                <a:effectLst/>
                <a:latin typeface="+mj-lt"/>
              </a:rPr>
              <a:t>_</a:t>
            </a:r>
            <a:r>
              <a:rPr lang="en-US" sz="7600" b="0" i="0" dirty="0" err="1">
                <a:solidFill>
                  <a:srgbClr val="333333"/>
                </a:solidFill>
                <a:effectLst/>
                <a:latin typeface="+mj-lt"/>
              </a:rPr>
              <a:t>NonAdminLayout.cshtml</a:t>
            </a:r>
            <a:endParaRPr lang="en-US" sz="7600" b="0" i="0" dirty="0">
              <a:solidFill>
                <a:srgbClr val="333333"/>
              </a:solidFill>
              <a:effectLst/>
              <a:latin typeface="+mj-lt"/>
            </a:endParaRPr>
          </a:p>
          <a:p>
            <a:pPr>
              <a:buFont typeface="Arial" panose="020B0604020202020204" pitchFamily="34" charset="0"/>
              <a:buChar char="•"/>
            </a:pPr>
            <a:r>
              <a:rPr lang="en-US" sz="7600" b="0" i="0" dirty="0">
                <a:solidFill>
                  <a:srgbClr val="333333"/>
                </a:solidFill>
                <a:effectLst/>
                <a:latin typeface="+mj-lt"/>
              </a:rPr>
              <a:t>The logic in _</a:t>
            </a:r>
            <a:r>
              <a:rPr lang="en-US" sz="7600" b="0" i="0" dirty="0" err="1">
                <a:solidFill>
                  <a:srgbClr val="333333"/>
                </a:solidFill>
                <a:effectLst/>
                <a:latin typeface="+mj-lt"/>
              </a:rPr>
              <a:t>ViewStart.cshtml</a:t>
            </a:r>
            <a:r>
              <a:rPr lang="en-US" sz="7600" b="0" i="0" dirty="0">
                <a:solidFill>
                  <a:srgbClr val="333333"/>
                </a:solidFill>
                <a:effectLst/>
                <a:latin typeface="+mj-lt"/>
              </a:rPr>
              <a:t> in the image below will select the layout view depending on the logged-in user role.</a:t>
            </a:r>
          </a:p>
          <a:p>
            <a:pPr algn="just" fontAlgn="base">
              <a:buFont typeface="Arial" panose="020B0604020202020204" pitchFamily="34" charset="0"/>
              <a:buChar char="•"/>
            </a:pPr>
            <a:endParaRPr lang="en-US" sz="7600" dirty="0">
              <a:solidFill>
                <a:srgbClr val="333333"/>
              </a:solidFill>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188</a:t>
            </a:fld>
            <a:endParaRPr lang="en-US" dirty="0"/>
          </a:p>
        </p:txBody>
      </p:sp>
      <p:pic>
        <p:nvPicPr>
          <p:cNvPr id="7" name="Picture 6">
            <a:extLst>
              <a:ext uri="{FF2B5EF4-FFF2-40B4-BE49-F238E27FC236}">
                <a16:creationId xmlns:a16="http://schemas.microsoft.com/office/drawing/2014/main" id="{93CA6BDE-820B-4530-B1EF-DBC088CB8067}"/>
              </a:ext>
            </a:extLst>
          </p:cNvPr>
          <p:cNvPicPr>
            <a:picLocks noChangeAspect="1"/>
          </p:cNvPicPr>
          <p:nvPr/>
        </p:nvPicPr>
        <p:blipFill>
          <a:blip r:embed="rId2"/>
          <a:stretch>
            <a:fillRect/>
          </a:stretch>
        </p:blipFill>
        <p:spPr>
          <a:xfrm>
            <a:off x="1066800" y="3792763"/>
            <a:ext cx="5532599" cy="2110923"/>
          </a:xfrm>
          <a:prstGeom prst="rect">
            <a:avLst/>
          </a:prstGeom>
        </p:spPr>
      </p:pic>
    </p:spTree>
    <p:extLst>
      <p:ext uri="{BB962C8B-B14F-4D97-AF65-F5344CB8AC3E}">
        <p14:creationId xmlns:p14="http://schemas.microsoft.com/office/powerpoint/2010/main" val="143179435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_</a:t>
            </a:r>
            <a:r>
              <a:rPr lang="en-US" sz="8000" b="1" dirty="0" err="1">
                <a:solidFill>
                  <a:srgbClr val="000000"/>
                </a:solidFill>
                <a:latin typeface="+mj-lt"/>
              </a:rPr>
              <a:t>ViewImports.cshtml</a:t>
            </a:r>
            <a:r>
              <a:rPr lang="en-US" sz="8000" b="1" dirty="0">
                <a:solidFill>
                  <a:srgbClr val="000000"/>
                </a:solidFill>
                <a:latin typeface="+mj-lt"/>
              </a:rPr>
              <a:t> in ASP.NET Core</a:t>
            </a:r>
          </a:p>
          <a:p>
            <a:pPr algn="just" fontAlgn="base">
              <a:buFont typeface="Arial" panose="020B0604020202020204" pitchFamily="34" charset="0"/>
              <a:buChar char="•"/>
            </a:pPr>
            <a:r>
              <a:rPr lang="en-US" sz="8000" b="1" i="0" dirty="0">
                <a:solidFill>
                  <a:srgbClr val="333333"/>
                </a:solidFill>
                <a:effectLst/>
                <a:latin typeface="arial" panose="020B0604020202020204" pitchFamily="34" charset="0"/>
              </a:rPr>
              <a:t>_</a:t>
            </a:r>
            <a:r>
              <a:rPr lang="en-US" sz="7600" b="1" i="0" dirty="0" err="1">
                <a:solidFill>
                  <a:srgbClr val="333333"/>
                </a:solidFill>
                <a:effectLst/>
                <a:latin typeface="+mj-lt"/>
              </a:rPr>
              <a:t>ViewImports.cshtml</a:t>
            </a:r>
            <a:r>
              <a:rPr lang="en-US" sz="7600" b="0" i="0" dirty="0">
                <a:solidFill>
                  <a:srgbClr val="333333"/>
                </a:solidFill>
                <a:effectLst/>
                <a:latin typeface="+mj-lt"/>
              </a:rPr>
              <a:t> file is usually placed in the </a:t>
            </a:r>
            <a:r>
              <a:rPr lang="en-US" sz="7600" b="1" i="0" dirty="0">
                <a:solidFill>
                  <a:srgbClr val="333333"/>
                </a:solidFill>
                <a:effectLst/>
                <a:latin typeface="+mj-lt"/>
              </a:rPr>
              <a:t>Views </a:t>
            </a:r>
            <a:r>
              <a:rPr lang="en-US" sz="7600" b="0" i="0" dirty="0">
                <a:solidFill>
                  <a:srgbClr val="333333"/>
                </a:solidFill>
                <a:effectLst/>
                <a:latin typeface="+mj-lt"/>
              </a:rPr>
              <a:t>folder</a:t>
            </a:r>
            <a:endParaRPr lang="en-US" sz="7600" i="0" dirty="0">
              <a:solidFill>
                <a:srgbClr val="000000"/>
              </a:solidFill>
              <a:effectLst/>
              <a:latin typeface="+mj-lt"/>
            </a:endParaRPr>
          </a:p>
          <a:p>
            <a:pPr algn="just" fontAlgn="base">
              <a:buFont typeface="Arial" panose="020B0604020202020204" pitchFamily="34" charset="0"/>
              <a:buChar char="•"/>
            </a:pPr>
            <a:r>
              <a:rPr lang="en-US" sz="7600" b="0" i="0" dirty="0">
                <a:effectLst/>
                <a:latin typeface="+mj-lt"/>
              </a:rPr>
              <a:t>It is used to include the common namespaces so we do not have to include them in every view that needs those namespaces</a:t>
            </a:r>
          </a:p>
          <a:p>
            <a:pPr algn="just" fontAlgn="base">
              <a:buFont typeface="Arial" panose="020B0604020202020204" pitchFamily="34" charset="0"/>
              <a:buChar char="•"/>
            </a:pPr>
            <a:r>
              <a:rPr lang="en-US" sz="7600" b="0" i="0" dirty="0">
                <a:effectLst/>
                <a:latin typeface="+mj-lt"/>
              </a:rPr>
              <a:t>Just like, _</a:t>
            </a:r>
            <a:r>
              <a:rPr lang="en-US" sz="7600" b="0" i="0" dirty="0" err="1">
                <a:effectLst/>
                <a:latin typeface="+mj-lt"/>
              </a:rPr>
              <a:t>ViewStart</a:t>
            </a:r>
            <a:r>
              <a:rPr lang="en-US" sz="7600" b="0" i="0" dirty="0">
                <a:effectLst/>
                <a:latin typeface="+mj-lt"/>
              </a:rPr>
              <a:t> file, _</a:t>
            </a:r>
            <a:r>
              <a:rPr lang="en-US" sz="7600" b="0" i="0" dirty="0" err="1">
                <a:effectLst/>
                <a:latin typeface="+mj-lt"/>
              </a:rPr>
              <a:t>ViewImports</a:t>
            </a:r>
            <a:r>
              <a:rPr lang="en-US" sz="7600" b="0" i="0" dirty="0">
                <a:effectLst/>
                <a:latin typeface="+mj-lt"/>
              </a:rPr>
              <a:t> file is also hierarchical.</a:t>
            </a:r>
            <a:endParaRPr lang="en-US" sz="7600" dirty="0">
              <a:latin typeface="+mj-lt"/>
            </a:endParaRPr>
          </a:p>
          <a:p>
            <a:pPr algn="just" fontAlgn="base">
              <a:buFont typeface="Arial" panose="020B0604020202020204" pitchFamily="34" charset="0"/>
              <a:buChar char="•"/>
            </a:pPr>
            <a:r>
              <a:rPr lang="en-US" sz="7600" dirty="0">
                <a:latin typeface="+mj-lt"/>
              </a:rPr>
              <a:t>Let us place another _</a:t>
            </a:r>
            <a:r>
              <a:rPr lang="en-US" sz="7600" dirty="0" err="1">
                <a:latin typeface="+mj-lt"/>
              </a:rPr>
              <a:t>ViewImport</a:t>
            </a:r>
            <a:r>
              <a:rPr lang="en-US" sz="7600" dirty="0">
                <a:latin typeface="+mj-lt"/>
              </a:rPr>
              <a:t> file in the Student subfolder of the Views folder as shown in the image below</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r>
              <a:rPr lang="en-US" sz="7600" b="0" i="0" dirty="0">
                <a:effectLst/>
                <a:latin typeface="+mj-lt"/>
              </a:rPr>
              <a:t>The settings specified in the _</a:t>
            </a:r>
            <a:r>
              <a:rPr lang="en-US" sz="7600" b="0" i="0" dirty="0" err="1">
                <a:effectLst/>
                <a:latin typeface="+mj-lt"/>
              </a:rPr>
              <a:t>ViewImports</a:t>
            </a:r>
            <a:r>
              <a:rPr lang="en-US" sz="7600" b="0" i="0" dirty="0">
                <a:effectLst/>
                <a:latin typeface="+mj-lt"/>
              </a:rPr>
              <a:t> file in the </a:t>
            </a:r>
            <a:r>
              <a:rPr lang="en-US" sz="7600" b="1" dirty="0">
                <a:latin typeface="+mj-lt"/>
              </a:rPr>
              <a:t>Student</a:t>
            </a:r>
            <a:r>
              <a:rPr lang="en-US" sz="7600" b="1" i="0" dirty="0">
                <a:effectLst/>
                <a:latin typeface="+mj-lt"/>
              </a:rPr>
              <a:t> </a:t>
            </a:r>
            <a:r>
              <a:rPr lang="en-US" sz="7600" b="0" i="0" dirty="0">
                <a:effectLst/>
                <a:latin typeface="+mj-lt"/>
              </a:rPr>
              <a:t>sub-folder overwrites the settings specified in the _</a:t>
            </a:r>
            <a:r>
              <a:rPr lang="en-US" sz="7600" b="0" i="0" dirty="0" err="1">
                <a:effectLst/>
                <a:latin typeface="+mj-lt"/>
              </a:rPr>
              <a:t>ViewImports</a:t>
            </a:r>
            <a:r>
              <a:rPr lang="en-US" sz="7600" b="0" i="0" dirty="0">
                <a:effectLst/>
                <a:latin typeface="+mj-lt"/>
              </a:rPr>
              <a:t> file in the Views folder. </a:t>
            </a: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189</a:t>
            </a:fld>
            <a:endParaRPr lang="en-US" dirty="0"/>
          </a:p>
        </p:txBody>
      </p:sp>
      <p:pic>
        <p:nvPicPr>
          <p:cNvPr id="8" name="Picture 7">
            <a:extLst>
              <a:ext uri="{FF2B5EF4-FFF2-40B4-BE49-F238E27FC236}">
                <a16:creationId xmlns:a16="http://schemas.microsoft.com/office/drawing/2014/main" id="{34E10F2C-65B7-49AD-A673-FF0344AB128F}"/>
              </a:ext>
            </a:extLst>
          </p:cNvPr>
          <p:cNvPicPr>
            <a:picLocks noChangeAspect="1"/>
          </p:cNvPicPr>
          <p:nvPr/>
        </p:nvPicPr>
        <p:blipFill>
          <a:blip r:embed="rId2"/>
          <a:stretch>
            <a:fillRect/>
          </a:stretch>
        </p:blipFill>
        <p:spPr>
          <a:xfrm>
            <a:off x="1162050" y="3817233"/>
            <a:ext cx="3703641" cy="1684166"/>
          </a:xfrm>
          <a:prstGeom prst="rect">
            <a:avLst/>
          </a:prstGeom>
        </p:spPr>
      </p:pic>
    </p:spTree>
    <p:extLst>
      <p:ext uri="{BB962C8B-B14F-4D97-AF65-F5344CB8AC3E}">
        <p14:creationId xmlns:p14="http://schemas.microsoft.com/office/powerpoint/2010/main" val="142137645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Main() Method</a:t>
            </a: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a:t>
            </a:fld>
            <a:endParaRPr lang="en-US"/>
          </a:p>
        </p:txBody>
      </p:sp>
      <p:pic>
        <p:nvPicPr>
          <p:cNvPr id="7" name="Picture 6">
            <a:extLst>
              <a:ext uri="{FF2B5EF4-FFF2-40B4-BE49-F238E27FC236}">
                <a16:creationId xmlns:a16="http://schemas.microsoft.com/office/drawing/2014/main" id="{3989A97A-AB16-41CF-ABB2-876DFEFD8B73}"/>
              </a:ext>
            </a:extLst>
          </p:cNvPr>
          <p:cNvPicPr>
            <a:picLocks noChangeAspect="1"/>
          </p:cNvPicPr>
          <p:nvPr/>
        </p:nvPicPr>
        <p:blipFill>
          <a:blip r:embed="rId2"/>
          <a:stretch>
            <a:fillRect/>
          </a:stretch>
        </p:blipFill>
        <p:spPr>
          <a:xfrm>
            <a:off x="1476130" y="1962150"/>
            <a:ext cx="7448795" cy="3295650"/>
          </a:xfrm>
          <a:prstGeom prst="rect">
            <a:avLst/>
          </a:prstGeom>
        </p:spPr>
      </p:pic>
    </p:spTree>
    <p:extLst>
      <p:ext uri="{BB962C8B-B14F-4D97-AF65-F5344CB8AC3E}">
        <p14:creationId xmlns:p14="http://schemas.microsoft.com/office/powerpoint/2010/main" val="129384596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Routing in ASP.NET Core</a:t>
            </a:r>
          </a:p>
          <a:p>
            <a:pPr algn="just" fontAlgn="base">
              <a:buFont typeface="Arial" panose="020B0604020202020204" pitchFamily="34" charset="0"/>
              <a:buChar char="•"/>
            </a:pPr>
            <a:r>
              <a:rPr lang="en-US" sz="7600" i="0" dirty="0">
                <a:effectLst/>
                <a:latin typeface="+mj-lt"/>
              </a:rPr>
              <a:t>There are 2 routing techniques in ASP.NET Core MVC</a:t>
            </a:r>
          </a:p>
          <a:p>
            <a:pPr lvl="1" algn="just" fontAlgn="base">
              <a:buFont typeface="Courier New" panose="02070309020205020404" pitchFamily="49" charset="0"/>
              <a:buChar char="o"/>
            </a:pPr>
            <a:r>
              <a:rPr lang="en-CA" sz="7600" i="0" dirty="0">
                <a:effectLst/>
                <a:latin typeface="+mj-lt"/>
              </a:rPr>
              <a:t>Conventional Routing</a:t>
            </a:r>
            <a:endParaRPr lang="en-US" sz="7600" dirty="0">
              <a:latin typeface="+mj-lt"/>
            </a:endParaRPr>
          </a:p>
          <a:p>
            <a:pPr lvl="1" algn="just" fontAlgn="base">
              <a:buFont typeface="Courier New" panose="02070309020205020404" pitchFamily="49" charset="0"/>
              <a:buChar char="o"/>
            </a:pPr>
            <a:r>
              <a:rPr lang="en-CA" sz="7600" i="0" dirty="0">
                <a:effectLst/>
                <a:latin typeface="+mj-lt"/>
              </a:rPr>
              <a:t>Attribute Routing</a:t>
            </a:r>
            <a:endParaRPr lang="en-US" sz="7600" i="0" dirty="0">
              <a:effectLst/>
              <a:latin typeface="+mj-lt"/>
            </a:endParaRPr>
          </a:p>
          <a:p>
            <a:pPr algn="just" fontAlgn="base">
              <a:buFont typeface="Arial" panose="020B0604020202020204" pitchFamily="34" charset="0"/>
              <a:buChar char="•"/>
            </a:pPr>
            <a:r>
              <a:rPr lang="en-US" sz="7800" dirty="0">
                <a:latin typeface="+mj-lt"/>
              </a:rPr>
              <a:t> </a:t>
            </a:r>
            <a:r>
              <a:rPr lang="en-US" sz="7600" b="0" i="0" dirty="0">
                <a:solidFill>
                  <a:srgbClr val="333333"/>
                </a:solidFill>
                <a:effectLst/>
                <a:latin typeface="+mj-lt"/>
              </a:rPr>
              <a:t>When a request from the browser arrives at our application, it is the controller in the MVC design pattern, that handles the incoming http request and responds to the user action</a:t>
            </a:r>
          </a:p>
          <a:p>
            <a:pPr algn="just" fontAlgn="base">
              <a:buFont typeface="Arial" panose="020B0604020202020204" pitchFamily="34" charset="0"/>
              <a:buChar char="•"/>
            </a:pPr>
            <a:r>
              <a:rPr lang="en-US" sz="7600" b="0" i="0" dirty="0">
                <a:solidFill>
                  <a:srgbClr val="333333"/>
                </a:solidFill>
                <a:effectLst/>
                <a:latin typeface="+mj-lt"/>
              </a:rPr>
              <a:t>The incoming request URL is mapped to a controller action method</a:t>
            </a:r>
            <a:endParaRPr lang="en-US" sz="7600" dirty="0">
              <a:solidFill>
                <a:srgbClr val="333333"/>
              </a:solidFill>
              <a:latin typeface="+mj-lt"/>
            </a:endParaRPr>
          </a:p>
          <a:p>
            <a:pPr algn="just" fontAlgn="base">
              <a:buFont typeface="Arial" panose="020B0604020202020204" pitchFamily="34" charset="0"/>
              <a:buChar char="•"/>
            </a:pPr>
            <a:r>
              <a:rPr lang="en-US" sz="7600" b="0" i="0" dirty="0">
                <a:solidFill>
                  <a:srgbClr val="333333"/>
                </a:solidFill>
                <a:effectLst/>
                <a:latin typeface="+mj-lt"/>
              </a:rPr>
              <a:t>This mapping is done by the routing rules defined in our application</a:t>
            </a:r>
          </a:p>
          <a:p>
            <a:pPr algn="just" fontAlgn="base">
              <a:buFont typeface="Arial" panose="020B0604020202020204" pitchFamily="34" charset="0"/>
              <a:buChar char="•"/>
            </a:pPr>
            <a:r>
              <a:rPr lang="en-US" sz="7600" dirty="0">
                <a:solidFill>
                  <a:srgbClr val="333333"/>
                </a:solidFill>
                <a:latin typeface="+mj-lt"/>
              </a:rPr>
              <a:t>For our application we are using the Conventional Routing as set up in the Application Processing Pipeline in the Main() method of the Program class as shown in the image below</a:t>
            </a: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190</a:t>
            </a:fld>
            <a:endParaRPr lang="en-US" dirty="0"/>
          </a:p>
        </p:txBody>
      </p:sp>
      <p:pic>
        <p:nvPicPr>
          <p:cNvPr id="7" name="Picture 6">
            <a:extLst>
              <a:ext uri="{FF2B5EF4-FFF2-40B4-BE49-F238E27FC236}">
                <a16:creationId xmlns:a16="http://schemas.microsoft.com/office/drawing/2014/main" id="{03B4C15D-CF5A-4B75-9447-417A65E47DE7}"/>
              </a:ext>
            </a:extLst>
          </p:cNvPr>
          <p:cNvPicPr>
            <a:picLocks noChangeAspect="1"/>
          </p:cNvPicPr>
          <p:nvPr/>
        </p:nvPicPr>
        <p:blipFill>
          <a:blip r:embed="rId2"/>
          <a:stretch>
            <a:fillRect/>
          </a:stretch>
        </p:blipFill>
        <p:spPr>
          <a:xfrm>
            <a:off x="1066800" y="5055837"/>
            <a:ext cx="5814564" cy="746825"/>
          </a:xfrm>
          <a:prstGeom prst="rect">
            <a:avLst/>
          </a:prstGeom>
        </p:spPr>
      </p:pic>
    </p:spTree>
    <p:extLst>
      <p:ext uri="{BB962C8B-B14F-4D97-AF65-F5344CB8AC3E}">
        <p14:creationId xmlns:p14="http://schemas.microsoft.com/office/powerpoint/2010/main" val="215898521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Routing in ASP.NET Core</a:t>
            </a:r>
          </a:p>
          <a:p>
            <a:pPr algn="just" fontAlgn="base">
              <a:buFont typeface="Arial" panose="020B0604020202020204" pitchFamily="34" charset="0"/>
              <a:buChar char="•"/>
            </a:pPr>
            <a:r>
              <a:rPr lang="en-US" sz="7600" i="0" dirty="0">
                <a:effectLst/>
                <a:latin typeface="+mj-lt"/>
              </a:rPr>
              <a:t>The Conventional Routing as depicted </a:t>
            </a:r>
            <a:r>
              <a:rPr lang="en-US" sz="7600" dirty="0">
                <a:latin typeface="+mj-lt"/>
              </a:rPr>
              <a:t>on the last slide is using the default route template</a:t>
            </a:r>
          </a:p>
          <a:p>
            <a:pPr algn="just" fontAlgn="base">
              <a:buFont typeface="Arial" panose="020B0604020202020204" pitchFamily="34" charset="0"/>
              <a:buChar char="•"/>
            </a:pPr>
            <a:r>
              <a:rPr lang="en-US" sz="7600" b="0" i="0" dirty="0">
                <a:effectLst/>
                <a:latin typeface="+mj-lt"/>
              </a:rPr>
              <a:t>The default route template "{controller=Home}/{action=Index}/{id?}" maps most URL's that have the following pattern – </a:t>
            </a:r>
            <a:r>
              <a:rPr lang="en-US" sz="7600" dirty="0">
                <a:latin typeface="+mj-lt"/>
                <a:hlinkClick r:id="rId2"/>
              </a:rPr>
              <a:t>https://localhost1234/Student/GetStudentDetails/2</a:t>
            </a:r>
            <a:r>
              <a:rPr lang="en-US" sz="7600" dirty="0">
                <a:latin typeface="+mj-lt"/>
              </a:rPr>
              <a:t> </a:t>
            </a:r>
            <a:endParaRPr lang="en-US" sz="7600" b="0" i="0" dirty="0">
              <a:effectLst/>
              <a:latin typeface="+mj-lt"/>
            </a:endParaRPr>
          </a:p>
          <a:p>
            <a:pPr algn="just" fontAlgn="base">
              <a:buFont typeface="Arial" panose="020B0604020202020204" pitchFamily="34" charset="0"/>
              <a:buChar char="•"/>
            </a:pPr>
            <a:r>
              <a:rPr lang="en-US" sz="7600" dirty="0">
                <a:latin typeface="+mj-lt"/>
              </a:rPr>
              <a:t>In the above example</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r>
              <a:rPr lang="en-US" sz="7600" b="0" i="0" dirty="0">
                <a:effectLst/>
                <a:latin typeface="+mj-lt"/>
              </a:rPr>
              <a:t>The first URL path segment "/Student" is mapped to the “</a:t>
            </a:r>
            <a:r>
              <a:rPr lang="en-US" sz="7600" dirty="0" err="1">
                <a:latin typeface="+mj-lt"/>
              </a:rPr>
              <a:t>Student</a:t>
            </a:r>
            <a:r>
              <a:rPr lang="en-US" sz="7600" b="0" i="0" dirty="0" err="1">
                <a:effectLst/>
                <a:latin typeface="+mj-lt"/>
              </a:rPr>
              <a:t>Controller</a:t>
            </a:r>
            <a:endParaRPr lang="en-US" sz="7600" b="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191</a:t>
            </a:fld>
            <a:endParaRPr lang="en-US" dirty="0"/>
          </a:p>
        </p:txBody>
      </p:sp>
      <p:graphicFrame>
        <p:nvGraphicFramePr>
          <p:cNvPr id="6" name="Table 7">
            <a:extLst>
              <a:ext uri="{FF2B5EF4-FFF2-40B4-BE49-F238E27FC236}">
                <a16:creationId xmlns:a16="http://schemas.microsoft.com/office/drawing/2014/main" id="{FCF89648-20F6-4B82-8EAC-14B8B6AFEE1D}"/>
              </a:ext>
            </a:extLst>
          </p:cNvPr>
          <p:cNvGraphicFramePr>
            <a:graphicFrameLocks noGrp="1"/>
          </p:cNvGraphicFramePr>
          <p:nvPr>
            <p:extLst>
              <p:ext uri="{D42A27DB-BD31-4B8C-83A1-F6EECF244321}">
                <p14:modId xmlns:p14="http://schemas.microsoft.com/office/powerpoint/2010/main" val="1872140038"/>
              </p:ext>
            </p:extLst>
          </p:nvPr>
        </p:nvGraphicFramePr>
        <p:xfrm>
          <a:off x="800100" y="3603408"/>
          <a:ext cx="9734550" cy="1706322"/>
        </p:xfrm>
        <a:graphic>
          <a:graphicData uri="http://schemas.openxmlformats.org/drawingml/2006/table">
            <a:tbl>
              <a:tblPr firstRow="1" bandRow="1">
                <a:tableStyleId>{5C22544A-7EE6-4342-B048-85BDC9FD1C3A}</a:tableStyleId>
              </a:tblPr>
              <a:tblGrid>
                <a:gridCol w="3467100">
                  <a:extLst>
                    <a:ext uri="{9D8B030D-6E8A-4147-A177-3AD203B41FA5}">
                      <a16:colId xmlns:a16="http://schemas.microsoft.com/office/drawing/2014/main" val="2014626928"/>
                    </a:ext>
                  </a:extLst>
                </a:gridCol>
                <a:gridCol w="6267450">
                  <a:extLst>
                    <a:ext uri="{9D8B030D-6E8A-4147-A177-3AD203B41FA5}">
                      <a16:colId xmlns:a16="http://schemas.microsoft.com/office/drawing/2014/main" val="3989644711"/>
                    </a:ext>
                  </a:extLst>
                </a:gridCol>
              </a:tblGrid>
              <a:tr h="348024">
                <a:tc>
                  <a:txBody>
                    <a:bodyPr/>
                    <a:lstStyle/>
                    <a:p>
                      <a:r>
                        <a:rPr lang="en-CA" dirty="0">
                          <a:solidFill>
                            <a:schemeClr val="tx1"/>
                          </a:solidFill>
                        </a:rPr>
                        <a:t>Path Segment</a:t>
                      </a:r>
                    </a:p>
                  </a:txBody>
                  <a:tcPr/>
                </a:tc>
                <a:tc>
                  <a:txBody>
                    <a:bodyPr/>
                    <a:lstStyle/>
                    <a:p>
                      <a:r>
                        <a:rPr lang="en-CA" dirty="0">
                          <a:solidFill>
                            <a:schemeClr val="tx1"/>
                          </a:solidFill>
                        </a:rPr>
                        <a:t>Maps</a:t>
                      </a:r>
                    </a:p>
                  </a:txBody>
                  <a:tcPr/>
                </a:tc>
                <a:extLst>
                  <a:ext uri="{0D108BD9-81ED-4DB2-BD59-A6C34878D82A}">
                    <a16:rowId xmlns:a16="http://schemas.microsoft.com/office/drawing/2014/main" val="1007792721"/>
                  </a:ext>
                </a:extLst>
              </a:tr>
              <a:tr h="348024">
                <a:tc>
                  <a:txBody>
                    <a:bodyPr/>
                    <a:lstStyle/>
                    <a:p>
                      <a:r>
                        <a:rPr lang="en-CA" dirty="0"/>
                        <a:t>/Student</a:t>
                      </a:r>
                    </a:p>
                  </a:txBody>
                  <a:tcPr/>
                </a:tc>
                <a:tc>
                  <a:txBody>
                    <a:bodyPr/>
                    <a:lstStyle/>
                    <a:p>
                      <a:r>
                        <a:rPr lang="en-CA" dirty="0" err="1"/>
                        <a:t>StudentController</a:t>
                      </a:r>
                      <a:r>
                        <a:rPr lang="en-CA" dirty="0"/>
                        <a:t> class</a:t>
                      </a:r>
                    </a:p>
                  </a:txBody>
                  <a:tcPr/>
                </a:tc>
                <a:extLst>
                  <a:ext uri="{0D108BD9-81ED-4DB2-BD59-A6C34878D82A}">
                    <a16:rowId xmlns:a16="http://schemas.microsoft.com/office/drawing/2014/main" val="1544248293"/>
                  </a:ext>
                </a:extLst>
              </a:tr>
              <a:tr h="348024">
                <a:tc>
                  <a:txBody>
                    <a:bodyPr/>
                    <a:lstStyle/>
                    <a:p>
                      <a:r>
                        <a:rPr lang="en-CA" dirty="0"/>
                        <a:t>/GetStudentDetails</a:t>
                      </a:r>
                    </a:p>
                  </a:txBody>
                  <a:tcPr/>
                </a:tc>
                <a:tc>
                  <a:txBody>
                    <a:bodyPr/>
                    <a:lstStyle/>
                    <a:p>
                      <a:r>
                        <a:rPr lang="en-CA" dirty="0"/>
                        <a:t>GetStudentDetails(int id) action method</a:t>
                      </a:r>
                    </a:p>
                  </a:txBody>
                  <a:tcPr/>
                </a:tc>
                <a:extLst>
                  <a:ext uri="{0D108BD9-81ED-4DB2-BD59-A6C34878D82A}">
                    <a16:rowId xmlns:a16="http://schemas.microsoft.com/office/drawing/2014/main" val="2412071661"/>
                  </a:ext>
                </a:extLst>
              </a:tr>
              <a:tr h="609042">
                <a:tc>
                  <a:txBody>
                    <a:bodyPr/>
                    <a:lstStyle/>
                    <a:p>
                      <a:r>
                        <a:rPr lang="en-CA" dirty="0"/>
                        <a:t>/1</a:t>
                      </a:r>
                    </a:p>
                  </a:txBody>
                  <a:tcPr/>
                </a:tc>
                <a:tc>
                  <a:txBody>
                    <a:bodyPr/>
                    <a:lstStyle/>
                    <a:p>
                      <a:r>
                        <a:rPr lang="en-CA" dirty="0"/>
                        <a:t>Id parameter of the GetStudentDetails(int id) action method</a:t>
                      </a:r>
                    </a:p>
                  </a:txBody>
                  <a:tcPr/>
                </a:tc>
                <a:extLst>
                  <a:ext uri="{0D108BD9-81ED-4DB2-BD59-A6C34878D82A}">
                    <a16:rowId xmlns:a16="http://schemas.microsoft.com/office/drawing/2014/main" val="614711593"/>
                  </a:ext>
                </a:extLst>
              </a:tr>
            </a:tbl>
          </a:graphicData>
        </a:graphic>
      </p:graphicFrame>
    </p:spTree>
    <p:extLst>
      <p:ext uri="{BB962C8B-B14F-4D97-AF65-F5344CB8AC3E}">
        <p14:creationId xmlns:p14="http://schemas.microsoft.com/office/powerpoint/2010/main" val="225493682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Routing in ASP.NET Core</a:t>
            </a:r>
          </a:p>
          <a:p>
            <a:pPr algn="just" fontAlgn="base">
              <a:buFont typeface="Arial" panose="020B0604020202020204" pitchFamily="34" charset="0"/>
              <a:buChar char="•"/>
            </a:pPr>
            <a:r>
              <a:rPr lang="en-US" sz="7600" i="0" dirty="0">
                <a:effectLst/>
                <a:latin typeface="+mj-lt"/>
              </a:rPr>
              <a:t>When MVC finds the word /Student in the first URL path segment, it appends the word Controller and looks for a class with name </a:t>
            </a:r>
            <a:r>
              <a:rPr lang="en-US" sz="7600" dirty="0" err="1">
                <a:latin typeface="+mj-lt"/>
              </a:rPr>
              <a:t>Student</a:t>
            </a:r>
            <a:r>
              <a:rPr lang="en-US" sz="7600" i="0" dirty="0" err="1">
                <a:effectLst/>
                <a:latin typeface="+mj-lt"/>
              </a:rPr>
              <a:t>Controller</a:t>
            </a:r>
            <a:r>
              <a:rPr lang="en-US" sz="7600" i="0" dirty="0">
                <a:effectLst/>
                <a:latin typeface="+mj-lt"/>
              </a:rPr>
              <a:t>.</a:t>
            </a:r>
          </a:p>
          <a:p>
            <a:pPr algn="just" fontAlgn="base">
              <a:buFont typeface="Arial" panose="020B0604020202020204" pitchFamily="34" charset="0"/>
              <a:buChar char="•"/>
            </a:pPr>
            <a:r>
              <a:rPr lang="en-US" sz="7600" i="0" dirty="0">
                <a:effectLst/>
                <a:latin typeface="+mj-lt"/>
              </a:rPr>
              <a:t>The second URL path segment "/</a:t>
            </a:r>
            <a:r>
              <a:rPr lang="en-US" sz="7600" i="0" dirty="0" err="1">
                <a:effectLst/>
                <a:latin typeface="+mj-lt"/>
              </a:rPr>
              <a:t>GetStudentDetails</a:t>
            </a:r>
            <a:r>
              <a:rPr lang="en-US" sz="7600" i="0" dirty="0">
                <a:effectLst/>
                <a:latin typeface="+mj-lt"/>
              </a:rPr>
              <a:t>" is mapped to the </a:t>
            </a:r>
            <a:r>
              <a:rPr lang="en-US" sz="7600" i="0" dirty="0" err="1">
                <a:effectLst/>
                <a:latin typeface="+mj-lt"/>
              </a:rPr>
              <a:t>GetStudentDetails</a:t>
            </a:r>
            <a:r>
              <a:rPr lang="en-US" sz="7600" i="0" dirty="0">
                <a:effectLst/>
                <a:latin typeface="+mj-lt"/>
              </a:rPr>
              <a:t>(int id) action method in the </a:t>
            </a:r>
            <a:r>
              <a:rPr lang="en-US" sz="7600" dirty="0" err="1">
                <a:latin typeface="+mj-lt"/>
              </a:rPr>
              <a:t>Student</a:t>
            </a:r>
            <a:r>
              <a:rPr lang="en-US" sz="7600" i="0" dirty="0" err="1">
                <a:effectLst/>
                <a:latin typeface="+mj-lt"/>
              </a:rPr>
              <a:t>Controller</a:t>
            </a:r>
            <a:endParaRPr lang="en-US" sz="7600" i="0" dirty="0">
              <a:effectLst/>
              <a:latin typeface="+mj-lt"/>
            </a:endParaRPr>
          </a:p>
          <a:p>
            <a:pPr algn="just" fontAlgn="base">
              <a:buFont typeface="Arial" panose="020B0604020202020204" pitchFamily="34" charset="0"/>
              <a:buChar char="•"/>
            </a:pPr>
            <a:r>
              <a:rPr lang="en-US" sz="7600" i="0" dirty="0">
                <a:effectLst/>
                <a:latin typeface="+mj-lt"/>
              </a:rPr>
              <a:t>The third path segment “2" is mapped to the id parameter of the </a:t>
            </a:r>
            <a:r>
              <a:rPr lang="en-US" sz="7600" i="0" dirty="0" err="1">
                <a:effectLst/>
                <a:latin typeface="+mj-lt"/>
              </a:rPr>
              <a:t>GetStudentDetails</a:t>
            </a:r>
            <a:r>
              <a:rPr lang="en-US" sz="7600" i="0" dirty="0">
                <a:effectLst/>
                <a:latin typeface="+mj-lt"/>
              </a:rPr>
              <a:t>(int id) action method</a:t>
            </a:r>
          </a:p>
          <a:p>
            <a:pPr algn="just" fontAlgn="base">
              <a:buFont typeface="Arial" panose="020B0604020202020204" pitchFamily="34" charset="0"/>
              <a:buChar char="•"/>
            </a:pPr>
            <a:r>
              <a:rPr lang="en-US" sz="7600" b="0" i="0" dirty="0">
                <a:solidFill>
                  <a:srgbClr val="333333"/>
                </a:solidFill>
                <a:effectLst/>
                <a:latin typeface="+mj-lt"/>
              </a:rPr>
              <a:t>This is done by a process called </a:t>
            </a:r>
            <a:r>
              <a:rPr lang="en-US" sz="7600" b="1" i="0" dirty="0">
                <a:solidFill>
                  <a:srgbClr val="333333"/>
                </a:solidFill>
                <a:effectLst/>
                <a:latin typeface="+mj-lt"/>
              </a:rPr>
              <a:t>model binding</a:t>
            </a:r>
            <a:r>
              <a:rPr lang="en-US" sz="7600" b="0" i="0" dirty="0">
                <a:solidFill>
                  <a:srgbClr val="333333"/>
                </a:solidFill>
                <a:effectLst/>
                <a:latin typeface="+mj-lt"/>
              </a:rPr>
              <a:t>. We will discuss model binding in detail in our upcoming classes</a:t>
            </a:r>
          </a:p>
          <a:p>
            <a:pPr algn="just" fontAlgn="base">
              <a:buFont typeface="Arial" panose="020B0604020202020204" pitchFamily="34" charset="0"/>
              <a:buChar char="•"/>
            </a:pPr>
            <a:r>
              <a:rPr lang="en-US" sz="7600" b="0" i="0" dirty="0">
                <a:effectLst/>
                <a:latin typeface="+mj-lt"/>
              </a:rPr>
              <a:t>Notice in the following default route template, we have a question mark after the id parameter</a:t>
            </a:r>
            <a:endParaRPr lang="en-US" sz="7600" dirty="0">
              <a:latin typeface="+mj-lt"/>
            </a:endParaRPr>
          </a:p>
          <a:p>
            <a:pPr algn="just" fontAlgn="base">
              <a:buFont typeface="Arial" panose="020B0604020202020204" pitchFamily="34" charset="0"/>
              <a:buChar char="•"/>
            </a:pPr>
            <a:r>
              <a:rPr lang="en-US" sz="7600" b="0" i="0" dirty="0">
                <a:effectLst/>
                <a:latin typeface="+mj-lt"/>
              </a:rPr>
              <a:t>The question mark, makes the id parameter in the URL optional</a:t>
            </a:r>
          </a:p>
          <a:p>
            <a:pPr algn="just" fontAlgn="base">
              <a:buFont typeface="Arial" panose="020B0604020202020204" pitchFamily="34" charset="0"/>
              <a:buChar char="•"/>
            </a:pPr>
            <a:r>
              <a:rPr lang="en-US" sz="7600" b="0" i="0" dirty="0">
                <a:effectLst/>
                <a:latin typeface="+mj-lt"/>
              </a:rPr>
              <a:t>This means both the following URLs will be mapped to the </a:t>
            </a:r>
            <a:r>
              <a:rPr lang="en-US" sz="7600" b="0" i="0" dirty="0" err="1">
                <a:effectLst/>
                <a:latin typeface="+mj-lt"/>
              </a:rPr>
              <a:t>GetStudentDetails</a:t>
            </a:r>
            <a:r>
              <a:rPr lang="en-US" sz="7600" b="0" i="0" dirty="0">
                <a:effectLst/>
                <a:latin typeface="+mj-lt"/>
              </a:rPr>
              <a:t>() action method of the Student Controller</a:t>
            </a:r>
          </a:p>
          <a:p>
            <a:pPr lvl="1" algn="just" fontAlgn="base">
              <a:buFont typeface="Courier New" panose="02070309020205020404" pitchFamily="49" charset="0"/>
              <a:buChar char="o"/>
            </a:pPr>
            <a:r>
              <a:rPr lang="en-CA" sz="7600" b="0" i="0" dirty="0">
                <a:effectLst/>
                <a:latin typeface="+mj-lt"/>
              </a:rPr>
              <a:t>/Employees/Details/1</a:t>
            </a:r>
          </a:p>
          <a:p>
            <a:pPr lvl="1" algn="just" fontAlgn="base">
              <a:buFont typeface="Courier New" panose="02070309020205020404" pitchFamily="49" charset="0"/>
              <a:buChar char="o"/>
            </a:pPr>
            <a:r>
              <a:rPr lang="en-CA" sz="7600" b="0" i="0" dirty="0">
                <a:effectLst/>
                <a:latin typeface="+mj-lt"/>
              </a:rPr>
              <a:t>/Employees/Details/</a:t>
            </a:r>
            <a:endParaRPr lang="en-US" sz="7600" i="0" dirty="0">
              <a:effectLst/>
              <a:latin typeface="+mj-lt"/>
            </a:endParaRPr>
          </a:p>
          <a:p>
            <a:pPr lvl="1" algn="just" fontAlgn="base">
              <a:buFont typeface="Courier New" panose="02070309020205020404" pitchFamily="49" charset="0"/>
              <a:buChar char="o"/>
            </a:pPr>
            <a:endParaRPr lang="en-US" sz="76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192</a:t>
            </a:fld>
            <a:endParaRPr lang="en-US" dirty="0"/>
          </a:p>
        </p:txBody>
      </p:sp>
    </p:spTree>
    <p:extLst>
      <p:ext uri="{BB962C8B-B14F-4D97-AF65-F5344CB8AC3E}">
        <p14:creationId xmlns:p14="http://schemas.microsoft.com/office/powerpoint/2010/main" val="322901916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Routing in ASP.NET Core</a:t>
            </a:r>
          </a:p>
          <a:p>
            <a:pPr algn="just" fontAlgn="base">
              <a:buFont typeface="Arial" panose="020B0604020202020204" pitchFamily="34" charset="0"/>
              <a:buChar char="•"/>
            </a:pPr>
            <a:r>
              <a:rPr lang="en-US" sz="7600" b="0" i="0" dirty="0">
                <a:effectLst/>
                <a:latin typeface="+mj-lt"/>
              </a:rPr>
              <a:t>The value "Home" in {controller=Home} is the default value for the Controller</a:t>
            </a:r>
          </a:p>
          <a:p>
            <a:pPr algn="just" fontAlgn="base">
              <a:buFont typeface="Arial" panose="020B0604020202020204" pitchFamily="34" charset="0"/>
              <a:buChar char="•"/>
            </a:pPr>
            <a:r>
              <a:rPr lang="en-US" sz="7600" dirty="0">
                <a:latin typeface="+mj-lt"/>
              </a:rPr>
              <a:t>T</a:t>
            </a:r>
            <a:r>
              <a:rPr lang="en-US" sz="7600" b="0" i="0" dirty="0">
                <a:effectLst/>
                <a:latin typeface="+mj-lt"/>
              </a:rPr>
              <a:t>he value "Index" in {action=Index} is the default value for the action method</a:t>
            </a:r>
          </a:p>
          <a:p>
            <a:pPr algn="just" fontAlgn="base">
              <a:buFont typeface="Arial" panose="020B0604020202020204" pitchFamily="34" charset="0"/>
              <a:buChar char="•"/>
            </a:pPr>
            <a:r>
              <a:rPr lang="en-US" sz="7600" dirty="0">
                <a:latin typeface="+mj-lt"/>
              </a:rPr>
              <a:t>So with these values in place, if we navigate to the application root URL; </a:t>
            </a:r>
            <a:r>
              <a:rPr lang="en-US" sz="7600" dirty="0">
                <a:latin typeface="+mj-lt"/>
                <a:hlinkClick r:id="rId2"/>
              </a:rPr>
              <a:t>https://localhost:1234</a:t>
            </a:r>
            <a:r>
              <a:rPr lang="en-US" sz="7600" dirty="0">
                <a:latin typeface="+mj-lt"/>
              </a:rPr>
              <a:t>, these default values will be used and the request will be mapped to Index() action of the </a:t>
            </a:r>
            <a:r>
              <a:rPr lang="en-US" sz="7600" dirty="0" err="1">
                <a:latin typeface="+mj-lt"/>
              </a:rPr>
              <a:t>HomeController</a:t>
            </a:r>
            <a:endParaRPr lang="en-US" sz="7600" dirty="0">
              <a:latin typeface="+mj-lt"/>
            </a:endParaRPr>
          </a:p>
          <a:p>
            <a:pPr algn="just" fontAlgn="base">
              <a:buFont typeface="Arial" panose="020B0604020202020204" pitchFamily="34" charset="0"/>
              <a:buChar char="•"/>
            </a:pPr>
            <a:r>
              <a:rPr lang="en-US" sz="7600" dirty="0">
                <a:latin typeface="+mj-lt"/>
              </a:rPr>
              <a:t>Also the following URL will be mapped to Index() action method of the </a:t>
            </a:r>
            <a:r>
              <a:rPr lang="en-US" sz="7600" dirty="0" err="1">
                <a:latin typeface="+mj-lt"/>
              </a:rPr>
              <a:t>HomeController</a:t>
            </a:r>
            <a:endParaRPr lang="en-US" sz="7600" dirty="0">
              <a:latin typeface="+mj-lt"/>
            </a:endParaRPr>
          </a:p>
          <a:p>
            <a:pPr lvl="1" algn="just" fontAlgn="base">
              <a:buFont typeface="Courier New" panose="02070309020205020404" pitchFamily="49" charset="0"/>
              <a:buChar char="o"/>
            </a:pPr>
            <a:r>
              <a:rPr lang="en-US" sz="7400" dirty="0">
                <a:latin typeface="+mj-lt"/>
                <a:hlinkClick r:id="rId3"/>
              </a:rPr>
              <a:t>https://localhost:1234/Home</a:t>
            </a:r>
            <a:endParaRPr lang="en-US" sz="7400" dirty="0">
              <a:latin typeface="+mj-lt"/>
            </a:endParaRPr>
          </a:p>
          <a:p>
            <a:pPr lvl="1" algn="just" fontAlgn="base">
              <a:buFont typeface="Courier New" panose="02070309020205020404" pitchFamily="49" charset="0"/>
              <a:buChar char="o"/>
            </a:pPr>
            <a:r>
              <a:rPr lang="en-US" sz="7400" dirty="0">
                <a:latin typeface="+mj-lt"/>
                <a:hlinkClick r:id="rId4"/>
              </a:rPr>
              <a:t>https://localhost/Home/Index</a:t>
            </a:r>
            <a:endParaRPr lang="en-US" sz="7400" dirty="0">
              <a:latin typeface="+mj-lt"/>
            </a:endParaRPr>
          </a:p>
          <a:p>
            <a:pPr marL="274320" lvl="1" indent="0" algn="just" fontAlgn="base">
              <a:buNone/>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193</a:t>
            </a:fld>
            <a:endParaRPr lang="en-US" dirty="0"/>
          </a:p>
        </p:txBody>
      </p:sp>
    </p:spTree>
    <p:extLst>
      <p:ext uri="{BB962C8B-B14F-4D97-AF65-F5344CB8AC3E}">
        <p14:creationId xmlns:p14="http://schemas.microsoft.com/office/powerpoint/2010/main" val="97401744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algn="just" fontAlgn="base">
              <a:buFont typeface="Arial" panose="020B0604020202020204" pitchFamily="34" charset="0"/>
              <a:buChar char="•"/>
            </a:pPr>
            <a:r>
              <a:rPr lang="en-US" sz="7600" dirty="0">
                <a:solidFill>
                  <a:srgbClr val="000000"/>
                </a:solidFill>
                <a:latin typeface="+mj-lt"/>
              </a:rPr>
              <a:t>D</a:t>
            </a:r>
            <a:r>
              <a:rPr lang="en-US" sz="7600" b="0" i="0" dirty="0">
                <a:solidFill>
                  <a:srgbClr val="000000"/>
                </a:solidFill>
                <a:effectLst/>
                <a:latin typeface="+mj-lt"/>
              </a:rPr>
              <a:t>efining the Routes using the [Route] attribute either at the controller or the action method level is known as </a:t>
            </a:r>
            <a:r>
              <a:rPr lang="en-US" sz="7600" dirty="0">
                <a:solidFill>
                  <a:srgbClr val="000000"/>
                </a:solidFill>
                <a:latin typeface="+mj-lt"/>
              </a:rPr>
              <a:t>A</a:t>
            </a:r>
            <a:r>
              <a:rPr lang="en-US" sz="7600" b="0" i="0" dirty="0">
                <a:solidFill>
                  <a:srgbClr val="000000"/>
                </a:solidFill>
                <a:effectLst/>
                <a:latin typeface="+mj-lt"/>
              </a:rPr>
              <a:t>ttribute Routing</a:t>
            </a:r>
          </a:p>
          <a:p>
            <a:pPr algn="just" fontAlgn="base">
              <a:buFont typeface="Arial" panose="020B0604020202020204" pitchFamily="34" charset="0"/>
              <a:buChar char="•"/>
            </a:pPr>
            <a:r>
              <a:rPr lang="en-US" sz="7600" b="0" i="0" dirty="0">
                <a:solidFill>
                  <a:srgbClr val="000000"/>
                </a:solidFill>
                <a:effectLst/>
                <a:latin typeface="+mj-lt"/>
              </a:rPr>
              <a:t>Attribute Routing gives us more control over the URLs by defining routes directly at action methods, controllers, or our ASP.NET Core MVC Web Application</a:t>
            </a:r>
            <a:endParaRPr lang="en-US" sz="7600" dirty="0">
              <a:solidFill>
                <a:srgbClr val="000000"/>
              </a:solidFill>
              <a:latin typeface="+mj-lt"/>
            </a:endParaRPr>
          </a:p>
          <a:p>
            <a:pPr algn="just" fontAlgn="base">
              <a:buFont typeface="Arial" panose="020B0604020202020204" pitchFamily="34" charset="0"/>
              <a:buChar char="•"/>
            </a:pPr>
            <a:r>
              <a:rPr lang="en-US" sz="7600" b="0" i="0" dirty="0">
                <a:solidFill>
                  <a:srgbClr val="000000"/>
                </a:solidFill>
                <a:effectLst/>
                <a:latin typeface="+mj-lt"/>
              </a:rPr>
              <a:t>Attribute Routing provides a more declarative and intuitive way to define routes compared to traditional convention-based routing</a:t>
            </a:r>
          </a:p>
          <a:p>
            <a:pPr algn="just" fontAlgn="base">
              <a:buFont typeface="Arial" panose="020B0604020202020204" pitchFamily="34" charset="0"/>
              <a:buChar char="•"/>
            </a:pPr>
            <a:r>
              <a:rPr lang="en-US" sz="7600" dirty="0">
                <a:solidFill>
                  <a:srgbClr val="000000"/>
                </a:solidFill>
                <a:latin typeface="+mj-lt"/>
              </a:rPr>
              <a:t>Both conventional routing and attribute routing can be used in the same project</a:t>
            </a:r>
          </a:p>
          <a:p>
            <a:pPr algn="just" fontAlgn="base">
              <a:buFont typeface="Arial" panose="020B0604020202020204" pitchFamily="34" charset="0"/>
              <a:buChar char="•"/>
            </a:pPr>
            <a:r>
              <a:rPr lang="en-US" sz="7600" b="0" i="0" dirty="0">
                <a:solidFill>
                  <a:srgbClr val="000000"/>
                </a:solidFill>
                <a:effectLst/>
                <a:latin typeface="+mj-lt"/>
              </a:rPr>
              <a:t>If both Routings are present, then .NET Core will override the conventional routes</a:t>
            </a:r>
          </a:p>
          <a:p>
            <a:pPr algn="just" fontAlgn="base">
              <a:buFont typeface="Arial" panose="020B0604020202020204" pitchFamily="34" charset="0"/>
              <a:buChar char="•"/>
            </a:pPr>
            <a:r>
              <a:rPr lang="en-US" sz="7600" dirty="0">
                <a:solidFill>
                  <a:srgbClr val="000000"/>
                </a:solidFill>
                <a:latin typeface="+mj-lt"/>
              </a:rPr>
              <a:t>Let us modify our </a:t>
            </a:r>
            <a:r>
              <a:rPr lang="en-US" sz="7600" dirty="0" err="1">
                <a:solidFill>
                  <a:srgbClr val="000000"/>
                </a:solidFill>
                <a:latin typeface="+mj-lt"/>
              </a:rPr>
              <a:t>IStudentRepository</a:t>
            </a:r>
            <a:r>
              <a:rPr lang="en-US" sz="7600" dirty="0">
                <a:solidFill>
                  <a:srgbClr val="000000"/>
                </a:solidFill>
                <a:latin typeface="+mj-lt"/>
              </a:rPr>
              <a:t> interface and the </a:t>
            </a:r>
            <a:r>
              <a:rPr lang="en-US" sz="7600" dirty="0" err="1">
                <a:solidFill>
                  <a:srgbClr val="000000"/>
                </a:solidFill>
                <a:latin typeface="+mj-lt"/>
              </a:rPr>
              <a:t>MockStudentRepository</a:t>
            </a:r>
            <a:r>
              <a:rPr lang="en-US" sz="7600" dirty="0">
                <a:solidFill>
                  <a:srgbClr val="000000"/>
                </a:solidFill>
                <a:latin typeface="+mj-lt"/>
              </a:rPr>
              <a:t> class by adding the codes as shown in the image on the next slide</a:t>
            </a:r>
            <a:endParaRPr lang="en-US" sz="7600" b="0" i="0" dirty="0">
              <a:effectLst/>
              <a:latin typeface="+mj-lt"/>
            </a:endParaRPr>
          </a:p>
          <a:p>
            <a:pPr marL="274320" lvl="1" indent="0" algn="just" fontAlgn="base">
              <a:buNone/>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194</a:t>
            </a:fld>
            <a:endParaRPr lang="en-US" dirty="0"/>
          </a:p>
        </p:txBody>
      </p:sp>
    </p:spTree>
    <p:extLst>
      <p:ext uri="{BB962C8B-B14F-4D97-AF65-F5344CB8AC3E}">
        <p14:creationId xmlns:p14="http://schemas.microsoft.com/office/powerpoint/2010/main" val="208262920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195</a:t>
            </a:fld>
            <a:endParaRPr lang="en-US" dirty="0"/>
          </a:p>
        </p:txBody>
      </p:sp>
      <p:pic>
        <p:nvPicPr>
          <p:cNvPr id="7" name="Picture 6">
            <a:extLst>
              <a:ext uri="{FF2B5EF4-FFF2-40B4-BE49-F238E27FC236}">
                <a16:creationId xmlns:a16="http://schemas.microsoft.com/office/drawing/2014/main" id="{13CD1C48-3EEC-4909-A6E9-4A9428CAE459}"/>
              </a:ext>
            </a:extLst>
          </p:cNvPr>
          <p:cNvPicPr>
            <a:picLocks noChangeAspect="1"/>
          </p:cNvPicPr>
          <p:nvPr/>
        </p:nvPicPr>
        <p:blipFill>
          <a:blip r:embed="rId2"/>
          <a:stretch>
            <a:fillRect/>
          </a:stretch>
        </p:blipFill>
        <p:spPr>
          <a:xfrm>
            <a:off x="870285" y="2515168"/>
            <a:ext cx="6927180" cy="2842506"/>
          </a:xfrm>
          <a:prstGeom prst="rect">
            <a:avLst/>
          </a:prstGeom>
        </p:spPr>
      </p:pic>
    </p:spTree>
    <p:extLst>
      <p:ext uri="{BB962C8B-B14F-4D97-AF65-F5344CB8AC3E}">
        <p14:creationId xmlns:p14="http://schemas.microsoft.com/office/powerpoint/2010/main" val="219650276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196</a:t>
            </a:fld>
            <a:endParaRPr lang="en-US" dirty="0"/>
          </a:p>
        </p:txBody>
      </p:sp>
      <p:pic>
        <p:nvPicPr>
          <p:cNvPr id="8" name="Picture 7">
            <a:extLst>
              <a:ext uri="{FF2B5EF4-FFF2-40B4-BE49-F238E27FC236}">
                <a16:creationId xmlns:a16="http://schemas.microsoft.com/office/drawing/2014/main" id="{23518781-B087-42CB-A360-9913DF59E64C}"/>
              </a:ext>
            </a:extLst>
          </p:cNvPr>
          <p:cNvPicPr>
            <a:picLocks noChangeAspect="1"/>
          </p:cNvPicPr>
          <p:nvPr/>
        </p:nvPicPr>
        <p:blipFill>
          <a:blip r:embed="rId2"/>
          <a:stretch>
            <a:fillRect/>
          </a:stretch>
        </p:blipFill>
        <p:spPr>
          <a:xfrm>
            <a:off x="1066800" y="2385616"/>
            <a:ext cx="7605419" cy="2972058"/>
          </a:xfrm>
          <a:prstGeom prst="rect">
            <a:avLst/>
          </a:prstGeom>
        </p:spPr>
      </p:pic>
    </p:spTree>
    <p:extLst>
      <p:ext uri="{BB962C8B-B14F-4D97-AF65-F5344CB8AC3E}">
        <p14:creationId xmlns:p14="http://schemas.microsoft.com/office/powerpoint/2010/main" val="338500493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algn="just" fontAlgn="base">
              <a:buFont typeface="Arial" panose="020B0604020202020204" pitchFamily="34" charset="0"/>
              <a:buChar char="•"/>
            </a:pPr>
            <a:r>
              <a:rPr lang="en-US" sz="7600" dirty="0">
                <a:solidFill>
                  <a:srgbClr val="000000"/>
                </a:solidFill>
                <a:latin typeface="+mj-lt"/>
              </a:rPr>
              <a:t>Modify the </a:t>
            </a:r>
            <a:r>
              <a:rPr lang="en-US" sz="7600" dirty="0" err="1">
                <a:solidFill>
                  <a:srgbClr val="000000"/>
                </a:solidFill>
                <a:latin typeface="+mj-lt"/>
              </a:rPr>
              <a:t>StudentController</a:t>
            </a:r>
            <a:r>
              <a:rPr lang="en-US" sz="7600" dirty="0">
                <a:solidFill>
                  <a:srgbClr val="000000"/>
                </a:solidFill>
                <a:latin typeface="+mj-lt"/>
              </a:rPr>
              <a:t> class action methods as shown in the images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Add the new action shown in the image on the next slide</a:t>
            </a: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197</a:t>
            </a:fld>
            <a:endParaRPr lang="en-US" dirty="0"/>
          </a:p>
        </p:txBody>
      </p:sp>
      <p:pic>
        <p:nvPicPr>
          <p:cNvPr id="7" name="Picture 6">
            <a:extLst>
              <a:ext uri="{FF2B5EF4-FFF2-40B4-BE49-F238E27FC236}">
                <a16:creationId xmlns:a16="http://schemas.microsoft.com/office/drawing/2014/main" id="{0E536324-266C-4E3B-9874-27D4643E403A}"/>
              </a:ext>
            </a:extLst>
          </p:cNvPr>
          <p:cNvPicPr>
            <a:picLocks noChangeAspect="1"/>
          </p:cNvPicPr>
          <p:nvPr/>
        </p:nvPicPr>
        <p:blipFill>
          <a:blip r:embed="rId2"/>
          <a:stretch>
            <a:fillRect/>
          </a:stretch>
        </p:blipFill>
        <p:spPr>
          <a:xfrm>
            <a:off x="483673" y="2611673"/>
            <a:ext cx="5088451" cy="2379427"/>
          </a:xfrm>
          <a:prstGeom prst="rect">
            <a:avLst/>
          </a:prstGeom>
        </p:spPr>
      </p:pic>
      <p:pic>
        <p:nvPicPr>
          <p:cNvPr id="10" name="Picture 9">
            <a:extLst>
              <a:ext uri="{FF2B5EF4-FFF2-40B4-BE49-F238E27FC236}">
                <a16:creationId xmlns:a16="http://schemas.microsoft.com/office/drawing/2014/main" id="{BDB9443C-5C6E-4603-9684-B27F99AA2BD4}"/>
              </a:ext>
            </a:extLst>
          </p:cNvPr>
          <p:cNvPicPr>
            <a:picLocks noChangeAspect="1"/>
          </p:cNvPicPr>
          <p:nvPr/>
        </p:nvPicPr>
        <p:blipFill>
          <a:blip r:embed="rId3"/>
          <a:stretch>
            <a:fillRect/>
          </a:stretch>
        </p:blipFill>
        <p:spPr>
          <a:xfrm>
            <a:off x="5710948" y="2620139"/>
            <a:ext cx="5570703" cy="2370961"/>
          </a:xfrm>
          <a:prstGeom prst="rect">
            <a:avLst/>
          </a:prstGeom>
        </p:spPr>
      </p:pic>
    </p:spTree>
    <p:extLst>
      <p:ext uri="{BB962C8B-B14F-4D97-AF65-F5344CB8AC3E}">
        <p14:creationId xmlns:p14="http://schemas.microsoft.com/office/powerpoint/2010/main" val="16252616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In the images we have added attribute routing to the action methods</a:t>
            </a:r>
          </a:p>
          <a:p>
            <a:pPr lvl="1"/>
            <a:r>
              <a:rPr lang="en-CA" sz="7400" dirty="0">
                <a:solidFill>
                  <a:srgbClr val="000000"/>
                </a:solidFill>
                <a:latin typeface="+mj-lt"/>
              </a:rPr>
              <a:t>[Route(</a:t>
            </a:r>
            <a:r>
              <a:rPr lang="en-CA" sz="7400" dirty="0">
                <a:solidFill>
                  <a:srgbClr val="A31515"/>
                </a:solidFill>
                <a:latin typeface="+mj-lt"/>
              </a:rPr>
              <a:t>"/Student"</a:t>
            </a:r>
            <a:r>
              <a:rPr lang="en-CA" sz="7400" dirty="0">
                <a:solidFill>
                  <a:srgbClr val="000000"/>
                </a:solidFill>
                <a:latin typeface="+mj-lt"/>
              </a:rPr>
              <a:t>)]</a:t>
            </a:r>
          </a:p>
          <a:p>
            <a:pPr lvl="1"/>
            <a:r>
              <a:rPr lang="en-CA" sz="7400" dirty="0">
                <a:solidFill>
                  <a:srgbClr val="000000"/>
                </a:solidFill>
                <a:latin typeface="+mj-lt"/>
              </a:rPr>
              <a:t>[Route(</a:t>
            </a:r>
            <a:r>
              <a:rPr lang="en-CA" sz="7400" dirty="0">
                <a:solidFill>
                  <a:srgbClr val="A31515"/>
                </a:solidFill>
                <a:latin typeface="+mj-lt"/>
              </a:rPr>
              <a:t>"Student/All"</a:t>
            </a:r>
            <a:r>
              <a:rPr lang="en-CA" sz="7400" dirty="0">
                <a:solidFill>
                  <a:srgbClr val="000000"/>
                </a:solidFill>
                <a:latin typeface="+mj-lt"/>
              </a:rPr>
              <a:t>)]</a:t>
            </a:r>
          </a:p>
          <a:p>
            <a:pPr lvl="1"/>
            <a:r>
              <a:rPr lang="en-CA" sz="7600" dirty="0">
                <a:solidFill>
                  <a:srgbClr val="000000"/>
                </a:solidFill>
                <a:latin typeface="+mj-lt"/>
              </a:rPr>
              <a:t>[Route(</a:t>
            </a:r>
            <a:r>
              <a:rPr lang="en-CA" sz="7600" dirty="0">
                <a:solidFill>
                  <a:srgbClr val="A31515"/>
                </a:solidFill>
                <a:latin typeface="+mj-lt"/>
              </a:rPr>
              <a:t>"Student/GetStudentDetails/{id}"</a:t>
            </a:r>
            <a:r>
              <a:rPr lang="en-CA" sz="7600" dirty="0">
                <a:solidFill>
                  <a:srgbClr val="000000"/>
                </a:solidFill>
                <a:latin typeface="+mj-lt"/>
              </a:rPr>
              <a:t>)]</a:t>
            </a:r>
          </a:p>
          <a:p>
            <a:pPr lvl="1"/>
            <a:r>
              <a:rPr lang="en-CA" sz="7600" dirty="0">
                <a:solidFill>
                  <a:srgbClr val="000000"/>
                </a:solidFill>
                <a:latin typeface="+mj-lt"/>
              </a:rPr>
              <a:t>[Route(</a:t>
            </a:r>
            <a:r>
              <a:rPr lang="en-CA" sz="7600" dirty="0">
                <a:solidFill>
                  <a:srgbClr val="A31515"/>
                </a:solidFill>
                <a:latin typeface="+mj-lt"/>
              </a:rPr>
              <a:t>"Student/Courses/{</a:t>
            </a:r>
            <a:r>
              <a:rPr lang="en-CA" sz="7600" dirty="0" err="1">
                <a:solidFill>
                  <a:srgbClr val="A31515"/>
                </a:solidFill>
                <a:latin typeface="+mj-lt"/>
              </a:rPr>
              <a:t>studentID</a:t>
            </a:r>
            <a:r>
              <a:rPr lang="en-CA" sz="7600" dirty="0">
                <a:solidFill>
                  <a:srgbClr val="A31515"/>
                </a:solidFill>
                <a:latin typeface="+mj-lt"/>
              </a:rPr>
              <a:t>}"</a:t>
            </a:r>
            <a:r>
              <a:rPr lang="en-CA" sz="7600" dirty="0">
                <a:solidFill>
                  <a:srgbClr val="000000"/>
                </a:solidFill>
                <a:latin typeface="+mj-lt"/>
              </a:rPr>
              <a:t>)]</a:t>
            </a:r>
          </a:p>
          <a:p>
            <a:pPr>
              <a:buFont typeface="Arial" panose="020B0604020202020204" pitchFamily="34" charset="0"/>
              <a:buChar char="•"/>
            </a:pPr>
            <a:r>
              <a:rPr lang="en-CA" sz="7800" dirty="0">
                <a:solidFill>
                  <a:srgbClr val="000000"/>
                </a:solidFill>
                <a:latin typeface="+mj-lt"/>
              </a:rPr>
              <a:t>The above routing are similar to using the conventional routing</a:t>
            </a:r>
            <a:endParaRPr lang="en-US" sz="78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198</a:t>
            </a:fld>
            <a:endParaRPr lang="en-US" dirty="0"/>
          </a:p>
        </p:txBody>
      </p:sp>
      <p:pic>
        <p:nvPicPr>
          <p:cNvPr id="8" name="Picture 7">
            <a:extLst>
              <a:ext uri="{FF2B5EF4-FFF2-40B4-BE49-F238E27FC236}">
                <a16:creationId xmlns:a16="http://schemas.microsoft.com/office/drawing/2014/main" id="{A837E537-3EC9-4F91-B68A-5CFCEF244244}"/>
              </a:ext>
            </a:extLst>
          </p:cNvPr>
          <p:cNvPicPr>
            <a:picLocks noChangeAspect="1"/>
          </p:cNvPicPr>
          <p:nvPr/>
        </p:nvPicPr>
        <p:blipFill>
          <a:blip r:embed="rId2"/>
          <a:stretch>
            <a:fillRect/>
          </a:stretch>
        </p:blipFill>
        <p:spPr>
          <a:xfrm>
            <a:off x="580096" y="2358058"/>
            <a:ext cx="6790008" cy="1821338"/>
          </a:xfrm>
          <a:prstGeom prst="rect">
            <a:avLst/>
          </a:prstGeom>
        </p:spPr>
      </p:pic>
    </p:spTree>
    <p:extLst>
      <p:ext uri="{BB962C8B-B14F-4D97-AF65-F5344CB8AC3E}">
        <p14:creationId xmlns:p14="http://schemas.microsoft.com/office/powerpoint/2010/main" val="332669130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endParaRPr lang="en-CA" sz="7600" dirty="0">
              <a:solidFill>
                <a:srgbClr val="000000"/>
              </a:solidFill>
              <a:latin typeface="+mj-lt"/>
            </a:endParaRPr>
          </a:p>
          <a:p>
            <a:pPr>
              <a:buFont typeface="Arial" panose="020B0604020202020204" pitchFamily="34" charset="0"/>
              <a:buChar char="•"/>
            </a:pPr>
            <a:r>
              <a:rPr lang="en-US" sz="7600" b="0" i="0" dirty="0">
                <a:solidFill>
                  <a:srgbClr val="000000"/>
                </a:solidFill>
                <a:effectLst/>
                <a:latin typeface="+mj-lt"/>
              </a:rPr>
              <a:t>In some scenarios, Convention-Based routing is very difficult to support certain URL patterns</a:t>
            </a:r>
            <a:endParaRPr lang="en-CA" sz="7600" b="0" i="0" dirty="0">
              <a:solidFill>
                <a:srgbClr val="000000"/>
              </a:solidFill>
              <a:effectLst/>
              <a:latin typeface="+mj-lt"/>
            </a:endParaRPr>
          </a:p>
          <a:p>
            <a:pPr>
              <a:buFont typeface="Arial" panose="020B0604020202020204" pitchFamily="34" charset="0"/>
              <a:buChar char="•"/>
            </a:pPr>
            <a:r>
              <a:rPr lang="en-US" sz="7600" b="0" i="0" dirty="0">
                <a:solidFill>
                  <a:srgbClr val="000000"/>
                </a:solidFill>
                <a:effectLst/>
                <a:latin typeface="+mj-lt"/>
              </a:rPr>
              <a:t>But those URL patterns can be easily achieved by using the Attribute Routing in ASP.NET Core MVC Application</a:t>
            </a:r>
            <a:endParaRPr lang="en-CA" sz="7600" dirty="0">
              <a:solidFill>
                <a:srgbClr val="000000"/>
              </a:solidFill>
              <a:latin typeface="+mj-lt"/>
            </a:endParaRPr>
          </a:p>
          <a:p>
            <a:pPr>
              <a:buFont typeface="Arial" panose="020B0604020202020204" pitchFamily="34" charset="0"/>
              <a:buChar char="•"/>
            </a:pPr>
            <a:r>
              <a:rPr lang="en-CA" sz="7800" dirty="0">
                <a:solidFill>
                  <a:srgbClr val="000000"/>
                </a:solidFill>
                <a:latin typeface="+mj-lt"/>
              </a:rPr>
              <a:t>Now let us modify our URL Pattern for the </a:t>
            </a:r>
            <a:r>
              <a:rPr lang="en-CA" sz="7800" dirty="0" err="1">
                <a:solidFill>
                  <a:srgbClr val="000000"/>
                </a:solidFill>
                <a:latin typeface="+mj-lt"/>
              </a:rPr>
              <a:t>GetStudentCourses</a:t>
            </a:r>
            <a:r>
              <a:rPr lang="en-CA" sz="7800" dirty="0">
                <a:solidFill>
                  <a:srgbClr val="000000"/>
                </a:solidFill>
                <a:latin typeface="+mj-lt"/>
              </a:rPr>
              <a:t>() action method </a:t>
            </a:r>
            <a:r>
              <a:rPr lang="en-CA" sz="7600" dirty="0">
                <a:solidFill>
                  <a:srgbClr val="000000"/>
                </a:solidFill>
                <a:latin typeface="+mj-lt"/>
              </a:rPr>
              <a:t>to [Route(</a:t>
            </a:r>
            <a:r>
              <a:rPr lang="en-CA" sz="7600" dirty="0">
                <a:solidFill>
                  <a:srgbClr val="A31515"/>
                </a:solidFill>
                <a:latin typeface="+mj-lt"/>
              </a:rPr>
              <a:t>"Student/{</a:t>
            </a:r>
            <a:r>
              <a:rPr lang="en-CA" sz="7600" dirty="0" err="1">
                <a:solidFill>
                  <a:srgbClr val="A31515"/>
                </a:solidFill>
                <a:latin typeface="+mj-lt"/>
              </a:rPr>
              <a:t>studentID</a:t>
            </a:r>
            <a:r>
              <a:rPr lang="en-CA" sz="7600" dirty="0">
                <a:solidFill>
                  <a:srgbClr val="A31515"/>
                </a:solidFill>
                <a:latin typeface="+mj-lt"/>
              </a:rPr>
              <a:t>}/Courses"</a:t>
            </a:r>
            <a:r>
              <a:rPr lang="en-CA" sz="7600" dirty="0">
                <a:solidFill>
                  <a:srgbClr val="000000"/>
                </a:solidFill>
                <a:latin typeface="+mj-lt"/>
              </a:rPr>
              <a:t>)]</a:t>
            </a:r>
          </a:p>
          <a:p>
            <a:pPr>
              <a:buFont typeface="Arial" panose="020B0604020202020204" pitchFamily="34" charset="0"/>
              <a:buChar char="•"/>
            </a:pPr>
            <a:r>
              <a:rPr lang="en-CA" sz="7600" dirty="0">
                <a:solidFill>
                  <a:srgbClr val="000000"/>
                </a:solidFill>
                <a:latin typeface="+mj-lt"/>
              </a:rPr>
              <a:t>This pattern is not possible for the Conventional-Based routing</a:t>
            </a:r>
          </a:p>
          <a:p>
            <a:pPr>
              <a:buFont typeface="Arial" panose="020B0604020202020204" pitchFamily="34" charset="0"/>
              <a:buChar char="•"/>
            </a:pPr>
            <a:r>
              <a:rPr lang="en-CA" sz="7600" dirty="0">
                <a:solidFill>
                  <a:srgbClr val="000000"/>
                </a:solidFill>
                <a:latin typeface="+mj-lt"/>
              </a:rPr>
              <a:t>But this is easily achievable by conventional routing</a:t>
            </a:r>
          </a:p>
          <a:p>
            <a:pPr>
              <a:buFont typeface="Arial" panose="020B0604020202020204" pitchFamily="34" charset="0"/>
              <a:buChar char="•"/>
            </a:pPr>
            <a:r>
              <a:rPr lang="en-US" sz="7600" dirty="0">
                <a:solidFill>
                  <a:srgbClr val="000000"/>
                </a:solidFill>
                <a:latin typeface="+mj-lt"/>
              </a:rPr>
              <a:t>W</a:t>
            </a:r>
            <a:r>
              <a:rPr lang="en-US" sz="7600" b="0" i="0" dirty="0">
                <a:solidFill>
                  <a:srgbClr val="000000"/>
                </a:solidFill>
                <a:effectLst/>
                <a:latin typeface="+mj-lt"/>
              </a:rPr>
              <a:t>e can apply Multiple Route Attributes to a Single Action Method in ASP.NET Core MVC Application as depicted in the Index action method of the </a:t>
            </a:r>
            <a:r>
              <a:rPr lang="en-US" sz="7600" b="0" i="0" dirty="0" err="1">
                <a:solidFill>
                  <a:srgbClr val="000000"/>
                </a:solidFill>
                <a:effectLst/>
                <a:latin typeface="+mj-lt"/>
              </a:rPr>
              <a:t>StudentController</a:t>
            </a:r>
            <a:r>
              <a:rPr lang="en-US" sz="7600" b="0" i="0" dirty="0">
                <a:solidFill>
                  <a:srgbClr val="000000"/>
                </a:solidFill>
                <a:effectLst/>
                <a:latin typeface="+mj-lt"/>
              </a:rPr>
              <a:t> class</a:t>
            </a:r>
          </a:p>
          <a:p>
            <a:pPr>
              <a:buFont typeface="Arial" panose="020B0604020202020204" pitchFamily="34" charset="0"/>
              <a:buChar char="•"/>
            </a:pPr>
            <a:r>
              <a:rPr lang="en-US" sz="7600" dirty="0">
                <a:solidFill>
                  <a:srgbClr val="000000"/>
                </a:solidFill>
                <a:latin typeface="+mj-lt"/>
              </a:rPr>
              <a:t>We can access the Index() method of the </a:t>
            </a:r>
            <a:r>
              <a:rPr lang="en-US" sz="7600" dirty="0" err="1">
                <a:solidFill>
                  <a:srgbClr val="000000"/>
                </a:solidFill>
                <a:latin typeface="+mj-lt"/>
              </a:rPr>
              <a:t>StudentController</a:t>
            </a:r>
            <a:r>
              <a:rPr lang="en-US" sz="7600" dirty="0">
                <a:solidFill>
                  <a:srgbClr val="000000"/>
                </a:solidFill>
                <a:latin typeface="+mj-lt"/>
              </a:rPr>
              <a:t> using these 2 URL</a:t>
            </a:r>
          </a:p>
          <a:p>
            <a:pPr lvl="1"/>
            <a:r>
              <a:rPr lang="en-CA" sz="8000" dirty="0">
                <a:solidFill>
                  <a:srgbClr val="000000"/>
                </a:solidFill>
                <a:latin typeface="+mj-lt"/>
              </a:rPr>
              <a:t>[Route(</a:t>
            </a:r>
            <a:r>
              <a:rPr lang="en-CA" sz="8000" dirty="0">
                <a:solidFill>
                  <a:srgbClr val="A31515"/>
                </a:solidFill>
                <a:latin typeface="+mj-lt"/>
              </a:rPr>
              <a:t>"/Student"</a:t>
            </a:r>
            <a:r>
              <a:rPr lang="en-CA" sz="8000" dirty="0">
                <a:solidFill>
                  <a:srgbClr val="000000"/>
                </a:solidFill>
                <a:latin typeface="+mj-lt"/>
              </a:rPr>
              <a:t>)]</a:t>
            </a:r>
          </a:p>
          <a:p>
            <a:pPr lvl="1"/>
            <a:r>
              <a:rPr lang="en-CA" sz="8000" dirty="0">
                <a:solidFill>
                  <a:srgbClr val="000000"/>
                </a:solidFill>
                <a:latin typeface="+mj-lt"/>
              </a:rPr>
              <a:t>[Route(</a:t>
            </a:r>
            <a:r>
              <a:rPr lang="en-CA" sz="8000" dirty="0">
                <a:solidFill>
                  <a:srgbClr val="A31515"/>
                </a:solidFill>
                <a:latin typeface="+mj-lt"/>
              </a:rPr>
              <a:t>"Student/All"</a:t>
            </a:r>
            <a:r>
              <a:rPr lang="en-CA" sz="8000" dirty="0">
                <a:solidFill>
                  <a:srgbClr val="000000"/>
                </a:solidFill>
                <a:latin typeface="+mj-lt"/>
              </a:rPr>
              <a:t>)]</a:t>
            </a:r>
          </a:p>
          <a:p>
            <a:pPr>
              <a:buFont typeface="Arial" panose="020B0604020202020204" pitchFamily="34" charset="0"/>
              <a:buChar char="•"/>
            </a:pPr>
            <a:r>
              <a:rPr lang="en-US" sz="7600" b="0" i="0" dirty="0">
                <a:solidFill>
                  <a:srgbClr val="000000"/>
                </a:solidFill>
                <a:effectLst/>
                <a:latin typeface="+mj-lt"/>
              </a:rPr>
              <a:t>As we already discussed, conventional-based routing can specify the route parameters as part of the route template</a:t>
            </a: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199</a:t>
            </a:fld>
            <a:endParaRPr lang="en-US" dirty="0"/>
          </a:p>
        </p:txBody>
      </p:sp>
    </p:spTree>
    <p:extLst>
      <p:ext uri="{BB962C8B-B14F-4D97-AF65-F5344CB8AC3E}">
        <p14:creationId xmlns:p14="http://schemas.microsoft.com/office/powerpoint/2010/main" val="145454255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A5A7-BECD-0949-99C5-1E966F3BDF85}"/>
              </a:ext>
            </a:extLst>
          </p:cNvPr>
          <p:cNvSpPr>
            <a:spLocks noGrp="1"/>
          </p:cNvSpPr>
          <p:nvPr>
            <p:ph type="title"/>
          </p:nvPr>
        </p:nvSpPr>
        <p:spPr>
          <a:xfrm>
            <a:off x="1066800" y="642594"/>
            <a:ext cx="10058400" cy="662423"/>
          </a:xfrm>
        </p:spPr>
        <p:txBody>
          <a:bodyPr>
            <a:normAutofit/>
          </a:bodyPr>
          <a:lstStyle/>
          <a:p>
            <a:pPr algn="ctr"/>
            <a:r>
              <a:rPr lang="en-US" sz="2800" dirty="0"/>
              <a:t>Internet Application Development 2</a:t>
            </a:r>
          </a:p>
        </p:txBody>
      </p:sp>
      <p:sp>
        <p:nvSpPr>
          <p:cNvPr id="3" name="Content Placeholder 2">
            <a:extLst>
              <a:ext uri="{FF2B5EF4-FFF2-40B4-BE49-F238E27FC236}">
                <a16:creationId xmlns:a16="http://schemas.microsoft.com/office/drawing/2014/main" id="{9D54F4BD-5D8D-D44C-95CB-758754B871B9}"/>
              </a:ext>
            </a:extLst>
          </p:cNvPr>
          <p:cNvSpPr>
            <a:spLocks noGrp="1"/>
          </p:cNvSpPr>
          <p:nvPr>
            <p:ph idx="1"/>
          </p:nvPr>
        </p:nvSpPr>
        <p:spPr>
          <a:xfrm>
            <a:off x="1066800" y="1207363"/>
            <a:ext cx="10058400" cy="4745381"/>
          </a:xfrm>
        </p:spPr>
        <p:txBody>
          <a:bodyPr/>
          <a:lstStyle/>
          <a:p>
            <a:pPr>
              <a:buFont typeface="Arial" panose="020B0604020202020204" pitchFamily="34" charset="0"/>
              <a:buChar char="•"/>
            </a:pPr>
            <a:r>
              <a:rPr lang="en-US" dirty="0"/>
              <a:t>Resources</a:t>
            </a:r>
          </a:p>
          <a:p>
            <a:pPr marL="0" indent="0">
              <a:buNone/>
            </a:pPr>
            <a:r>
              <a:rPr lang="en-US" dirty="0"/>
              <a:t>   -- Class notes</a:t>
            </a:r>
          </a:p>
          <a:p>
            <a:pPr marL="0" indent="0">
              <a:buNone/>
            </a:pPr>
            <a:r>
              <a:rPr lang="en-US" dirty="0"/>
              <a:t>   -- Slides</a:t>
            </a:r>
          </a:p>
          <a:p>
            <a:pPr marL="0" indent="0">
              <a:buNone/>
            </a:pPr>
            <a:r>
              <a:rPr lang="en-US" dirty="0"/>
              <a:t>   -- </a:t>
            </a:r>
            <a:r>
              <a:rPr lang="en-US" dirty="0" err="1"/>
              <a:t>BootStrap</a:t>
            </a:r>
            <a:r>
              <a:rPr lang="en-US" dirty="0"/>
              <a:t> </a:t>
            </a:r>
            <a:r>
              <a:rPr lang="en-US" dirty="0">
                <a:hlinkClick r:id="rId2"/>
              </a:rPr>
              <a:t>www.getbootstrap.com</a:t>
            </a:r>
            <a:endParaRPr lang="en-US" dirty="0"/>
          </a:p>
          <a:p>
            <a:pPr marL="0" indent="0">
              <a:buNone/>
            </a:pPr>
            <a:endParaRPr lang="en-US" dirty="0"/>
          </a:p>
          <a:p>
            <a:pPr marL="0" indent="0">
              <a:buNone/>
            </a:pPr>
            <a:endParaRPr lang="en-US" dirty="0"/>
          </a:p>
          <a:p>
            <a:pPr>
              <a:buFont typeface="Arial" panose="020B0604020202020204" pitchFamily="34" charset="0"/>
              <a:buChar char="•"/>
            </a:pPr>
            <a:r>
              <a:rPr lang="en-US" dirty="0"/>
              <a:t>Software</a:t>
            </a:r>
          </a:p>
          <a:p>
            <a:pPr marL="274320" lvl="1" indent="0">
              <a:buNone/>
            </a:pPr>
            <a:r>
              <a:rPr lang="en-US" dirty="0"/>
              <a:t>-- </a:t>
            </a:r>
            <a:r>
              <a:rPr lang="en-CA" dirty="0"/>
              <a:t>Visual Studio 2022 Preview Community Edition – Free download available at </a:t>
            </a:r>
            <a:r>
              <a:rPr lang="en-CA" dirty="0">
                <a:hlinkClick r:id="rId3"/>
              </a:rPr>
              <a:t>https://visualstudio.microsoft.com/vs/preview/#download-preview</a:t>
            </a:r>
            <a:r>
              <a:rPr lang="en-CA" dirty="0"/>
              <a:t> </a:t>
            </a:r>
          </a:p>
          <a:p>
            <a:pPr marL="274320" lvl="1" indent="0">
              <a:buNone/>
            </a:pPr>
            <a:r>
              <a:rPr lang="en-CA" dirty="0"/>
              <a:t>-- .NET SDK (Software Development Kit)</a:t>
            </a:r>
          </a:p>
          <a:p>
            <a:pPr marL="274320" lvl="1" indent="0">
              <a:buNone/>
            </a:pPr>
            <a:r>
              <a:rPr lang="en-CA" dirty="0"/>
              <a:t>-- Microsoft SQL Server 2022 Developer Edition – Free download available at </a:t>
            </a:r>
            <a:r>
              <a:rPr lang="en-CA" dirty="0">
                <a:hlinkClick r:id="rId4"/>
              </a:rPr>
              <a:t>https://www.microsoft.com/en-ca/sql-server/sql-server-downloads</a:t>
            </a:r>
            <a:endParaRPr lang="en-CA" dirty="0"/>
          </a:p>
          <a:p>
            <a:pPr marL="274320" lvl="1" indent="0">
              <a:buNone/>
            </a:pPr>
            <a:endParaRPr lang="en-CA" dirty="0"/>
          </a:p>
          <a:p>
            <a:pPr marL="274320" lvl="1" indent="0">
              <a:buNone/>
            </a:pPr>
            <a:endParaRPr lang="en-CA" dirty="0"/>
          </a:p>
          <a:p>
            <a:pPr marL="0" indent="0">
              <a:buNone/>
            </a:pPr>
            <a:endParaRPr lang="en-US" dirty="0"/>
          </a:p>
        </p:txBody>
      </p:sp>
      <p:sp>
        <p:nvSpPr>
          <p:cNvPr id="5" name="Slide Number Placeholder 4">
            <a:extLst>
              <a:ext uri="{FF2B5EF4-FFF2-40B4-BE49-F238E27FC236}">
                <a16:creationId xmlns:a16="http://schemas.microsoft.com/office/drawing/2014/main" id="{8B05B52E-A86B-3646-8A46-D2A3D5BB317F}"/>
              </a:ext>
            </a:extLst>
          </p:cNvPr>
          <p:cNvSpPr>
            <a:spLocks noGrp="1"/>
          </p:cNvSpPr>
          <p:nvPr>
            <p:ph type="sldNum" sz="quarter" idx="12"/>
          </p:nvPr>
        </p:nvSpPr>
        <p:spPr/>
        <p:txBody>
          <a:bodyPr/>
          <a:lstStyle/>
          <a:p>
            <a:fld id="{34B7E4EF-A1BD-40F4-AB7B-04F084DD991D}" type="slidenum">
              <a:rPr lang="en-US" smtClean="0"/>
              <a:t>2</a:t>
            </a:fld>
            <a:endParaRPr lang="en-US"/>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AF3F0F6-0C9C-4636-A3FD-B62994E3C0E5}"/>
                  </a:ext>
                </a:extLst>
              </p14:cNvPr>
              <p14:cNvContentPartPr/>
              <p14:nvPr/>
            </p14:nvContentPartPr>
            <p14:xfrm>
              <a:off x="11707920" y="6475680"/>
              <a:ext cx="360" cy="360"/>
            </p14:xfrm>
          </p:contentPart>
        </mc:Choice>
        <mc:Fallback xmlns="">
          <p:pic>
            <p:nvPicPr>
              <p:cNvPr id="9" name="Ink 8">
                <a:extLst>
                  <a:ext uri="{FF2B5EF4-FFF2-40B4-BE49-F238E27FC236}">
                    <a16:creationId xmlns:a16="http://schemas.microsoft.com/office/drawing/2014/main" id="{9AF3F0F6-0C9C-4636-A3FD-B62994E3C0E5}"/>
                  </a:ext>
                </a:extLst>
              </p:cNvPr>
              <p:cNvPicPr/>
              <p:nvPr/>
            </p:nvPicPr>
            <p:blipFill>
              <a:blip r:embed="rId7"/>
              <a:stretch>
                <a:fillRect/>
              </a:stretch>
            </p:blipFill>
            <p:spPr>
              <a:xfrm>
                <a:off x="11698560" y="6466320"/>
                <a:ext cx="19080" cy="19080"/>
              </a:xfrm>
              <a:prstGeom prst="rect">
                <a:avLst/>
              </a:prstGeom>
            </p:spPr>
          </p:pic>
        </mc:Fallback>
      </mc:AlternateContent>
    </p:spTree>
    <p:extLst>
      <p:ext uri="{BB962C8B-B14F-4D97-AF65-F5344CB8AC3E}">
        <p14:creationId xmlns:p14="http://schemas.microsoft.com/office/powerpoint/2010/main" val="3714072756"/>
      </p:ext>
    </p:extLst>
  </p:cSld>
  <p:clrMapOvr>
    <a:masterClrMapping/>
  </p:clrMapOvr>
  <mc:AlternateContent xmlns:mc="http://schemas.openxmlformats.org/markup-compatibility/2006" xmlns:p14="http://schemas.microsoft.com/office/powerpoint/2010/main">
    <mc:Choice Requires="p14">
      <p:transition spd="slow" p14:dur="2000" advTm="130882"/>
    </mc:Choice>
    <mc:Fallback xmlns="">
      <p:transition spd="slow" advTm="1308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Main() Method</a:t>
            </a:r>
          </a:p>
          <a:p>
            <a:pPr lvl="1">
              <a:buFont typeface="Arial" panose="020B0604020202020204" pitchFamily="34" charset="0"/>
              <a:buChar char="•"/>
            </a:pPr>
            <a:r>
              <a:rPr lang="en-US" sz="2000" dirty="0"/>
              <a:t>Create (Configure Web Server, Host, and Services)</a:t>
            </a:r>
          </a:p>
          <a:p>
            <a:pPr lvl="2">
              <a:buFont typeface="Courier New" panose="02070309020205020404" pitchFamily="49" charset="0"/>
              <a:buChar char="o"/>
            </a:pP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builder = </a:t>
            </a:r>
            <a:r>
              <a:rPr lang="en-US" sz="1800" dirty="0" err="1">
                <a:solidFill>
                  <a:srgbClr val="000000"/>
                </a:solidFill>
                <a:latin typeface="Cascadia Mono" panose="020B0609020000020004" pitchFamily="49" charset="0"/>
              </a:rPr>
              <a:t>WebApplication.CreateBuilder</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 </a:t>
            </a:r>
          </a:p>
          <a:p>
            <a:pPr lvl="2">
              <a:buFont typeface="Courier New" panose="02070309020205020404" pitchFamily="49" charset="0"/>
              <a:buChar char="o"/>
            </a:pPr>
            <a:r>
              <a:rPr lang="en-US" sz="1900" b="0" i="0" dirty="0">
                <a:solidFill>
                  <a:srgbClr val="000000"/>
                </a:solidFill>
                <a:effectLst/>
                <a:latin typeface="+mj-lt"/>
              </a:rPr>
              <a:t>The code above is first line of the code in the Main() method. This code creates an instance of the </a:t>
            </a:r>
            <a:r>
              <a:rPr lang="en-US" sz="1900" b="0" i="0" dirty="0" err="1">
                <a:solidFill>
                  <a:srgbClr val="000000"/>
                </a:solidFill>
                <a:effectLst/>
                <a:latin typeface="+mj-lt"/>
              </a:rPr>
              <a:t>WebApplicationBuilder</a:t>
            </a:r>
            <a:r>
              <a:rPr lang="en-US" sz="1900" b="0" i="0" dirty="0">
                <a:solidFill>
                  <a:srgbClr val="000000"/>
                </a:solidFill>
                <a:effectLst/>
                <a:latin typeface="+mj-lt"/>
              </a:rPr>
              <a:t> sealed class. The </a:t>
            </a:r>
            <a:r>
              <a:rPr lang="en-US" sz="1900" b="0" i="0" dirty="0" err="1">
                <a:solidFill>
                  <a:srgbClr val="000000"/>
                </a:solidFill>
                <a:effectLst/>
                <a:latin typeface="+mj-lt"/>
              </a:rPr>
              <a:t>CreateBuilder</a:t>
            </a:r>
            <a:r>
              <a:rPr lang="en-US" sz="1900" b="0" i="0" dirty="0">
                <a:solidFill>
                  <a:srgbClr val="000000"/>
                </a:solidFill>
                <a:effectLst/>
                <a:latin typeface="+mj-lt"/>
              </a:rPr>
              <a:t> is a static method of </a:t>
            </a:r>
            <a:r>
              <a:rPr lang="en-US" sz="1900" b="0" i="0" dirty="0" err="1">
                <a:solidFill>
                  <a:srgbClr val="000000"/>
                </a:solidFill>
                <a:effectLst/>
                <a:latin typeface="+mj-lt"/>
              </a:rPr>
              <a:t>WebApplication</a:t>
            </a:r>
            <a:r>
              <a:rPr lang="en-US" sz="1900" b="0" i="0" dirty="0">
                <a:solidFill>
                  <a:srgbClr val="000000"/>
                </a:solidFill>
                <a:effectLst/>
                <a:latin typeface="+mj-lt"/>
              </a:rPr>
              <a:t> class that accepts the Command line arguments as an input parameter. This method initializes a new instance of the </a:t>
            </a:r>
            <a:r>
              <a:rPr lang="en-US" sz="1900" b="0" i="0" dirty="0" err="1">
                <a:solidFill>
                  <a:srgbClr val="000000"/>
                </a:solidFill>
                <a:effectLst/>
                <a:latin typeface="+mj-lt"/>
              </a:rPr>
              <a:t>WebApplicationBuilder</a:t>
            </a:r>
            <a:r>
              <a:rPr lang="en-US" sz="1900" b="0" i="0" dirty="0">
                <a:solidFill>
                  <a:srgbClr val="000000"/>
                </a:solidFill>
                <a:effectLst/>
                <a:latin typeface="+mj-lt"/>
              </a:rPr>
              <a:t> class with preconfigured defaults such as.</a:t>
            </a:r>
          </a:p>
          <a:p>
            <a:pPr lvl="3" algn="just" fontAlgn="base">
              <a:buFont typeface="Wingdings" panose="05000000000000000000" pitchFamily="2" charset="2"/>
              <a:buChar char="§"/>
            </a:pPr>
            <a:r>
              <a:rPr lang="en-US" sz="1900" b="0" i="0" dirty="0">
                <a:solidFill>
                  <a:srgbClr val="000000"/>
                </a:solidFill>
                <a:effectLst/>
                <a:latin typeface="+mj-lt"/>
              </a:rPr>
              <a:t>Set up Web Server</a:t>
            </a:r>
            <a:endParaRPr lang="en-US" sz="1900" dirty="0">
              <a:solidFill>
                <a:srgbClr val="3A3A3A"/>
              </a:solidFill>
              <a:latin typeface="+mj-lt"/>
            </a:endParaRPr>
          </a:p>
          <a:p>
            <a:pPr lvl="3" algn="just" fontAlgn="base">
              <a:buFont typeface="Wingdings" panose="05000000000000000000" pitchFamily="2" charset="2"/>
              <a:buChar char="§"/>
            </a:pPr>
            <a:r>
              <a:rPr lang="en-US" sz="1900" b="0" i="0" dirty="0">
                <a:solidFill>
                  <a:srgbClr val="000000"/>
                </a:solidFill>
                <a:effectLst/>
                <a:latin typeface="+mj-lt"/>
              </a:rPr>
              <a:t>Host the Application</a:t>
            </a:r>
            <a:endParaRPr lang="en-US" sz="1900" dirty="0">
              <a:solidFill>
                <a:srgbClr val="3A3A3A"/>
              </a:solidFill>
              <a:latin typeface="+mj-lt"/>
            </a:endParaRPr>
          </a:p>
          <a:p>
            <a:pPr lvl="3" algn="just" fontAlgn="base">
              <a:buFont typeface="Wingdings" panose="05000000000000000000" pitchFamily="2" charset="2"/>
              <a:buChar char="§"/>
            </a:pPr>
            <a:r>
              <a:rPr lang="en-US" sz="1900" b="0" i="0" dirty="0">
                <a:solidFill>
                  <a:srgbClr val="000000"/>
                </a:solidFill>
                <a:effectLst/>
                <a:latin typeface="+mj-lt"/>
              </a:rPr>
              <a:t>Logging</a:t>
            </a:r>
            <a:endParaRPr lang="en-US" sz="1900" dirty="0">
              <a:solidFill>
                <a:srgbClr val="3A3A3A"/>
              </a:solidFill>
              <a:latin typeface="+mj-lt"/>
            </a:endParaRPr>
          </a:p>
          <a:p>
            <a:pPr lvl="3" algn="just" fontAlgn="base">
              <a:buFont typeface="Wingdings" panose="05000000000000000000" pitchFamily="2" charset="2"/>
              <a:buChar char="§"/>
            </a:pPr>
            <a:r>
              <a:rPr lang="en-US" sz="1900" b="0" i="0" dirty="0">
                <a:solidFill>
                  <a:srgbClr val="000000"/>
                </a:solidFill>
                <a:effectLst/>
                <a:latin typeface="+mj-lt"/>
              </a:rPr>
              <a:t>Configuration</a:t>
            </a:r>
            <a:endParaRPr lang="en-US" sz="1900" dirty="0">
              <a:solidFill>
                <a:srgbClr val="3A3A3A"/>
              </a:solidFill>
              <a:latin typeface="+mj-lt"/>
            </a:endParaRPr>
          </a:p>
          <a:p>
            <a:pPr lvl="3" algn="just" fontAlgn="base">
              <a:buFont typeface="Wingdings" panose="05000000000000000000" pitchFamily="2" charset="2"/>
              <a:buChar char="§"/>
            </a:pPr>
            <a:r>
              <a:rPr lang="en-US" sz="1900" b="0" i="0" dirty="0">
                <a:solidFill>
                  <a:srgbClr val="000000"/>
                </a:solidFill>
                <a:effectLst/>
                <a:latin typeface="+mj-lt"/>
              </a:rPr>
              <a:t>Dependency Injection Container</a:t>
            </a:r>
            <a:endParaRPr lang="en-US" sz="1900" dirty="0">
              <a:solidFill>
                <a:srgbClr val="3A3A3A"/>
              </a:solidFill>
              <a:latin typeface="+mj-lt"/>
            </a:endParaRPr>
          </a:p>
          <a:p>
            <a:pPr lvl="3" algn="just" fontAlgn="base">
              <a:buFont typeface="Wingdings" panose="05000000000000000000" pitchFamily="2" charset="2"/>
              <a:buChar char="§"/>
            </a:pPr>
            <a:r>
              <a:rPr lang="en-US" sz="1900" b="0" i="0" dirty="0">
                <a:solidFill>
                  <a:srgbClr val="000000"/>
                </a:solidFill>
                <a:effectLst/>
                <a:latin typeface="+mj-lt"/>
              </a:rPr>
              <a:t>Adds Framework Provided Services</a:t>
            </a:r>
            <a:endParaRPr lang="en-US" sz="1900" b="0" i="0" dirty="0">
              <a:solidFill>
                <a:srgbClr val="3A3A3A"/>
              </a:solidFill>
              <a:effectLst/>
              <a:latin typeface="+mj-lt"/>
            </a:endParaRPr>
          </a:p>
          <a:p>
            <a:pPr lvl="2">
              <a:buFont typeface="Courier New" panose="02070309020205020404" pitchFamily="49" charset="0"/>
              <a:buChar char="o"/>
            </a:pPr>
            <a:endParaRPr lang="en-US" sz="1900" dirty="0">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337561070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endParaRPr lang="en-CA" sz="7600" dirty="0">
              <a:solidFill>
                <a:srgbClr val="000000"/>
              </a:solidFill>
              <a:latin typeface="+mj-lt"/>
            </a:endParaRPr>
          </a:p>
          <a:p>
            <a:pPr>
              <a:buFont typeface="Arial" panose="020B0604020202020204" pitchFamily="34" charset="0"/>
              <a:buChar char="•"/>
            </a:pPr>
            <a:r>
              <a:rPr lang="en-US" sz="8000" b="0" i="0" dirty="0">
                <a:solidFill>
                  <a:srgbClr val="000000"/>
                </a:solidFill>
                <a:effectLst/>
                <a:latin typeface="arial" panose="020B0604020202020204" pitchFamily="34" charset="0"/>
              </a:rPr>
              <a:t> </a:t>
            </a:r>
            <a:r>
              <a:rPr lang="en-US" sz="7600" b="0" i="0" dirty="0">
                <a:solidFill>
                  <a:srgbClr val="000000"/>
                </a:solidFill>
                <a:effectLst/>
                <a:latin typeface="+mj-lt"/>
              </a:rPr>
              <a:t>We can also define Route Attributes with parameters as you must have noticed in the 2 URLs below</a:t>
            </a:r>
            <a:endParaRPr lang="en-CA" sz="7600" dirty="0">
              <a:solidFill>
                <a:srgbClr val="000000"/>
              </a:solidFill>
              <a:latin typeface="+mj-lt"/>
            </a:endParaRPr>
          </a:p>
          <a:p>
            <a:pPr lvl="1"/>
            <a:r>
              <a:rPr lang="en-CA" sz="7600" dirty="0">
                <a:solidFill>
                  <a:srgbClr val="000000"/>
                </a:solidFill>
                <a:latin typeface="+mj-lt"/>
              </a:rPr>
              <a:t>[Route(</a:t>
            </a:r>
            <a:r>
              <a:rPr lang="en-CA" sz="7600" dirty="0">
                <a:solidFill>
                  <a:srgbClr val="A31515"/>
                </a:solidFill>
                <a:latin typeface="+mj-lt"/>
              </a:rPr>
              <a:t>"Student/GetStudentDetails/{id}"</a:t>
            </a:r>
            <a:r>
              <a:rPr lang="en-CA" sz="7600" dirty="0">
                <a:solidFill>
                  <a:srgbClr val="000000"/>
                </a:solidFill>
                <a:latin typeface="+mj-lt"/>
              </a:rPr>
              <a:t>)]</a:t>
            </a:r>
          </a:p>
          <a:p>
            <a:pPr lvl="1"/>
            <a:r>
              <a:rPr lang="en-CA" sz="7600" dirty="0">
                <a:solidFill>
                  <a:srgbClr val="000000"/>
                </a:solidFill>
                <a:latin typeface="+mj-lt"/>
              </a:rPr>
              <a:t>[Route(</a:t>
            </a:r>
            <a:r>
              <a:rPr lang="en-CA" sz="7600" dirty="0">
                <a:solidFill>
                  <a:srgbClr val="A31515"/>
                </a:solidFill>
                <a:latin typeface="+mj-lt"/>
              </a:rPr>
              <a:t>"Student/Courses/{</a:t>
            </a:r>
            <a:r>
              <a:rPr lang="en-CA" sz="7600" dirty="0" err="1">
                <a:solidFill>
                  <a:srgbClr val="A31515"/>
                </a:solidFill>
                <a:latin typeface="+mj-lt"/>
              </a:rPr>
              <a:t>studentID</a:t>
            </a:r>
            <a:r>
              <a:rPr lang="en-CA" sz="7600" dirty="0">
                <a:solidFill>
                  <a:srgbClr val="A31515"/>
                </a:solidFill>
                <a:latin typeface="+mj-lt"/>
              </a:rPr>
              <a:t>}"</a:t>
            </a:r>
            <a:r>
              <a:rPr lang="en-CA" sz="7600" dirty="0">
                <a:solidFill>
                  <a:srgbClr val="000000"/>
                </a:solidFill>
                <a:latin typeface="+mj-lt"/>
              </a:rPr>
              <a:t>)]</a:t>
            </a:r>
          </a:p>
          <a:p>
            <a:pPr lvl="1"/>
            <a:r>
              <a:rPr lang="en-CA" sz="7600" dirty="0">
                <a:solidFill>
                  <a:srgbClr val="A31515"/>
                </a:solidFill>
                <a:latin typeface="+mj-lt"/>
              </a:rPr>
              <a:t>{id} and {</a:t>
            </a:r>
            <a:r>
              <a:rPr lang="en-CA" sz="7600" dirty="0" err="1">
                <a:solidFill>
                  <a:srgbClr val="A31515"/>
                </a:solidFill>
                <a:latin typeface="+mj-lt"/>
              </a:rPr>
              <a:t>studentID</a:t>
            </a:r>
            <a:r>
              <a:rPr lang="en-CA" sz="7600" dirty="0">
                <a:solidFill>
                  <a:srgbClr val="A31515"/>
                </a:solidFill>
                <a:latin typeface="+mj-lt"/>
              </a:rPr>
              <a:t>} </a:t>
            </a:r>
            <a:r>
              <a:rPr lang="en-CA" sz="7600" dirty="0">
                <a:latin typeface="+mj-lt"/>
              </a:rPr>
              <a:t>are route parameters</a:t>
            </a:r>
          </a:p>
          <a:p>
            <a:pPr>
              <a:buFont typeface="Arial" panose="020B0604020202020204" pitchFamily="34" charset="0"/>
              <a:buChar char="•"/>
            </a:pPr>
            <a:r>
              <a:rPr lang="en-US" sz="7600" b="0" i="0" dirty="0">
                <a:solidFill>
                  <a:srgbClr val="000000"/>
                </a:solidFill>
                <a:effectLst/>
                <a:latin typeface="+mj-lt"/>
              </a:rPr>
              <a:t>We can also make a parameter optional in Attribute Routing like conventional-based routing</a:t>
            </a:r>
            <a:endParaRPr lang="en-CA" sz="7600" b="0" i="0" dirty="0">
              <a:solidFill>
                <a:srgbClr val="000000"/>
              </a:solidFill>
              <a:effectLst/>
              <a:latin typeface="+mj-lt"/>
            </a:endParaRPr>
          </a:p>
          <a:p>
            <a:pPr>
              <a:buFont typeface="Arial" panose="020B0604020202020204" pitchFamily="34" charset="0"/>
              <a:buChar char="•"/>
            </a:pPr>
            <a:r>
              <a:rPr lang="en-US" sz="7600" dirty="0">
                <a:solidFill>
                  <a:srgbClr val="000000"/>
                </a:solidFill>
                <a:latin typeface="+mj-lt"/>
              </a:rPr>
              <a:t>We</a:t>
            </a:r>
            <a:r>
              <a:rPr lang="en-US" sz="7600" b="0" i="0" dirty="0">
                <a:solidFill>
                  <a:srgbClr val="000000"/>
                </a:solidFill>
                <a:effectLst/>
                <a:latin typeface="+mj-lt"/>
              </a:rPr>
              <a:t> define a URI parameter as optional by adding a </a:t>
            </a:r>
            <a:r>
              <a:rPr lang="en-US" sz="7600" b="1" i="0" dirty="0">
                <a:solidFill>
                  <a:srgbClr val="000000"/>
                </a:solidFill>
                <a:effectLst/>
                <a:latin typeface="+mj-lt"/>
              </a:rPr>
              <a:t>question mark (?)</a:t>
            </a:r>
            <a:r>
              <a:rPr lang="en-US" sz="7600" b="0" i="0" dirty="0">
                <a:solidFill>
                  <a:srgbClr val="000000"/>
                </a:solidFill>
                <a:effectLst/>
                <a:latin typeface="+mj-lt"/>
              </a:rPr>
              <a:t> to the route parameter as shown below</a:t>
            </a:r>
          </a:p>
          <a:p>
            <a:pPr lvl="1">
              <a:buFont typeface="Courier New" panose="02070309020205020404" pitchFamily="49" charset="0"/>
              <a:buChar char="o"/>
            </a:pPr>
            <a:r>
              <a:rPr lang="en-CA" sz="7600" dirty="0">
                <a:solidFill>
                  <a:srgbClr val="000000"/>
                </a:solidFill>
                <a:latin typeface="+mj-lt"/>
              </a:rPr>
              <a:t>[Route(</a:t>
            </a:r>
            <a:r>
              <a:rPr lang="en-CA" sz="7600" dirty="0">
                <a:solidFill>
                  <a:srgbClr val="A31515"/>
                </a:solidFill>
                <a:latin typeface="+mj-lt"/>
              </a:rPr>
              <a:t>"Student/GetStudentDetails/{id?}"</a:t>
            </a:r>
            <a:r>
              <a:rPr lang="en-CA" sz="7600" dirty="0">
                <a:solidFill>
                  <a:srgbClr val="000000"/>
                </a:solidFill>
                <a:latin typeface="+mj-lt"/>
              </a:rPr>
              <a:t>)]</a:t>
            </a:r>
          </a:p>
          <a:p>
            <a:pPr>
              <a:buFont typeface="Arial" panose="020B0604020202020204" pitchFamily="34" charset="0"/>
              <a:buChar char="•"/>
            </a:pPr>
            <a:r>
              <a:rPr lang="en-US" sz="7600" b="0" i="0" dirty="0">
                <a:solidFill>
                  <a:srgbClr val="000000"/>
                </a:solidFill>
                <a:effectLst/>
                <a:latin typeface="+mj-lt"/>
              </a:rPr>
              <a:t>With Attribute Routing in ASP.NET Core MVC Application, the Controller name and Action Method names do not play any role</a:t>
            </a:r>
            <a:endParaRPr lang="en-CA" sz="7600" dirty="0">
              <a:latin typeface="+mj-lt"/>
            </a:endParaRPr>
          </a:p>
          <a:p>
            <a:pPr>
              <a:buFont typeface="Arial" panose="020B0604020202020204" pitchFamily="34" charset="0"/>
              <a:buChar char="•"/>
            </a:pPr>
            <a:r>
              <a:rPr lang="en-CA" sz="7800" dirty="0">
                <a:solidFill>
                  <a:srgbClr val="000000"/>
                </a:solidFill>
                <a:latin typeface="+mj-lt"/>
              </a:rPr>
              <a:t>Let us modify the Index() action method of the </a:t>
            </a:r>
            <a:r>
              <a:rPr lang="en-CA" sz="7800" dirty="0" err="1">
                <a:solidFill>
                  <a:srgbClr val="000000"/>
                </a:solidFill>
                <a:latin typeface="+mj-lt"/>
              </a:rPr>
              <a:t>StudentController</a:t>
            </a:r>
            <a:r>
              <a:rPr lang="en-CA" sz="7800" dirty="0">
                <a:solidFill>
                  <a:srgbClr val="000000"/>
                </a:solidFill>
                <a:latin typeface="+mj-lt"/>
              </a:rPr>
              <a:t> as shown in the image on the next slide</a:t>
            </a:r>
          </a:p>
          <a:p>
            <a:pPr lvl="1"/>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200</a:t>
            </a:fld>
            <a:endParaRPr lang="en-US" dirty="0"/>
          </a:p>
        </p:txBody>
      </p:sp>
    </p:spTree>
    <p:extLst>
      <p:ext uri="{BB962C8B-B14F-4D97-AF65-F5344CB8AC3E}">
        <p14:creationId xmlns:p14="http://schemas.microsoft.com/office/powerpoint/2010/main" val="178573698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If an action method does not have Attribute Routing, the action method the Conventional Routing</a:t>
            </a:r>
          </a:p>
          <a:p>
            <a:pPr algn="just" fontAlgn="base">
              <a:buFont typeface="Arial" panose="020B0604020202020204" pitchFamily="34" charset="0"/>
              <a:buChar char="•"/>
            </a:pPr>
            <a:r>
              <a:rPr lang="en-US" sz="7600" b="0" i="0" dirty="0">
                <a:solidFill>
                  <a:srgbClr val="000000"/>
                </a:solidFill>
                <a:effectLst/>
                <a:latin typeface="+mj-lt"/>
              </a:rPr>
              <a:t>In the ASP.NET Core MVC Web Application, it is also possible to apply the Route() Attribute at the Controller class as well as on individual action methods</a:t>
            </a:r>
          </a:p>
          <a:p>
            <a:pPr algn="just" fontAlgn="base">
              <a:buFont typeface="Arial" panose="020B0604020202020204" pitchFamily="34" charset="0"/>
              <a:buChar char="•"/>
            </a:pPr>
            <a:r>
              <a:rPr lang="en-US" sz="7600" b="0" i="0" dirty="0">
                <a:solidFill>
                  <a:srgbClr val="000000"/>
                </a:solidFill>
                <a:effectLst/>
                <a:latin typeface="+mj-lt"/>
              </a:rPr>
              <a:t>If you want to make the attribute routing less repetitive, then you need to use the route attributes on the controller and individual action methods levels</a:t>
            </a:r>
            <a:r>
              <a:rPr lang="en-US" sz="7600" dirty="0">
                <a:solidFill>
                  <a:srgbClr val="000000"/>
                </a:solidFill>
                <a:latin typeface="+mj-lt"/>
              </a:rPr>
              <a:t> </a:t>
            </a:r>
          </a:p>
          <a:p>
            <a:pPr algn="just" fontAlgn="base">
              <a:buFont typeface="Arial" panose="020B0604020202020204" pitchFamily="34" charset="0"/>
              <a:buChar char="•"/>
            </a:pPr>
            <a:r>
              <a:rPr lang="en-US" sz="7600" dirty="0">
                <a:solidFill>
                  <a:srgbClr val="000000"/>
                </a:solidFill>
                <a:latin typeface="+mj-lt"/>
              </a:rPr>
              <a:t>Let us modify the </a:t>
            </a:r>
            <a:r>
              <a:rPr lang="en-US" sz="7600" dirty="0" err="1">
                <a:solidFill>
                  <a:srgbClr val="000000"/>
                </a:solidFill>
                <a:latin typeface="+mj-lt"/>
              </a:rPr>
              <a:t>StudentController</a:t>
            </a:r>
            <a:r>
              <a:rPr lang="en-US" sz="7600" dirty="0">
                <a:solidFill>
                  <a:srgbClr val="000000"/>
                </a:solidFill>
                <a:latin typeface="+mj-lt"/>
              </a:rPr>
              <a:t> as shown in the images on the next slide</a:t>
            </a:r>
            <a:endParaRPr lang="en-CA" sz="7600"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201</a:t>
            </a:fld>
            <a:endParaRPr lang="en-US" dirty="0"/>
          </a:p>
        </p:txBody>
      </p:sp>
      <p:pic>
        <p:nvPicPr>
          <p:cNvPr id="9" name="Picture 8">
            <a:extLst>
              <a:ext uri="{FF2B5EF4-FFF2-40B4-BE49-F238E27FC236}">
                <a16:creationId xmlns:a16="http://schemas.microsoft.com/office/drawing/2014/main" id="{F74B587E-3CC1-40EC-B857-81896191A704}"/>
              </a:ext>
            </a:extLst>
          </p:cNvPr>
          <p:cNvPicPr>
            <a:picLocks noChangeAspect="1"/>
          </p:cNvPicPr>
          <p:nvPr/>
        </p:nvPicPr>
        <p:blipFill>
          <a:blip r:embed="rId2"/>
          <a:stretch>
            <a:fillRect/>
          </a:stretch>
        </p:blipFill>
        <p:spPr>
          <a:xfrm>
            <a:off x="921769" y="2284010"/>
            <a:ext cx="5776461" cy="1966130"/>
          </a:xfrm>
          <a:prstGeom prst="rect">
            <a:avLst/>
          </a:prstGeom>
        </p:spPr>
      </p:pic>
    </p:spTree>
    <p:extLst>
      <p:ext uri="{BB962C8B-B14F-4D97-AF65-F5344CB8AC3E}">
        <p14:creationId xmlns:p14="http://schemas.microsoft.com/office/powerpoint/2010/main" val="396375112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Attribute Routing in ASP.NET Core</a:t>
            </a: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202</a:t>
            </a:fld>
            <a:endParaRPr lang="en-US" dirty="0"/>
          </a:p>
        </p:txBody>
      </p:sp>
      <p:pic>
        <p:nvPicPr>
          <p:cNvPr id="8" name="Picture 7">
            <a:extLst>
              <a:ext uri="{FF2B5EF4-FFF2-40B4-BE49-F238E27FC236}">
                <a16:creationId xmlns:a16="http://schemas.microsoft.com/office/drawing/2014/main" id="{20B8D15B-6666-4887-9465-9249013CD6F9}"/>
              </a:ext>
            </a:extLst>
          </p:cNvPr>
          <p:cNvPicPr>
            <a:picLocks noChangeAspect="1"/>
          </p:cNvPicPr>
          <p:nvPr/>
        </p:nvPicPr>
        <p:blipFill>
          <a:blip r:embed="rId2"/>
          <a:stretch>
            <a:fillRect/>
          </a:stretch>
        </p:blipFill>
        <p:spPr>
          <a:xfrm>
            <a:off x="548396" y="2230594"/>
            <a:ext cx="4414130" cy="2731931"/>
          </a:xfrm>
          <a:prstGeom prst="rect">
            <a:avLst/>
          </a:prstGeom>
        </p:spPr>
      </p:pic>
      <p:pic>
        <p:nvPicPr>
          <p:cNvPr id="10" name="Picture 9">
            <a:extLst>
              <a:ext uri="{FF2B5EF4-FFF2-40B4-BE49-F238E27FC236}">
                <a16:creationId xmlns:a16="http://schemas.microsoft.com/office/drawing/2014/main" id="{60C18915-AD25-4FA7-A540-5966F1BBF2E7}"/>
              </a:ext>
            </a:extLst>
          </p:cNvPr>
          <p:cNvPicPr>
            <a:picLocks noChangeAspect="1"/>
          </p:cNvPicPr>
          <p:nvPr/>
        </p:nvPicPr>
        <p:blipFill>
          <a:blip r:embed="rId3"/>
          <a:stretch>
            <a:fillRect/>
          </a:stretch>
        </p:blipFill>
        <p:spPr>
          <a:xfrm>
            <a:off x="5642994" y="2230594"/>
            <a:ext cx="4739256" cy="3023835"/>
          </a:xfrm>
          <a:prstGeom prst="rect">
            <a:avLst/>
          </a:prstGeom>
        </p:spPr>
      </p:pic>
    </p:spTree>
    <p:extLst>
      <p:ext uri="{BB962C8B-B14F-4D97-AF65-F5344CB8AC3E}">
        <p14:creationId xmlns:p14="http://schemas.microsoft.com/office/powerpoint/2010/main" val="38845287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ASP.NET Core Attribute Routing using Tokens</a:t>
            </a:r>
          </a:p>
          <a:p>
            <a:pPr algn="just" fontAlgn="base">
              <a:buFont typeface="Arial" panose="020B0604020202020204" pitchFamily="34" charset="0"/>
              <a:buChar char="•"/>
            </a:pPr>
            <a:r>
              <a:rPr lang="en-US" sz="7600" b="0" i="0" dirty="0">
                <a:solidFill>
                  <a:srgbClr val="000000"/>
                </a:solidFill>
                <a:effectLst/>
                <a:latin typeface="+mj-lt"/>
              </a:rPr>
              <a:t>In ASP.NET Core, attribute routing using tokens allows you to create dynamic and parameterized routes by using tokens in the route template</a:t>
            </a:r>
            <a:endParaRPr lang="en-US" sz="7600" i="0" dirty="0">
              <a:solidFill>
                <a:srgbClr val="000000"/>
              </a:solidFill>
              <a:effectLst/>
              <a:latin typeface="+mj-lt"/>
            </a:endParaRPr>
          </a:p>
          <a:p>
            <a:pPr algn="just" fontAlgn="base">
              <a:buFont typeface="Arial" panose="020B0604020202020204" pitchFamily="34" charset="0"/>
              <a:buChar char="•"/>
            </a:pPr>
            <a:r>
              <a:rPr lang="en-US" sz="7600" b="0" i="0" dirty="0">
                <a:solidFill>
                  <a:srgbClr val="000000"/>
                </a:solidFill>
                <a:effectLst/>
                <a:latin typeface="+mj-lt"/>
              </a:rPr>
              <a:t>These tokens are replaced with actual values during URL generation and routing, making your routes more flexible and capable of handling various scenarios</a:t>
            </a:r>
            <a:endParaRPr lang="en-US" sz="76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a:t>
            </a:r>
            <a:r>
              <a:rPr lang="en-US" sz="7600" b="0" i="0" dirty="0">
                <a:solidFill>
                  <a:srgbClr val="000000"/>
                </a:solidFill>
                <a:effectLst/>
                <a:latin typeface="+mj-lt"/>
              </a:rPr>
              <a:t>he token are enclosed (i.e., controller and action) within a pair of square braces (</a:t>
            </a:r>
            <a:r>
              <a:rPr lang="en-US" sz="7600" b="1" i="0" dirty="0">
                <a:solidFill>
                  <a:srgbClr val="000000"/>
                </a:solidFill>
                <a:effectLst/>
                <a:latin typeface="+mj-lt"/>
              </a:rPr>
              <a:t>[ ]</a:t>
            </a:r>
            <a:r>
              <a:rPr lang="en-US" sz="7600" b="0" i="0" dirty="0">
                <a:solidFill>
                  <a:srgbClr val="000000"/>
                </a:solidFill>
                <a:effectLst/>
                <a:latin typeface="+mj-lt"/>
              </a:rPr>
              <a:t>)</a:t>
            </a:r>
          </a:p>
          <a:p>
            <a:pPr algn="just" fontAlgn="base">
              <a:buFont typeface="Arial" panose="020B0604020202020204" pitchFamily="34" charset="0"/>
              <a:buChar char="•"/>
            </a:pPr>
            <a:r>
              <a:rPr lang="en-US" sz="7600" b="0" i="0" dirty="0">
                <a:solidFill>
                  <a:srgbClr val="000000"/>
                </a:solidFill>
                <a:effectLst/>
                <a:latin typeface="+mj-lt"/>
              </a:rPr>
              <a:t>The tokens (i.e., </a:t>
            </a:r>
            <a:r>
              <a:rPr lang="en-US" sz="7600" b="1" i="0" dirty="0">
                <a:solidFill>
                  <a:srgbClr val="0000FF"/>
                </a:solidFill>
                <a:effectLst/>
                <a:latin typeface="+mj-lt"/>
              </a:rPr>
              <a:t>[controller]</a:t>
            </a:r>
            <a:r>
              <a:rPr lang="en-US" sz="7600" b="0" i="0" dirty="0">
                <a:solidFill>
                  <a:srgbClr val="000000"/>
                </a:solidFill>
                <a:effectLst/>
                <a:latin typeface="+mj-lt"/>
              </a:rPr>
              <a:t> and </a:t>
            </a:r>
            <a:r>
              <a:rPr lang="en-US" sz="7600" b="1" i="0" dirty="0">
                <a:solidFill>
                  <a:srgbClr val="0000FF"/>
                </a:solidFill>
                <a:effectLst/>
                <a:latin typeface="+mj-lt"/>
              </a:rPr>
              <a:t>[action]</a:t>
            </a:r>
            <a:r>
              <a:rPr lang="en-US" sz="7600" b="0" i="0" dirty="0">
                <a:solidFill>
                  <a:srgbClr val="000000"/>
                </a:solidFill>
                <a:effectLst/>
                <a:latin typeface="+mj-lt"/>
              </a:rPr>
              <a:t>) are then replaced with the values of the controller and action method name where the route is defined</a:t>
            </a:r>
          </a:p>
          <a:p>
            <a:pPr algn="just" fontAlgn="base">
              <a:buFont typeface="Arial" panose="020B0604020202020204" pitchFamily="34" charset="0"/>
              <a:buChar char="•"/>
            </a:pPr>
            <a:r>
              <a:rPr lang="en-US" sz="7600" dirty="0">
                <a:solidFill>
                  <a:srgbClr val="000000"/>
                </a:solidFill>
                <a:latin typeface="+mj-lt"/>
              </a:rPr>
              <a:t>Let us modify our </a:t>
            </a:r>
            <a:r>
              <a:rPr lang="en-US" sz="7600" dirty="0" err="1">
                <a:solidFill>
                  <a:srgbClr val="000000"/>
                </a:solidFill>
                <a:latin typeface="+mj-lt"/>
              </a:rPr>
              <a:t>StudentController</a:t>
            </a:r>
            <a:r>
              <a:rPr lang="en-US" sz="7600" dirty="0">
                <a:solidFill>
                  <a:srgbClr val="000000"/>
                </a:solidFill>
                <a:latin typeface="+mj-lt"/>
              </a:rPr>
              <a:t> to use Token Attribute Routing as shown in the image on the next slide</a:t>
            </a: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203</a:t>
            </a:fld>
            <a:endParaRPr lang="en-US" dirty="0"/>
          </a:p>
        </p:txBody>
      </p:sp>
    </p:spTree>
    <p:extLst>
      <p:ext uri="{BB962C8B-B14F-4D97-AF65-F5344CB8AC3E}">
        <p14:creationId xmlns:p14="http://schemas.microsoft.com/office/powerpoint/2010/main" val="133415567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ASP.NET Core Attribute Routing using Tokens</a:t>
            </a: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204</a:t>
            </a:fld>
            <a:endParaRPr lang="en-US" dirty="0"/>
          </a:p>
        </p:txBody>
      </p:sp>
      <p:pic>
        <p:nvPicPr>
          <p:cNvPr id="7" name="Picture 6">
            <a:extLst>
              <a:ext uri="{FF2B5EF4-FFF2-40B4-BE49-F238E27FC236}">
                <a16:creationId xmlns:a16="http://schemas.microsoft.com/office/drawing/2014/main" id="{A2918A9E-42E6-4F76-9965-8494D373869C}"/>
              </a:ext>
            </a:extLst>
          </p:cNvPr>
          <p:cNvPicPr>
            <a:picLocks noChangeAspect="1"/>
          </p:cNvPicPr>
          <p:nvPr/>
        </p:nvPicPr>
        <p:blipFill>
          <a:blip r:embed="rId2"/>
          <a:stretch>
            <a:fillRect/>
          </a:stretch>
        </p:blipFill>
        <p:spPr>
          <a:xfrm>
            <a:off x="516025" y="2178986"/>
            <a:ext cx="5311600" cy="3856054"/>
          </a:xfrm>
          <a:prstGeom prst="rect">
            <a:avLst/>
          </a:prstGeom>
        </p:spPr>
      </p:pic>
      <p:pic>
        <p:nvPicPr>
          <p:cNvPr id="9" name="Picture 8">
            <a:extLst>
              <a:ext uri="{FF2B5EF4-FFF2-40B4-BE49-F238E27FC236}">
                <a16:creationId xmlns:a16="http://schemas.microsoft.com/office/drawing/2014/main" id="{7DD7839C-E3BD-4095-AAD1-813350F7A638}"/>
              </a:ext>
            </a:extLst>
          </p:cNvPr>
          <p:cNvPicPr>
            <a:picLocks noChangeAspect="1"/>
          </p:cNvPicPr>
          <p:nvPr/>
        </p:nvPicPr>
        <p:blipFill>
          <a:blip r:embed="rId3"/>
          <a:stretch>
            <a:fillRect/>
          </a:stretch>
        </p:blipFill>
        <p:spPr>
          <a:xfrm>
            <a:off x="5986463" y="2178986"/>
            <a:ext cx="5760329" cy="3856054"/>
          </a:xfrm>
          <a:prstGeom prst="rect">
            <a:avLst/>
          </a:prstGeom>
        </p:spPr>
      </p:pic>
    </p:spTree>
    <p:extLst>
      <p:ext uri="{BB962C8B-B14F-4D97-AF65-F5344CB8AC3E}">
        <p14:creationId xmlns:p14="http://schemas.microsoft.com/office/powerpoint/2010/main" val="6612835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ASP.NET Core Attribute Routing using Tokens</a:t>
            </a:r>
          </a:p>
          <a:p>
            <a:pPr algn="just" fontAlgn="base">
              <a:buFont typeface="Arial" panose="020B0604020202020204" pitchFamily="34" charset="0"/>
              <a:buChar char="•"/>
            </a:pPr>
            <a:r>
              <a:rPr lang="en-US" sz="8000" b="0" i="0" dirty="0">
                <a:solidFill>
                  <a:srgbClr val="000000"/>
                </a:solidFill>
                <a:effectLst/>
                <a:latin typeface="arial" panose="020B0604020202020204" pitchFamily="34" charset="0"/>
              </a:rPr>
              <a:t> </a:t>
            </a:r>
            <a:r>
              <a:rPr lang="en-US" sz="7600" b="0" i="0" dirty="0">
                <a:solidFill>
                  <a:srgbClr val="000000"/>
                </a:solidFill>
                <a:effectLst/>
                <a:latin typeface="+mj-lt"/>
              </a:rPr>
              <a:t>The token controller will be replaced with the actual controller name, and similarly, the token action will be replaced with the actual action method name</a:t>
            </a:r>
          </a:p>
          <a:p>
            <a:pPr algn="just" fontAlgn="base">
              <a:buFont typeface="Arial" panose="020B0604020202020204" pitchFamily="34" charset="0"/>
              <a:buChar char="•"/>
            </a:pPr>
            <a:r>
              <a:rPr lang="en-US" sz="7600" b="0" i="0" dirty="0">
                <a:solidFill>
                  <a:srgbClr val="000000"/>
                </a:solidFill>
                <a:effectLst/>
                <a:latin typeface="+mj-lt"/>
              </a:rPr>
              <a:t>The main advantage of using tokens in ASP.NET Core Attribute Routing is that in the future, if you rename the controller name or the action method name, then you do not have to change the Route templates</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You must have noticed our </a:t>
            </a:r>
            <a:r>
              <a:rPr lang="en-US" sz="7600" dirty="0" err="1">
                <a:solidFill>
                  <a:srgbClr val="000000"/>
                </a:solidFill>
                <a:latin typeface="+mj-lt"/>
              </a:rPr>
              <a:t>HomeController</a:t>
            </a:r>
            <a:r>
              <a:rPr lang="en-US" sz="7600" dirty="0">
                <a:solidFill>
                  <a:srgbClr val="000000"/>
                </a:solidFill>
                <a:latin typeface="+mj-lt"/>
              </a:rPr>
              <a:t> is decorated with 3 Route Attributes</a:t>
            </a:r>
          </a:p>
          <a:p>
            <a:pPr lvl="1"/>
            <a:r>
              <a:rPr lang="en-CA" sz="7600" dirty="0">
                <a:solidFill>
                  <a:srgbClr val="000000"/>
                </a:solidFill>
                <a:latin typeface="+mj-lt"/>
              </a:rPr>
              <a:t>[Route(</a:t>
            </a:r>
            <a:r>
              <a:rPr lang="en-CA" sz="7600" dirty="0">
                <a:solidFill>
                  <a:srgbClr val="A31515"/>
                </a:solidFill>
                <a:latin typeface="+mj-lt"/>
              </a:rPr>
              <a:t>"/"</a:t>
            </a:r>
            <a:r>
              <a:rPr lang="en-CA" sz="7600" dirty="0">
                <a:solidFill>
                  <a:srgbClr val="000000"/>
                </a:solidFill>
                <a:latin typeface="+mj-lt"/>
              </a:rPr>
              <a:t>)]</a:t>
            </a:r>
          </a:p>
          <a:p>
            <a:pPr lvl="1"/>
            <a:r>
              <a:rPr lang="en-CA" sz="7600" dirty="0">
                <a:solidFill>
                  <a:srgbClr val="000000"/>
                </a:solidFill>
                <a:latin typeface="+mj-lt"/>
              </a:rPr>
              <a:t>[Route(</a:t>
            </a:r>
            <a:r>
              <a:rPr lang="en-CA" sz="7600" dirty="0">
                <a:solidFill>
                  <a:srgbClr val="A31515"/>
                </a:solidFill>
                <a:latin typeface="+mj-lt"/>
              </a:rPr>
              <a:t>"Home"</a:t>
            </a:r>
            <a:r>
              <a:rPr lang="en-CA" sz="7600" dirty="0">
                <a:solidFill>
                  <a:srgbClr val="000000"/>
                </a:solidFill>
                <a:latin typeface="+mj-lt"/>
              </a:rPr>
              <a:t>)]</a:t>
            </a:r>
          </a:p>
          <a:p>
            <a:pPr lvl="1"/>
            <a:r>
              <a:rPr lang="en-CA" sz="7600" dirty="0">
                <a:solidFill>
                  <a:srgbClr val="000000"/>
                </a:solidFill>
                <a:latin typeface="+mj-lt"/>
              </a:rPr>
              <a:t>[Route(</a:t>
            </a:r>
            <a:r>
              <a:rPr lang="en-CA" sz="7600" dirty="0">
                <a:solidFill>
                  <a:srgbClr val="A31515"/>
                </a:solidFill>
                <a:latin typeface="+mj-lt"/>
              </a:rPr>
              <a:t>"Home/Index"</a:t>
            </a:r>
            <a:r>
              <a:rPr lang="en-CA" sz="7600" dirty="0">
                <a:solidFill>
                  <a:srgbClr val="000000"/>
                </a:solidFill>
                <a:latin typeface="+mj-lt"/>
              </a:rPr>
              <a:t>)]</a:t>
            </a:r>
          </a:p>
          <a:p>
            <a:pPr>
              <a:buFont typeface="Arial" panose="020B0604020202020204" pitchFamily="34" charset="0"/>
              <a:buChar char="•"/>
            </a:pPr>
            <a:r>
              <a:rPr lang="en-CA" sz="7600" dirty="0">
                <a:solidFill>
                  <a:srgbClr val="000000"/>
                </a:solidFill>
                <a:latin typeface="+mj-lt"/>
              </a:rPr>
              <a:t>Using </a:t>
            </a:r>
            <a:r>
              <a:rPr lang="en-CA" sz="7600" dirty="0">
                <a:solidFill>
                  <a:srgbClr val="A31515"/>
                </a:solidFill>
                <a:latin typeface="+mj-lt"/>
              </a:rPr>
              <a:t>"/"</a:t>
            </a:r>
            <a:r>
              <a:rPr lang="en-CA" sz="7600" dirty="0">
                <a:solidFill>
                  <a:srgbClr val="000000"/>
                </a:solidFill>
                <a:latin typeface="+mj-lt"/>
              </a:rPr>
              <a:t> in a Route Attributes makes the action method the default action method of the application.</a:t>
            </a: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205</a:t>
            </a:fld>
            <a:endParaRPr lang="en-US" dirty="0"/>
          </a:p>
        </p:txBody>
      </p:sp>
    </p:spTree>
    <p:extLst>
      <p:ext uri="{BB962C8B-B14F-4D97-AF65-F5344CB8AC3E}">
        <p14:creationId xmlns:p14="http://schemas.microsoft.com/office/powerpoint/2010/main" val="215478571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algn="just" fontAlgn="base">
              <a:buFont typeface="Arial" panose="020B0604020202020204" pitchFamily="34" charset="0"/>
              <a:buChar char="•"/>
            </a:pPr>
            <a:r>
              <a:rPr lang="en-US" sz="7600" b="0" i="0" dirty="0">
                <a:solidFill>
                  <a:srgbClr val="000000"/>
                </a:solidFill>
                <a:effectLst/>
                <a:latin typeface="+mj-lt"/>
              </a:rPr>
              <a:t> Creating ASP.NET Core using the MVC template comes with Bootstrap installed in the </a:t>
            </a:r>
            <a:r>
              <a:rPr lang="en-US" sz="7600" b="0" i="0" dirty="0" err="1">
                <a:solidFill>
                  <a:srgbClr val="000000"/>
                </a:solidFill>
                <a:effectLst/>
                <a:latin typeface="+mj-lt"/>
              </a:rPr>
              <a:t>wwwroot</a:t>
            </a:r>
            <a:r>
              <a:rPr lang="en-US" sz="7600" b="0" i="0" dirty="0">
                <a:solidFill>
                  <a:srgbClr val="000000"/>
                </a:solidFill>
                <a:effectLst/>
                <a:latin typeface="+mj-lt"/>
              </a:rPr>
              <a:t> folder</a:t>
            </a:r>
          </a:p>
          <a:p>
            <a:pPr algn="just" fontAlgn="base">
              <a:buFont typeface="Arial" panose="020B0604020202020204" pitchFamily="34" charset="0"/>
              <a:buChar char="•"/>
            </a:pPr>
            <a:r>
              <a:rPr lang="en-US" sz="7600" dirty="0">
                <a:solidFill>
                  <a:srgbClr val="000000"/>
                </a:solidFill>
                <a:latin typeface="+mj-lt"/>
              </a:rPr>
              <a:t>Bootstrap is in the lib subfolder of the </a:t>
            </a:r>
            <a:r>
              <a:rPr lang="en-US" sz="7600" dirty="0" err="1">
                <a:solidFill>
                  <a:srgbClr val="000000"/>
                </a:solidFill>
                <a:latin typeface="+mj-lt"/>
              </a:rPr>
              <a:t>wwwroot</a:t>
            </a:r>
            <a:r>
              <a:rPr lang="en-US" sz="7600" dirty="0">
                <a:solidFill>
                  <a:srgbClr val="000000"/>
                </a:solidFill>
                <a:latin typeface="+mj-lt"/>
              </a:rPr>
              <a:t> folder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To use Bootstrap in our application, it has to be referenced in the head section of the layout view as shown in the image on the next slide</a:t>
            </a:r>
          </a:p>
          <a:p>
            <a:pPr algn="just" fontAlgn="base">
              <a:buFont typeface="Arial" panose="020B0604020202020204" pitchFamily="34" charset="0"/>
              <a:buChar char="•"/>
            </a:pPr>
            <a:r>
              <a:rPr lang="en-US" sz="7600" dirty="0">
                <a:solidFill>
                  <a:srgbClr val="000000"/>
                </a:solidFill>
                <a:latin typeface="+mj-lt"/>
              </a:rPr>
              <a:t>Read about </a:t>
            </a:r>
            <a:r>
              <a:rPr lang="en-US" sz="7600" dirty="0" err="1">
                <a:solidFill>
                  <a:srgbClr val="000000"/>
                </a:solidFill>
                <a:latin typeface="+mj-lt"/>
              </a:rPr>
              <a:t>BootStrap</a:t>
            </a:r>
            <a:r>
              <a:rPr lang="en-US" sz="7600" dirty="0">
                <a:solidFill>
                  <a:srgbClr val="000000"/>
                </a:solidFill>
                <a:latin typeface="+mj-lt"/>
              </a:rPr>
              <a:t> at </a:t>
            </a:r>
            <a:r>
              <a:rPr lang="en-US" sz="7600" dirty="0">
                <a:solidFill>
                  <a:srgbClr val="000000"/>
                </a:solidFill>
                <a:latin typeface="+mj-lt"/>
                <a:hlinkClick r:id="rId2"/>
              </a:rPr>
              <a:t>www.getbootstrap.com</a:t>
            </a:r>
            <a:r>
              <a:rPr lang="en-US" sz="7600" dirty="0">
                <a:solidFill>
                  <a:srgbClr val="000000"/>
                </a:solidFill>
                <a:latin typeface="+mj-lt"/>
              </a:rPr>
              <a:t> </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206</a:t>
            </a:fld>
            <a:endParaRPr lang="en-US" dirty="0"/>
          </a:p>
        </p:txBody>
      </p:sp>
      <p:pic>
        <p:nvPicPr>
          <p:cNvPr id="7" name="Picture 6">
            <a:extLst>
              <a:ext uri="{FF2B5EF4-FFF2-40B4-BE49-F238E27FC236}">
                <a16:creationId xmlns:a16="http://schemas.microsoft.com/office/drawing/2014/main" id="{10D3EDC3-10DE-412F-95EA-9EEE1DDB5AED}"/>
              </a:ext>
            </a:extLst>
          </p:cNvPr>
          <p:cNvPicPr>
            <a:picLocks noChangeAspect="1"/>
          </p:cNvPicPr>
          <p:nvPr/>
        </p:nvPicPr>
        <p:blipFill>
          <a:blip r:embed="rId3"/>
          <a:stretch>
            <a:fillRect/>
          </a:stretch>
        </p:blipFill>
        <p:spPr>
          <a:xfrm>
            <a:off x="879886" y="2867507"/>
            <a:ext cx="4635089" cy="2490167"/>
          </a:xfrm>
          <a:prstGeom prst="rect">
            <a:avLst/>
          </a:prstGeom>
        </p:spPr>
      </p:pic>
    </p:spTree>
    <p:extLst>
      <p:ext uri="{BB962C8B-B14F-4D97-AF65-F5344CB8AC3E}">
        <p14:creationId xmlns:p14="http://schemas.microsoft.com/office/powerpoint/2010/main" val="328947123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Now let us style the Index Student view with Bootstrap as shown in the image on the next slide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207</a:t>
            </a:fld>
            <a:endParaRPr lang="en-US" dirty="0"/>
          </a:p>
        </p:txBody>
      </p:sp>
      <p:pic>
        <p:nvPicPr>
          <p:cNvPr id="8" name="Picture 7">
            <a:extLst>
              <a:ext uri="{FF2B5EF4-FFF2-40B4-BE49-F238E27FC236}">
                <a16:creationId xmlns:a16="http://schemas.microsoft.com/office/drawing/2014/main" id="{AF56514D-85FB-4457-941A-2E473D9E7452}"/>
              </a:ext>
            </a:extLst>
          </p:cNvPr>
          <p:cNvPicPr>
            <a:picLocks noChangeAspect="1"/>
          </p:cNvPicPr>
          <p:nvPr/>
        </p:nvPicPr>
        <p:blipFill>
          <a:blip r:embed="rId2"/>
          <a:stretch>
            <a:fillRect/>
          </a:stretch>
        </p:blipFill>
        <p:spPr>
          <a:xfrm>
            <a:off x="828305" y="2287846"/>
            <a:ext cx="8535140" cy="1348857"/>
          </a:xfrm>
          <a:prstGeom prst="rect">
            <a:avLst/>
          </a:prstGeom>
        </p:spPr>
      </p:pic>
    </p:spTree>
    <p:extLst>
      <p:ext uri="{BB962C8B-B14F-4D97-AF65-F5344CB8AC3E}">
        <p14:creationId xmlns:p14="http://schemas.microsoft.com/office/powerpoint/2010/main" val="116520008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The styling will produce the image on the next slide</a:t>
            </a: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208</a:t>
            </a:fld>
            <a:endParaRPr lang="en-US" dirty="0"/>
          </a:p>
        </p:txBody>
      </p:sp>
      <p:pic>
        <p:nvPicPr>
          <p:cNvPr id="12" name="Picture 11">
            <a:extLst>
              <a:ext uri="{FF2B5EF4-FFF2-40B4-BE49-F238E27FC236}">
                <a16:creationId xmlns:a16="http://schemas.microsoft.com/office/drawing/2014/main" id="{651DE59F-6334-4921-9CAA-E92E1E0AD8ED}"/>
              </a:ext>
            </a:extLst>
          </p:cNvPr>
          <p:cNvPicPr>
            <a:picLocks noChangeAspect="1"/>
          </p:cNvPicPr>
          <p:nvPr/>
        </p:nvPicPr>
        <p:blipFill>
          <a:blip r:embed="rId2"/>
          <a:stretch>
            <a:fillRect/>
          </a:stretch>
        </p:blipFill>
        <p:spPr>
          <a:xfrm>
            <a:off x="954018" y="2126525"/>
            <a:ext cx="8513832" cy="3648075"/>
          </a:xfrm>
          <a:prstGeom prst="rect">
            <a:avLst/>
          </a:prstGeom>
        </p:spPr>
      </p:pic>
    </p:spTree>
    <p:extLst>
      <p:ext uri="{BB962C8B-B14F-4D97-AF65-F5344CB8AC3E}">
        <p14:creationId xmlns:p14="http://schemas.microsoft.com/office/powerpoint/2010/main" val="234365662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Notice that the bootstrap styling produced a nicer table. We will be using </a:t>
            </a:r>
            <a:r>
              <a:rPr lang="en-US" sz="7600" dirty="0" err="1">
                <a:solidFill>
                  <a:srgbClr val="000000"/>
                </a:solidFill>
                <a:latin typeface="+mj-lt"/>
              </a:rPr>
              <a:t>boostrap</a:t>
            </a:r>
            <a:r>
              <a:rPr lang="en-US" sz="7600" dirty="0">
                <a:solidFill>
                  <a:srgbClr val="000000"/>
                </a:solidFill>
                <a:latin typeface="+mj-lt"/>
              </a:rPr>
              <a:t> for the remaining of this course</a:t>
            </a:r>
          </a:p>
          <a:p>
            <a:pPr algn="just" fontAlgn="base">
              <a:buFont typeface="Arial" panose="020B0604020202020204" pitchFamily="34" charset="0"/>
              <a:buChar char="•"/>
            </a:pPr>
            <a:r>
              <a:rPr lang="en-US" sz="7600" dirty="0">
                <a:solidFill>
                  <a:srgbClr val="000000"/>
                </a:solidFill>
                <a:latin typeface="+mj-lt"/>
              </a:rPr>
              <a:t>Now let us style the </a:t>
            </a:r>
            <a:r>
              <a:rPr lang="en-US" sz="7600" dirty="0" err="1">
                <a:solidFill>
                  <a:srgbClr val="000000"/>
                </a:solidFill>
                <a:latin typeface="+mj-lt"/>
              </a:rPr>
              <a:t>GetStudentDetails</a:t>
            </a:r>
            <a:r>
              <a:rPr lang="en-US" sz="7600" dirty="0">
                <a:solidFill>
                  <a:srgbClr val="000000"/>
                </a:solidFill>
                <a:latin typeface="+mj-lt"/>
              </a:rPr>
              <a:t> view using Bootstrap as shown on the next page</a:t>
            </a: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209</a:t>
            </a:fld>
            <a:endParaRPr lang="en-US" dirty="0"/>
          </a:p>
        </p:txBody>
      </p:sp>
      <p:pic>
        <p:nvPicPr>
          <p:cNvPr id="10" name="Picture 9">
            <a:extLst>
              <a:ext uri="{FF2B5EF4-FFF2-40B4-BE49-F238E27FC236}">
                <a16:creationId xmlns:a16="http://schemas.microsoft.com/office/drawing/2014/main" id="{D946E40A-089C-4600-935D-41833EE74A6E}"/>
              </a:ext>
            </a:extLst>
          </p:cNvPr>
          <p:cNvPicPr>
            <a:picLocks noChangeAspect="1"/>
          </p:cNvPicPr>
          <p:nvPr/>
        </p:nvPicPr>
        <p:blipFill>
          <a:blip r:embed="rId2"/>
          <a:stretch>
            <a:fillRect/>
          </a:stretch>
        </p:blipFill>
        <p:spPr>
          <a:xfrm>
            <a:off x="571500" y="2159526"/>
            <a:ext cx="11058525" cy="2498199"/>
          </a:xfrm>
          <a:prstGeom prst="rect">
            <a:avLst/>
          </a:prstGeom>
        </p:spPr>
      </p:pic>
    </p:spTree>
    <p:extLst>
      <p:ext uri="{BB962C8B-B14F-4D97-AF65-F5344CB8AC3E}">
        <p14:creationId xmlns:p14="http://schemas.microsoft.com/office/powerpoint/2010/main" val="14400820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274320" lvl="1" indent="0">
              <a:buNone/>
            </a:pPr>
            <a:r>
              <a:rPr lang="en-US" sz="2000" b="1" dirty="0"/>
              <a:t>ASP.NET Core Main() Method</a:t>
            </a:r>
          </a:p>
          <a:p>
            <a:pPr lvl="2">
              <a:buFont typeface="Courier New" panose="02070309020205020404" pitchFamily="49" charset="0"/>
              <a:buChar char="o"/>
            </a:pPr>
            <a:r>
              <a:rPr lang="en-US" sz="1800" dirty="0">
                <a:solidFill>
                  <a:srgbClr val="000000"/>
                </a:solidFill>
                <a:latin typeface="+mj-lt"/>
              </a:rPr>
              <a:t>T</a:t>
            </a:r>
            <a:r>
              <a:rPr lang="en-US" sz="1800" b="0" i="0" dirty="0">
                <a:solidFill>
                  <a:srgbClr val="000000"/>
                </a:solidFill>
                <a:effectLst/>
                <a:latin typeface="+mj-lt"/>
              </a:rPr>
              <a:t>he </a:t>
            </a:r>
            <a:r>
              <a:rPr lang="en-US" sz="1800" b="1" i="0" dirty="0" err="1">
                <a:solidFill>
                  <a:srgbClr val="000000"/>
                </a:solidFill>
                <a:effectLst/>
                <a:latin typeface="+mj-lt"/>
              </a:rPr>
              <a:t>CreateBuilder</a:t>
            </a:r>
            <a:r>
              <a:rPr lang="en-US" sz="1800" b="0" i="0" dirty="0">
                <a:solidFill>
                  <a:srgbClr val="000000"/>
                </a:solidFill>
                <a:effectLst/>
                <a:latin typeface="+mj-lt"/>
              </a:rPr>
              <a:t> method creates, initializes, and returns a new instance of the </a:t>
            </a:r>
            <a:r>
              <a:rPr lang="en-US" sz="1800" b="0" i="0" dirty="0" err="1">
                <a:solidFill>
                  <a:srgbClr val="000000"/>
                </a:solidFill>
                <a:effectLst/>
                <a:latin typeface="+mj-lt"/>
              </a:rPr>
              <a:t>WebApplicationBuilder</a:t>
            </a:r>
            <a:r>
              <a:rPr lang="en-US" sz="1800" b="0" i="0" dirty="0">
                <a:solidFill>
                  <a:srgbClr val="000000"/>
                </a:solidFill>
                <a:effectLst/>
                <a:latin typeface="+mj-lt"/>
              </a:rPr>
              <a:t> class. </a:t>
            </a:r>
            <a:r>
              <a:rPr lang="en-US" sz="1800" dirty="0">
                <a:solidFill>
                  <a:srgbClr val="000000"/>
                </a:solidFill>
                <a:latin typeface="+mj-lt"/>
              </a:rPr>
              <a:t>T</a:t>
            </a:r>
            <a:r>
              <a:rPr lang="en-US" sz="1800" b="0" i="0" dirty="0">
                <a:solidFill>
                  <a:srgbClr val="000000"/>
                </a:solidFill>
                <a:effectLst/>
                <a:latin typeface="+mj-lt"/>
              </a:rPr>
              <a:t>he </a:t>
            </a:r>
            <a:r>
              <a:rPr lang="en-US" sz="1800" b="0" i="0" dirty="0" err="1">
                <a:solidFill>
                  <a:srgbClr val="000000"/>
                </a:solidFill>
                <a:effectLst/>
                <a:latin typeface="+mj-lt"/>
              </a:rPr>
              <a:t>WebApplicationBuilder</a:t>
            </a:r>
            <a:r>
              <a:rPr lang="en-US" sz="1800" b="0" i="0" dirty="0">
                <a:solidFill>
                  <a:srgbClr val="000000"/>
                </a:solidFill>
                <a:effectLst/>
                <a:latin typeface="+mj-lt"/>
              </a:rPr>
              <a:t> instance is used to configure and register additional services. The </a:t>
            </a:r>
            <a:r>
              <a:rPr lang="en-US" sz="1800" b="0" i="0" dirty="0" err="1">
                <a:solidFill>
                  <a:srgbClr val="000000"/>
                </a:solidFill>
                <a:effectLst/>
                <a:latin typeface="+mj-lt"/>
              </a:rPr>
              <a:t>WebApplicationBuilder</a:t>
            </a:r>
            <a:r>
              <a:rPr lang="en-US" sz="1800" b="0" i="0" dirty="0">
                <a:solidFill>
                  <a:srgbClr val="000000"/>
                </a:solidFill>
                <a:effectLst/>
                <a:latin typeface="+mj-lt"/>
              </a:rPr>
              <a:t> exposes the following.</a:t>
            </a:r>
          </a:p>
          <a:p>
            <a:pPr lvl="3" algn="just" fontAlgn="base">
              <a:buFont typeface="Wingdings" panose="05000000000000000000" pitchFamily="2" charset="2"/>
              <a:buChar char="§"/>
            </a:pPr>
            <a:r>
              <a:rPr lang="en-US" sz="1900" b="1" i="0" dirty="0" err="1">
                <a:solidFill>
                  <a:srgbClr val="000000"/>
                </a:solidFill>
                <a:effectLst/>
                <a:latin typeface="+mj-lt"/>
              </a:rPr>
              <a:t>IWebHostEnvironment</a:t>
            </a:r>
            <a:r>
              <a:rPr lang="en-US" sz="1900" b="1" i="0" dirty="0">
                <a:solidFill>
                  <a:srgbClr val="000000"/>
                </a:solidFill>
                <a:effectLst/>
                <a:latin typeface="+mj-lt"/>
              </a:rPr>
              <a:t>: </a:t>
            </a:r>
            <a:r>
              <a:rPr lang="en-US" sz="1900" b="0" i="0" dirty="0">
                <a:solidFill>
                  <a:srgbClr val="000000"/>
                </a:solidFill>
                <a:effectLst/>
                <a:latin typeface="+mj-lt"/>
              </a:rPr>
              <a:t>It provides information about an application’s web hosting environment. It will provide information on whether the application is hosted using In-Process or OutOfProcess Hosting Model. Whether it is using IIS Server or Kestrel Web Server, or both.</a:t>
            </a:r>
            <a:endParaRPr lang="en-US" sz="1900" dirty="0">
              <a:solidFill>
                <a:srgbClr val="3A3A3A"/>
              </a:solidFill>
              <a:latin typeface="+mj-lt"/>
            </a:endParaRPr>
          </a:p>
          <a:p>
            <a:pPr lvl="3" algn="just" fontAlgn="base">
              <a:buFont typeface="Wingdings" panose="05000000000000000000" pitchFamily="2" charset="2"/>
              <a:buChar char="§"/>
            </a:pPr>
            <a:r>
              <a:rPr lang="en-US" sz="1900" b="1" i="0" dirty="0" err="1">
                <a:solidFill>
                  <a:srgbClr val="000000"/>
                </a:solidFill>
                <a:effectLst/>
                <a:latin typeface="+mj-lt"/>
              </a:rPr>
              <a:t>IServiceCollection</a:t>
            </a:r>
            <a:r>
              <a:rPr lang="en-US" sz="1900" b="1" i="0" dirty="0">
                <a:solidFill>
                  <a:srgbClr val="000000"/>
                </a:solidFill>
                <a:effectLst/>
                <a:latin typeface="+mj-lt"/>
              </a:rPr>
              <a:t>: </a:t>
            </a:r>
            <a:r>
              <a:rPr lang="en-US" sz="1900" b="0" i="0" dirty="0">
                <a:solidFill>
                  <a:srgbClr val="000000"/>
                </a:solidFill>
                <a:effectLst/>
                <a:latin typeface="+mj-lt"/>
              </a:rPr>
              <a:t>A collection of services that can be used throughout an application. This is useful for adding user-provided or framework-provided services. It provides methods to register different types of services, such as Transient, Scoped, and Singleton services.</a:t>
            </a:r>
            <a:endParaRPr lang="en-US" sz="1900" dirty="0">
              <a:solidFill>
                <a:srgbClr val="3A3A3A"/>
              </a:solidFill>
              <a:latin typeface="+mj-lt"/>
            </a:endParaRPr>
          </a:p>
          <a:p>
            <a:pPr lvl="3" algn="just" fontAlgn="base">
              <a:buFont typeface="Wingdings" panose="05000000000000000000" pitchFamily="2" charset="2"/>
              <a:buChar char="§"/>
            </a:pPr>
            <a:r>
              <a:rPr lang="en-US" sz="1900" b="1" i="0" dirty="0" err="1">
                <a:solidFill>
                  <a:srgbClr val="000000"/>
                </a:solidFill>
                <a:effectLst/>
                <a:latin typeface="+mj-lt"/>
              </a:rPr>
              <a:t>ConfigurationManager</a:t>
            </a:r>
            <a:r>
              <a:rPr lang="en-US" sz="1900" b="1" i="0" dirty="0">
                <a:solidFill>
                  <a:srgbClr val="000000"/>
                </a:solidFill>
                <a:effectLst/>
                <a:latin typeface="+mj-lt"/>
              </a:rPr>
              <a:t>: </a:t>
            </a:r>
            <a:r>
              <a:rPr lang="en-US" sz="1900" b="0" i="0" dirty="0">
                <a:solidFill>
                  <a:srgbClr val="000000"/>
                </a:solidFill>
                <a:effectLst/>
                <a:latin typeface="+mj-lt"/>
              </a:rPr>
              <a:t>A collection of configuration providers that can be used throughout an application. This is useful for adding new configuration sources and providers.</a:t>
            </a:r>
            <a:endParaRPr lang="en-US" sz="1900" dirty="0">
              <a:solidFill>
                <a:srgbClr val="3A3A3A"/>
              </a:solidFill>
              <a:latin typeface="+mj-lt"/>
            </a:endParaRPr>
          </a:p>
          <a:p>
            <a:pPr lvl="3" algn="just" fontAlgn="base">
              <a:buFont typeface="Wingdings" panose="05000000000000000000" pitchFamily="2" charset="2"/>
              <a:buChar char="§"/>
            </a:pPr>
            <a:r>
              <a:rPr lang="en-US" sz="1900" b="1" i="0" dirty="0" err="1">
                <a:solidFill>
                  <a:srgbClr val="000000"/>
                </a:solidFill>
                <a:effectLst/>
                <a:latin typeface="+mj-lt"/>
              </a:rPr>
              <a:t>ILoggingBuilder</a:t>
            </a:r>
            <a:r>
              <a:rPr lang="en-US" sz="1900" b="1" i="0" dirty="0">
                <a:solidFill>
                  <a:srgbClr val="000000"/>
                </a:solidFill>
                <a:effectLst/>
                <a:latin typeface="+mj-lt"/>
              </a:rPr>
              <a:t>: </a:t>
            </a:r>
            <a:r>
              <a:rPr lang="en-US" sz="1900" b="0" i="0" dirty="0">
                <a:solidFill>
                  <a:srgbClr val="000000"/>
                </a:solidFill>
                <a:effectLst/>
                <a:latin typeface="+mj-lt"/>
              </a:rPr>
              <a:t>A collection of logging providers that can be used throughout an application. This is useful for adding new logging providers.</a:t>
            </a:r>
          </a:p>
          <a:p>
            <a:pPr lvl="3" algn="just" fontAlgn="base">
              <a:buFont typeface="Wingdings" panose="05000000000000000000" pitchFamily="2" charset="2"/>
              <a:buChar char="§"/>
            </a:pPr>
            <a:r>
              <a:rPr lang="en-US" sz="1900" dirty="0">
                <a:solidFill>
                  <a:srgbClr val="000000"/>
                </a:solidFill>
                <a:latin typeface="+mj-lt"/>
              </a:rPr>
              <a:t>As we progress through this course, we will configure different types of in-built services and discuss custom services and how to configure them.</a:t>
            </a:r>
            <a:endParaRPr lang="en-US" sz="1900" b="0" i="0" dirty="0">
              <a:solidFill>
                <a:srgbClr val="3A3A3A"/>
              </a:solidFill>
              <a:effectLst/>
              <a:latin typeface="+mj-lt"/>
            </a:endParaRPr>
          </a:p>
          <a:p>
            <a:pPr lvl="2">
              <a:buFont typeface="Courier New" panose="02070309020205020404" pitchFamily="49" charset="0"/>
              <a:buChar char="o"/>
            </a:pPr>
            <a:endParaRPr lang="en-US" sz="1800" dirty="0">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58372235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The bootstrap style above will render the image on the slide on the browser</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210</a:t>
            </a:fld>
            <a:endParaRPr lang="en-US" dirty="0"/>
          </a:p>
        </p:txBody>
      </p:sp>
      <p:pic>
        <p:nvPicPr>
          <p:cNvPr id="7" name="Picture 6">
            <a:extLst>
              <a:ext uri="{FF2B5EF4-FFF2-40B4-BE49-F238E27FC236}">
                <a16:creationId xmlns:a16="http://schemas.microsoft.com/office/drawing/2014/main" id="{8484F61A-3349-40D3-9337-14FB566461AF}"/>
              </a:ext>
            </a:extLst>
          </p:cNvPr>
          <p:cNvPicPr>
            <a:picLocks noChangeAspect="1"/>
          </p:cNvPicPr>
          <p:nvPr/>
        </p:nvPicPr>
        <p:blipFill>
          <a:blip r:embed="rId2"/>
          <a:stretch>
            <a:fillRect/>
          </a:stretch>
        </p:blipFill>
        <p:spPr>
          <a:xfrm>
            <a:off x="1066801" y="2155002"/>
            <a:ext cx="6343650" cy="3591122"/>
          </a:xfrm>
          <a:prstGeom prst="rect">
            <a:avLst/>
          </a:prstGeom>
        </p:spPr>
      </p:pic>
    </p:spTree>
    <p:extLst>
      <p:ext uri="{BB962C8B-B14F-4D97-AF65-F5344CB8AC3E}">
        <p14:creationId xmlns:p14="http://schemas.microsoft.com/office/powerpoint/2010/main" val="341896609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Bootstrap in ASP.NET Core Application</a:t>
            </a: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211</a:t>
            </a:fld>
            <a:endParaRPr lang="en-US" dirty="0"/>
          </a:p>
        </p:txBody>
      </p:sp>
      <p:pic>
        <p:nvPicPr>
          <p:cNvPr id="8" name="Picture 7">
            <a:extLst>
              <a:ext uri="{FF2B5EF4-FFF2-40B4-BE49-F238E27FC236}">
                <a16:creationId xmlns:a16="http://schemas.microsoft.com/office/drawing/2014/main" id="{2FE241F0-0C73-4359-9F19-1D93BF82B62A}"/>
              </a:ext>
            </a:extLst>
          </p:cNvPr>
          <p:cNvPicPr>
            <a:picLocks noChangeAspect="1"/>
          </p:cNvPicPr>
          <p:nvPr/>
        </p:nvPicPr>
        <p:blipFill>
          <a:blip r:embed="rId2"/>
          <a:stretch>
            <a:fillRect/>
          </a:stretch>
        </p:blipFill>
        <p:spPr>
          <a:xfrm>
            <a:off x="1066800" y="2228850"/>
            <a:ext cx="4057650" cy="3806190"/>
          </a:xfrm>
          <a:prstGeom prst="rect">
            <a:avLst/>
          </a:prstGeom>
        </p:spPr>
      </p:pic>
    </p:spTree>
    <p:extLst>
      <p:ext uri="{BB962C8B-B14F-4D97-AF65-F5344CB8AC3E}">
        <p14:creationId xmlns:p14="http://schemas.microsoft.com/office/powerpoint/2010/main" val="277197346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7600" b="0" i="0" dirty="0">
                <a:solidFill>
                  <a:srgbClr val="000000"/>
                </a:solidFill>
                <a:effectLst/>
                <a:latin typeface="+mj-lt"/>
              </a:rPr>
              <a:t>Tag Helpers in ASP.NET Core are the Server-Side Components</a:t>
            </a:r>
            <a:endParaRPr lang="en-US" sz="7600" b="1" i="0" dirty="0">
              <a:solidFill>
                <a:srgbClr val="000000"/>
              </a:solidFill>
              <a:effectLst/>
              <a:latin typeface="+mj-lt"/>
            </a:endParaRPr>
          </a:p>
          <a:p>
            <a:pPr algn="just" fontAlgn="base">
              <a:buFont typeface="Arial" panose="020B0604020202020204" pitchFamily="34" charset="0"/>
              <a:buChar char="•"/>
            </a:pPr>
            <a:r>
              <a:rPr lang="en-US" sz="7600" dirty="0">
                <a:solidFill>
                  <a:srgbClr val="000000"/>
                </a:solidFill>
                <a:latin typeface="+mj-lt"/>
              </a:rPr>
              <a:t>U</a:t>
            </a:r>
            <a:r>
              <a:rPr lang="en-US" sz="7600" b="0" i="0" dirty="0">
                <a:solidFill>
                  <a:srgbClr val="000000"/>
                </a:solidFill>
                <a:effectLst/>
                <a:latin typeface="+mj-lt"/>
              </a:rPr>
              <a:t>sed to perform defined transformations on HTML Elements</a:t>
            </a:r>
            <a:endParaRPr lang="en-US" sz="7600" b="1" dirty="0">
              <a:solidFill>
                <a:srgbClr val="000000"/>
              </a:solidFill>
              <a:latin typeface="+mj-lt"/>
            </a:endParaRPr>
          </a:p>
          <a:p>
            <a:pPr algn="just" fontAlgn="base">
              <a:buFont typeface="Arial" panose="020B0604020202020204" pitchFamily="34" charset="0"/>
              <a:buChar char="•"/>
            </a:pPr>
            <a:r>
              <a:rPr lang="en-US" sz="7600" b="0" i="0" dirty="0">
                <a:solidFill>
                  <a:srgbClr val="000000"/>
                </a:solidFill>
                <a:effectLst/>
                <a:latin typeface="+mj-lt"/>
              </a:rPr>
              <a:t> Processed on the server to create and render HTML elements in the Razor files</a:t>
            </a:r>
            <a:endParaRPr lang="en-US" sz="8000" dirty="0">
              <a:solidFill>
                <a:srgbClr val="000000"/>
              </a:solidFill>
              <a:latin typeface="arial" panose="020B0604020202020204" pitchFamily="34" charset="0"/>
            </a:endParaRPr>
          </a:p>
          <a:p>
            <a:pPr algn="just" fontAlgn="base">
              <a:buFont typeface="Arial" panose="020B0604020202020204" pitchFamily="34" charset="0"/>
              <a:buChar char="•"/>
            </a:pPr>
            <a:r>
              <a:rPr lang="en-US" sz="7600" b="0" i="0" dirty="0">
                <a:solidFill>
                  <a:srgbClr val="000000"/>
                </a:solidFill>
                <a:effectLst/>
                <a:latin typeface="+mj-lt"/>
              </a:rPr>
              <a:t>There are two types of Tag Helpers in ASP.NET Core MVC</a:t>
            </a:r>
          </a:p>
          <a:p>
            <a:pPr lvl="1" algn="just" fontAlgn="base">
              <a:buFont typeface="Courier New" panose="02070309020205020404" pitchFamily="49" charset="0"/>
              <a:buChar char="o"/>
            </a:pPr>
            <a:r>
              <a:rPr lang="en-US" sz="7400" b="1" i="0" dirty="0">
                <a:solidFill>
                  <a:srgbClr val="000000"/>
                </a:solidFill>
                <a:effectLst/>
                <a:latin typeface="+mj-lt"/>
              </a:rPr>
              <a:t>Built-In Tag Helpers</a:t>
            </a:r>
            <a:r>
              <a:rPr lang="en-US" sz="7400" b="0" i="0" dirty="0">
                <a:solidFill>
                  <a:srgbClr val="000000"/>
                </a:solidFill>
                <a:effectLst/>
                <a:latin typeface="+mj-lt"/>
              </a:rPr>
              <a:t>: They come in-built into the ASP.NET Core Framework and can perform common tasks like generating links, creating forms, loading assets, showing validation messages, etc.</a:t>
            </a:r>
            <a:endParaRPr lang="en-US" sz="7400" dirty="0">
              <a:solidFill>
                <a:srgbClr val="3A3A3A"/>
              </a:solidFill>
              <a:latin typeface="+mj-lt"/>
            </a:endParaRPr>
          </a:p>
          <a:p>
            <a:pPr lvl="1" algn="just" fontAlgn="base">
              <a:buFont typeface="Courier New" panose="02070309020205020404" pitchFamily="49" charset="0"/>
              <a:buChar char="o"/>
            </a:pPr>
            <a:r>
              <a:rPr lang="en-US" sz="7600" b="1" i="0" dirty="0">
                <a:solidFill>
                  <a:srgbClr val="000000"/>
                </a:solidFill>
                <a:effectLst/>
                <a:latin typeface="+mj-lt"/>
              </a:rPr>
              <a:t>Custom Tag Helper</a:t>
            </a:r>
            <a:r>
              <a:rPr lang="en-US" sz="7600" b="0" i="0" dirty="0">
                <a:solidFill>
                  <a:srgbClr val="000000"/>
                </a:solidFill>
                <a:effectLst/>
                <a:latin typeface="+mj-lt"/>
              </a:rPr>
              <a:t>: That can be created by us to perform our desired transformation on an HTML element</a:t>
            </a:r>
          </a:p>
          <a:p>
            <a:pPr algn="just" fontAlgn="base">
              <a:buFont typeface="Courier New" panose="02070309020205020404" pitchFamily="49" charset="0"/>
              <a:buChar char="o"/>
            </a:pPr>
            <a:r>
              <a:rPr lang="en-US" sz="7800" dirty="0">
                <a:solidFill>
                  <a:srgbClr val="000000"/>
                </a:solidFill>
                <a:latin typeface="+mj-lt"/>
              </a:rPr>
              <a:t>For this course we will be using built-in Tag Helpers</a:t>
            </a:r>
          </a:p>
          <a:p>
            <a:pPr algn="just" fontAlgn="base">
              <a:buFont typeface="Courier New" panose="02070309020205020404" pitchFamily="49" charset="0"/>
              <a:buChar char="o"/>
            </a:pPr>
            <a:r>
              <a:rPr lang="en-US" sz="7600" dirty="0">
                <a:solidFill>
                  <a:srgbClr val="000000"/>
                </a:solidFill>
                <a:latin typeface="+mj-lt"/>
              </a:rPr>
              <a:t>T</a:t>
            </a:r>
            <a:r>
              <a:rPr lang="en-US" sz="7600" b="0" i="0" dirty="0">
                <a:solidFill>
                  <a:srgbClr val="000000"/>
                </a:solidFill>
                <a:effectLst/>
                <a:latin typeface="+mj-lt"/>
              </a:rPr>
              <a:t>o make the Built-in Tag Helpers available for all the views of our application, we need to import the tag helpers inside the </a:t>
            </a:r>
            <a:r>
              <a:rPr lang="en-US" sz="7600" b="1" i="0" dirty="0">
                <a:solidFill>
                  <a:srgbClr val="000000"/>
                </a:solidFill>
                <a:effectLst/>
                <a:latin typeface="+mj-lt"/>
              </a:rPr>
              <a:t>_</a:t>
            </a:r>
            <a:r>
              <a:rPr lang="en-US" sz="7600" b="1" i="0" dirty="0" err="1">
                <a:solidFill>
                  <a:srgbClr val="000000"/>
                </a:solidFill>
                <a:effectLst/>
                <a:latin typeface="+mj-lt"/>
              </a:rPr>
              <a:t>ViewImports.cshtml</a:t>
            </a:r>
            <a:r>
              <a:rPr lang="en-US" sz="7600" b="0" i="0" dirty="0">
                <a:solidFill>
                  <a:srgbClr val="000000"/>
                </a:solidFill>
                <a:effectLst/>
                <a:latin typeface="+mj-lt"/>
              </a:rPr>
              <a:t> file, by using @addTagHelper directive as shown in the image on the next slide</a:t>
            </a:r>
            <a:endParaRPr lang="en-US" sz="7600" b="0" i="0" dirty="0">
              <a:solidFill>
                <a:srgbClr val="3A3A3A"/>
              </a:solidFill>
              <a:effectLst/>
              <a:latin typeface="+mj-lt"/>
            </a:endParaRPr>
          </a:p>
          <a:p>
            <a:pPr lvl="1" algn="just" fontAlgn="base">
              <a:buFont typeface="Arial" panose="020B0604020202020204" pitchFamily="34" charset="0"/>
              <a:buChar char="•"/>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212</a:t>
            </a:fld>
            <a:endParaRPr lang="en-US" dirty="0"/>
          </a:p>
        </p:txBody>
      </p:sp>
    </p:spTree>
    <p:extLst>
      <p:ext uri="{BB962C8B-B14F-4D97-AF65-F5344CB8AC3E}">
        <p14:creationId xmlns:p14="http://schemas.microsoft.com/office/powerpoint/2010/main" val="90867702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The above image is from the _</a:t>
            </a:r>
            <a:r>
              <a:rPr lang="en-US" sz="7600" dirty="0" err="1">
                <a:solidFill>
                  <a:srgbClr val="000000"/>
                </a:solidFill>
                <a:latin typeface="+mj-lt"/>
              </a:rPr>
              <a:t>ViewImports.cshtml</a:t>
            </a:r>
            <a:r>
              <a:rPr lang="en-US" sz="7600" dirty="0">
                <a:solidFill>
                  <a:srgbClr val="000000"/>
                </a:solidFill>
                <a:latin typeface="+mj-lt"/>
              </a:rPr>
              <a:t> file</a:t>
            </a:r>
          </a:p>
          <a:p>
            <a:pPr algn="just" fontAlgn="base">
              <a:buFont typeface="Arial" panose="020B0604020202020204" pitchFamily="34" charset="0"/>
              <a:buChar char="•"/>
            </a:pPr>
            <a:r>
              <a:rPr lang="en-US" sz="7600" dirty="0">
                <a:solidFill>
                  <a:srgbClr val="000000"/>
                </a:solidFill>
                <a:latin typeface="+mj-lt"/>
              </a:rPr>
              <a:t>In the image we use @addTagHelper to import the </a:t>
            </a:r>
            <a:r>
              <a:rPr lang="en-US" sz="7600" dirty="0" err="1">
                <a:solidFill>
                  <a:srgbClr val="000000"/>
                </a:solidFill>
                <a:latin typeface="+mj-lt"/>
              </a:rPr>
              <a:t>TagHelpers</a:t>
            </a:r>
            <a:endParaRPr lang="en-US" sz="7600" dirty="0">
              <a:solidFill>
                <a:srgbClr val="000000"/>
              </a:solidFill>
              <a:latin typeface="+mj-lt"/>
            </a:endParaRPr>
          </a:p>
          <a:p>
            <a:pPr algn="just" fontAlgn="base">
              <a:buFont typeface="Arial" panose="020B0604020202020204" pitchFamily="34" charset="0"/>
              <a:buChar char="•"/>
            </a:pPr>
            <a:r>
              <a:rPr lang="en-US" sz="7600" dirty="0" err="1">
                <a:solidFill>
                  <a:srgbClr val="000000"/>
                </a:solidFill>
                <a:latin typeface="+mj-lt"/>
              </a:rPr>
              <a:t>Microsft.AspNetCore.Mvc.TagHelpers</a:t>
            </a:r>
            <a:r>
              <a:rPr lang="en-US" sz="7600" dirty="0">
                <a:solidFill>
                  <a:srgbClr val="000000"/>
                </a:solidFill>
                <a:latin typeface="+mj-lt"/>
              </a:rPr>
              <a:t> is the assembly that contains all the built-in </a:t>
            </a:r>
            <a:r>
              <a:rPr lang="en-US" sz="7600" dirty="0" err="1">
                <a:solidFill>
                  <a:srgbClr val="000000"/>
                </a:solidFill>
                <a:latin typeface="+mj-lt"/>
              </a:rPr>
              <a:t>TagHelpers</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Now let us demonstrate how to use </a:t>
            </a:r>
            <a:r>
              <a:rPr lang="en-US" sz="7600" dirty="0" err="1">
                <a:solidFill>
                  <a:srgbClr val="000000"/>
                </a:solidFill>
                <a:latin typeface="+mj-lt"/>
              </a:rPr>
              <a:t>TagHelpers</a:t>
            </a:r>
            <a:r>
              <a:rPr lang="en-US" sz="7600" dirty="0">
                <a:solidFill>
                  <a:srgbClr val="000000"/>
                </a:solidFill>
                <a:latin typeface="+mj-lt"/>
              </a:rPr>
              <a:t> to generate anchor links</a:t>
            </a:r>
          </a:p>
          <a:p>
            <a:pPr algn="just" fontAlgn="base">
              <a:buFont typeface="Arial" panose="020B0604020202020204" pitchFamily="34" charset="0"/>
              <a:buChar char="•"/>
            </a:pPr>
            <a:r>
              <a:rPr lang="en-US" sz="7600" dirty="0">
                <a:solidFill>
                  <a:srgbClr val="000000"/>
                </a:solidFill>
                <a:latin typeface="+mj-lt"/>
              </a:rPr>
              <a:t>In the list of student table let use </a:t>
            </a:r>
            <a:r>
              <a:rPr lang="en-US" sz="7600" dirty="0" err="1">
                <a:solidFill>
                  <a:srgbClr val="000000"/>
                </a:solidFill>
                <a:latin typeface="+mj-lt"/>
              </a:rPr>
              <a:t>TagHelpers</a:t>
            </a:r>
            <a:r>
              <a:rPr lang="en-US" sz="7600" dirty="0">
                <a:solidFill>
                  <a:srgbClr val="000000"/>
                </a:solidFill>
                <a:latin typeface="+mj-lt"/>
              </a:rPr>
              <a:t> to generate anchor links</a:t>
            </a:r>
          </a:p>
          <a:p>
            <a:pPr algn="just" fontAlgn="base">
              <a:buFont typeface="Arial" panose="020B0604020202020204" pitchFamily="34" charset="0"/>
              <a:buChar char="•"/>
            </a:pPr>
            <a:r>
              <a:rPr lang="en-US" sz="7600" dirty="0">
                <a:solidFill>
                  <a:srgbClr val="000000"/>
                </a:solidFill>
                <a:latin typeface="+mj-lt"/>
              </a:rPr>
              <a:t>The image is reproduced on the next slide</a:t>
            </a: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213</a:t>
            </a:fld>
            <a:endParaRPr lang="en-US" dirty="0"/>
          </a:p>
        </p:txBody>
      </p:sp>
      <p:pic>
        <p:nvPicPr>
          <p:cNvPr id="7" name="Picture 6">
            <a:extLst>
              <a:ext uri="{FF2B5EF4-FFF2-40B4-BE49-F238E27FC236}">
                <a16:creationId xmlns:a16="http://schemas.microsoft.com/office/drawing/2014/main" id="{0DA784D9-D481-4536-B5C0-E36886909B1E}"/>
              </a:ext>
            </a:extLst>
          </p:cNvPr>
          <p:cNvPicPr>
            <a:picLocks noChangeAspect="1"/>
          </p:cNvPicPr>
          <p:nvPr/>
        </p:nvPicPr>
        <p:blipFill>
          <a:blip r:embed="rId2"/>
          <a:stretch>
            <a:fillRect/>
          </a:stretch>
        </p:blipFill>
        <p:spPr>
          <a:xfrm>
            <a:off x="1066800" y="2281653"/>
            <a:ext cx="6858594" cy="1486029"/>
          </a:xfrm>
          <a:prstGeom prst="rect">
            <a:avLst/>
          </a:prstGeom>
        </p:spPr>
      </p:pic>
    </p:spTree>
    <p:extLst>
      <p:ext uri="{BB962C8B-B14F-4D97-AF65-F5344CB8AC3E}">
        <p14:creationId xmlns:p14="http://schemas.microsoft.com/office/powerpoint/2010/main" val="297088523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The image above is generate from the Index view of the </a:t>
            </a:r>
            <a:r>
              <a:rPr lang="en-US" sz="8000" dirty="0" err="1">
                <a:solidFill>
                  <a:srgbClr val="000000"/>
                </a:solidFill>
                <a:latin typeface="+mj-lt"/>
              </a:rPr>
              <a:t>StudentController</a:t>
            </a: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When we click on any of the link nothing happens</a:t>
            </a: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214</a:t>
            </a:fld>
            <a:endParaRPr lang="en-US" dirty="0"/>
          </a:p>
        </p:txBody>
      </p:sp>
      <p:pic>
        <p:nvPicPr>
          <p:cNvPr id="8" name="Picture 7">
            <a:extLst>
              <a:ext uri="{FF2B5EF4-FFF2-40B4-BE49-F238E27FC236}">
                <a16:creationId xmlns:a16="http://schemas.microsoft.com/office/drawing/2014/main" id="{573CD9DD-FE74-433D-A79C-EA9A28DD0C46}"/>
              </a:ext>
            </a:extLst>
          </p:cNvPr>
          <p:cNvPicPr>
            <a:picLocks noChangeAspect="1"/>
          </p:cNvPicPr>
          <p:nvPr/>
        </p:nvPicPr>
        <p:blipFill>
          <a:blip r:embed="rId2"/>
          <a:stretch>
            <a:fillRect/>
          </a:stretch>
        </p:blipFill>
        <p:spPr>
          <a:xfrm>
            <a:off x="476250" y="2174200"/>
            <a:ext cx="11087100" cy="2978826"/>
          </a:xfrm>
          <a:prstGeom prst="rect">
            <a:avLst/>
          </a:prstGeom>
        </p:spPr>
      </p:pic>
    </p:spTree>
    <p:extLst>
      <p:ext uri="{BB962C8B-B14F-4D97-AF65-F5344CB8AC3E}">
        <p14:creationId xmlns:p14="http://schemas.microsoft.com/office/powerpoint/2010/main" val="229672560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dirty="0">
                <a:solidFill>
                  <a:srgbClr val="000000"/>
                </a:solidFill>
                <a:latin typeface="+mj-lt"/>
              </a:rPr>
              <a:t>We want when we click on the view button we want redirect the user to </a:t>
            </a:r>
            <a:r>
              <a:rPr lang="en-US" sz="8000" dirty="0" err="1">
                <a:solidFill>
                  <a:srgbClr val="000000"/>
                </a:solidFill>
                <a:latin typeface="+mj-lt"/>
              </a:rPr>
              <a:t>GetStudentDetails</a:t>
            </a:r>
            <a:r>
              <a:rPr lang="en-US" sz="8000" dirty="0">
                <a:solidFill>
                  <a:srgbClr val="000000"/>
                </a:solidFill>
                <a:latin typeface="+mj-lt"/>
              </a:rPr>
              <a:t> view</a:t>
            </a:r>
          </a:p>
          <a:p>
            <a:pPr algn="just" fontAlgn="base">
              <a:buFont typeface="Arial" panose="020B0604020202020204" pitchFamily="34" charset="0"/>
              <a:buChar char="•"/>
            </a:pPr>
            <a:r>
              <a:rPr lang="en-US" sz="8000" dirty="0">
                <a:solidFill>
                  <a:srgbClr val="000000"/>
                </a:solidFill>
                <a:latin typeface="+mj-lt"/>
              </a:rPr>
              <a:t>And when we click on the cancel button on the </a:t>
            </a:r>
            <a:r>
              <a:rPr lang="en-US" sz="8000" dirty="0" err="1">
                <a:solidFill>
                  <a:srgbClr val="000000"/>
                </a:solidFill>
                <a:latin typeface="+mj-lt"/>
              </a:rPr>
              <a:t>GetStudentDetails</a:t>
            </a:r>
            <a:r>
              <a:rPr lang="en-US" sz="8000" dirty="0">
                <a:solidFill>
                  <a:srgbClr val="000000"/>
                </a:solidFill>
                <a:latin typeface="+mj-lt"/>
              </a:rPr>
              <a:t> view we want to redirect the user back to the Index view</a:t>
            </a:r>
          </a:p>
          <a:p>
            <a:pPr algn="just" fontAlgn="base">
              <a:buFont typeface="Arial" panose="020B0604020202020204" pitchFamily="34" charset="0"/>
              <a:buChar char="•"/>
            </a:pPr>
            <a:r>
              <a:rPr lang="en-US" sz="8000" dirty="0">
                <a:solidFill>
                  <a:srgbClr val="000000"/>
                </a:solidFill>
                <a:latin typeface="+mj-lt"/>
              </a:rPr>
              <a:t>Now let us modify the </a:t>
            </a:r>
            <a:r>
              <a:rPr lang="en-US" sz="8000" dirty="0" err="1">
                <a:solidFill>
                  <a:srgbClr val="000000"/>
                </a:solidFill>
                <a:latin typeface="+mj-lt"/>
              </a:rPr>
              <a:t>Index.cshtml</a:t>
            </a:r>
            <a:r>
              <a:rPr lang="en-US" sz="8000" dirty="0">
                <a:solidFill>
                  <a:srgbClr val="000000"/>
                </a:solidFill>
                <a:latin typeface="+mj-lt"/>
              </a:rPr>
              <a:t> as shown below</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Now when run the application and navigate to </a:t>
            </a:r>
            <a:r>
              <a:rPr lang="en-US" sz="8000" dirty="0" err="1">
                <a:solidFill>
                  <a:srgbClr val="000000"/>
                </a:solidFill>
                <a:latin typeface="+mj-lt"/>
              </a:rPr>
              <a:t>Index.cshtml</a:t>
            </a:r>
            <a:r>
              <a:rPr lang="en-US" sz="8000" dirty="0">
                <a:solidFill>
                  <a:srgbClr val="000000"/>
                </a:solidFill>
                <a:latin typeface="+mj-lt"/>
              </a:rPr>
              <a:t> view of the </a:t>
            </a:r>
            <a:r>
              <a:rPr lang="en-US" sz="8000" dirty="0" err="1">
                <a:solidFill>
                  <a:srgbClr val="000000"/>
                </a:solidFill>
                <a:latin typeface="+mj-lt"/>
              </a:rPr>
              <a:t>StudentControl</a:t>
            </a: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View the page source, you will see the image displayed on the next slide</a:t>
            </a: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215</a:t>
            </a:fld>
            <a:endParaRPr lang="en-US" dirty="0"/>
          </a:p>
        </p:txBody>
      </p:sp>
      <p:pic>
        <p:nvPicPr>
          <p:cNvPr id="7" name="Picture 6">
            <a:extLst>
              <a:ext uri="{FF2B5EF4-FFF2-40B4-BE49-F238E27FC236}">
                <a16:creationId xmlns:a16="http://schemas.microsoft.com/office/drawing/2014/main" id="{14ECDA40-4A77-4AB5-971A-905F43785048}"/>
              </a:ext>
            </a:extLst>
          </p:cNvPr>
          <p:cNvPicPr>
            <a:picLocks noChangeAspect="1"/>
          </p:cNvPicPr>
          <p:nvPr/>
        </p:nvPicPr>
        <p:blipFill>
          <a:blip r:embed="rId2"/>
          <a:stretch>
            <a:fillRect/>
          </a:stretch>
        </p:blipFill>
        <p:spPr>
          <a:xfrm>
            <a:off x="1411345" y="3527616"/>
            <a:ext cx="5997460" cy="845893"/>
          </a:xfrm>
          <a:prstGeom prst="rect">
            <a:avLst/>
          </a:prstGeom>
        </p:spPr>
      </p:pic>
    </p:spTree>
    <p:extLst>
      <p:ext uri="{BB962C8B-B14F-4D97-AF65-F5344CB8AC3E}">
        <p14:creationId xmlns:p14="http://schemas.microsoft.com/office/powerpoint/2010/main" val="38357728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The images above shows the View anchor link of the 4 students</a:t>
            </a:r>
          </a:p>
          <a:p>
            <a:pPr algn="just" fontAlgn="base">
              <a:buFont typeface="Arial" panose="020B0604020202020204" pitchFamily="34" charset="0"/>
              <a:buChar char="•"/>
            </a:pPr>
            <a:r>
              <a:rPr lang="en-US" sz="8000" dirty="0">
                <a:solidFill>
                  <a:srgbClr val="000000"/>
                </a:solidFill>
                <a:latin typeface="+mj-lt"/>
              </a:rPr>
              <a:t>Clicking on any of these links will display the specific Student details</a:t>
            </a:r>
          </a:p>
          <a:p>
            <a:pPr algn="just" fontAlgn="base">
              <a:buFont typeface="Arial" panose="020B0604020202020204" pitchFamily="34" charset="0"/>
              <a:buChar char="•"/>
            </a:pPr>
            <a:r>
              <a:rPr lang="en-US" sz="8000" dirty="0">
                <a:solidFill>
                  <a:srgbClr val="000000"/>
                </a:solidFill>
                <a:latin typeface="+mj-lt"/>
              </a:rPr>
              <a:t>In this example we are not using </a:t>
            </a:r>
            <a:r>
              <a:rPr lang="en-US" sz="8000" dirty="0" err="1">
                <a:solidFill>
                  <a:srgbClr val="000000"/>
                </a:solidFill>
                <a:latin typeface="+mj-lt"/>
              </a:rPr>
              <a:t>TagHelpers</a:t>
            </a:r>
            <a:r>
              <a:rPr lang="en-US" sz="8000" dirty="0">
                <a:solidFill>
                  <a:srgbClr val="000000"/>
                </a:solidFill>
                <a:latin typeface="+mj-lt"/>
              </a:rPr>
              <a:t> to generate the anchor link</a:t>
            </a:r>
          </a:p>
          <a:p>
            <a:pPr algn="just" fontAlgn="base">
              <a:buFont typeface="Arial" panose="020B0604020202020204" pitchFamily="34" charset="0"/>
              <a:buChar char="•"/>
            </a:pPr>
            <a:r>
              <a:rPr lang="en-US" sz="8000" dirty="0">
                <a:solidFill>
                  <a:srgbClr val="000000"/>
                </a:solidFill>
                <a:latin typeface="+mj-lt"/>
              </a:rPr>
              <a:t>We are manually appending the strings to generate the correct </a:t>
            </a:r>
            <a:r>
              <a:rPr lang="en-US" sz="8000" dirty="0" err="1">
                <a:solidFill>
                  <a:srgbClr val="000000"/>
                </a:solidFill>
                <a:latin typeface="+mj-lt"/>
              </a:rPr>
              <a:t>href</a:t>
            </a:r>
            <a:r>
              <a:rPr lang="en-US" sz="8000" dirty="0">
                <a:solidFill>
                  <a:srgbClr val="000000"/>
                </a:solidFill>
                <a:latin typeface="+mj-lt"/>
              </a:rPr>
              <a:t> attribute value</a:t>
            </a:r>
          </a:p>
          <a:p>
            <a:pPr algn="just" fontAlgn="base">
              <a:buFont typeface="Arial" panose="020B0604020202020204" pitchFamily="34" charset="0"/>
              <a:buChar char="•"/>
            </a:pPr>
            <a:r>
              <a:rPr lang="en-US" sz="8000" dirty="0">
                <a:solidFill>
                  <a:srgbClr val="000000"/>
                </a:solidFill>
                <a:latin typeface="+mj-lt"/>
              </a:rPr>
              <a:t>Now let us use </a:t>
            </a:r>
            <a:r>
              <a:rPr lang="en-US" sz="8000" dirty="0" err="1">
                <a:solidFill>
                  <a:srgbClr val="000000"/>
                </a:solidFill>
                <a:latin typeface="+mj-lt"/>
              </a:rPr>
              <a:t>TagHelpers</a:t>
            </a:r>
            <a:r>
              <a:rPr lang="en-US" sz="8000" dirty="0">
                <a:solidFill>
                  <a:srgbClr val="000000"/>
                </a:solidFill>
                <a:latin typeface="+mj-lt"/>
              </a:rPr>
              <a:t> as shown in the image on the next slide</a:t>
            </a: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216</a:t>
            </a:fld>
            <a:endParaRPr lang="en-US" dirty="0"/>
          </a:p>
        </p:txBody>
      </p:sp>
      <p:pic>
        <p:nvPicPr>
          <p:cNvPr id="10" name="Picture 9">
            <a:extLst>
              <a:ext uri="{FF2B5EF4-FFF2-40B4-BE49-F238E27FC236}">
                <a16:creationId xmlns:a16="http://schemas.microsoft.com/office/drawing/2014/main" id="{1C00C00E-0E9D-418B-9424-7C748D91C6A4}"/>
              </a:ext>
            </a:extLst>
          </p:cNvPr>
          <p:cNvPicPr>
            <a:picLocks noChangeAspect="1"/>
          </p:cNvPicPr>
          <p:nvPr/>
        </p:nvPicPr>
        <p:blipFill>
          <a:blip r:embed="rId2"/>
          <a:stretch>
            <a:fillRect/>
          </a:stretch>
        </p:blipFill>
        <p:spPr>
          <a:xfrm>
            <a:off x="788210" y="2611356"/>
            <a:ext cx="3269263" cy="365792"/>
          </a:xfrm>
          <a:prstGeom prst="rect">
            <a:avLst/>
          </a:prstGeom>
        </p:spPr>
      </p:pic>
      <p:pic>
        <p:nvPicPr>
          <p:cNvPr id="12" name="Picture 11">
            <a:extLst>
              <a:ext uri="{FF2B5EF4-FFF2-40B4-BE49-F238E27FC236}">
                <a16:creationId xmlns:a16="http://schemas.microsoft.com/office/drawing/2014/main" id="{2294A7F6-1D30-4BBC-85D7-7FC5FEB9AD8D}"/>
              </a:ext>
            </a:extLst>
          </p:cNvPr>
          <p:cNvPicPr>
            <a:picLocks noChangeAspect="1"/>
          </p:cNvPicPr>
          <p:nvPr/>
        </p:nvPicPr>
        <p:blipFill>
          <a:blip r:embed="rId3"/>
          <a:stretch>
            <a:fillRect/>
          </a:stretch>
        </p:blipFill>
        <p:spPr>
          <a:xfrm>
            <a:off x="799640" y="2276047"/>
            <a:ext cx="3193057" cy="335309"/>
          </a:xfrm>
          <a:prstGeom prst="rect">
            <a:avLst/>
          </a:prstGeom>
        </p:spPr>
      </p:pic>
      <p:pic>
        <p:nvPicPr>
          <p:cNvPr id="14" name="Picture 13">
            <a:extLst>
              <a:ext uri="{FF2B5EF4-FFF2-40B4-BE49-F238E27FC236}">
                <a16:creationId xmlns:a16="http://schemas.microsoft.com/office/drawing/2014/main" id="{6D3DF274-E650-4ED9-90B2-AA9F59EE45B5}"/>
              </a:ext>
            </a:extLst>
          </p:cNvPr>
          <p:cNvPicPr>
            <a:picLocks noChangeAspect="1"/>
          </p:cNvPicPr>
          <p:nvPr/>
        </p:nvPicPr>
        <p:blipFill>
          <a:blip r:embed="rId4"/>
          <a:stretch>
            <a:fillRect/>
          </a:stretch>
        </p:blipFill>
        <p:spPr>
          <a:xfrm>
            <a:off x="788210" y="3014015"/>
            <a:ext cx="3215919" cy="396274"/>
          </a:xfrm>
          <a:prstGeom prst="rect">
            <a:avLst/>
          </a:prstGeom>
        </p:spPr>
      </p:pic>
      <p:pic>
        <p:nvPicPr>
          <p:cNvPr id="16" name="Picture 15">
            <a:extLst>
              <a:ext uri="{FF2B5EF4-FFF2-40B4-BE49-F238E27FC236}">
                <a16:creationId xmlns:a16="http://schemas.microsoft.com/office/drawing/2014/main" id="{6036F4DE-22CB-44B0-9339-4AE91B2EB834}"/>
              </a:ext>
            </a:extLst>
          </p:cNvPr>
          <p:cNvPicPr>
            <a:picLocks noChangeAspect="1"/>
          </p:cNvPicPr>
          <p:nvPr/>
        </p:nvPicPr>
        <p:blipFill>
          <a:blip r:embed="rId5"/>
          <a:stretch>
            <a:fillRect/>
          </a:stretch>
        </p:blipFill>
        <p:spPr>
          <a:xfrm>
            <a:off x="788210" y="3420768"/>
            <a:ext cx="3215919" cy="335309"/>
          </a:xfrm>
          <a:prstGeom prst="rect">
            <a:avLst/>
          </a:prstGeom>
        </p:spPr>
      </p:pic>
    </p:spTree>
    <p:extLst>
      <p:ext uri="{BB962C8B-B14F-4D97-AF65-F5344CB8AC3E}">
        <p14:creationId xmlns:p14="http://schemas.microsoft.com/office/powerpoint/2010/main" val="349213124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In the image above we used</a:t>
            </a:r>
          </a:p>
          <a:p>
            <a:pPr lvl="1" algn="just" fontAlgn="base">
              <a:buFont typeface="Courier New" panose="02070309020205020404" pitchFamily="49" charset="0"/>
              <a:buChar char="o"/>
            </a:pPr>
            <a:r>
              <a:rPr lang="en-US" sz="7600" dirty="0">
                <a:solidFill>
                  <a:srgbClr val="000000"/>
                </a:solidFill>
                <a:latin typeface="+mj-lt"/>
              </a:rPr>
              <a:t>asp-controller to specify the controller</a:t>
            </a:r>
          </a:p>
          <a:p>
            <a:pPr lvl="1" algn="just" fontAlgn="base">
              <a:buFont typeface="Courier New" panose="02070309020205020404" pitchFamily="49" charset="0"/>
              <a:buChar char="o"/>
            </a:pPr>
            <a:r>
              <a:rPr lang="en-US" sz="7600" dirty="0">
                <a:solidFill>
                  <a:srgbClr val="000000"/>
                </a:solidFill>
                <a:latin typeface="+mj-lt"/>
              </a:rPr>
              <a:t>asp-action to specify the action method</a:t>
            </a:r>
          </a:p>
          <a:p>
            <a:pPr lvl="1" algn="just" fontAlgn="base">
              <a:buFont typeface="Courier New" panose="02070309020205020404" pitchFamily="49" charset="0"/>
              <a:buChar char="o"/>
            </a:pPr>
            <a:r>
              <a:rPr lang="en-US" sz="7600" dirty="0">
                <a:solidFill>
                  <a:srgbClr val="000000"/>
                </a:solidFill>
                <a:latin typeface="+mj-lt"/>
              </a:rPr>
              <a:t>asp-route-{name of the route parameter} to specify the route parameter, the name of our route parameter is id</a:t>
            </a:r>
          </a:p>
          <a:p>
            <a:pPr algn="just" fontAlgn="base">
              <a:buFont typeface="Arial" panose="020B0604020202020204" pitchFamily="34" charset="0"/>
              <a:buChar char="•"/>
            </a:pPr>
            <a:r>
              <a:rPr lang="en-US" sz="7800" dirty="0">
                <a:solidFill>
                  <a:srgbClr val="000000"/>
                </a:solidFill>
                <a:latin typeface="+mj-lt"/>
              </a:rPr>
              <a:t>Now run the application and view the page source of the Index view notice that the </a:t>
            </a:r>
            <a:r>
              <a:rPr lang="en-US" sz="7800" dirty="0" err="1">
                <a:solidFill>
                  <a:srgbClr val="000000"/>
                </a:solidFill>
                <a:latin typeface="+mj-lt"/>
              </a:rPr>
              <a:t>href</a:t>
            </a:r>
            <a:r>
              <a:rPr lang="en-US" sz="7800" dirty="0">
                <a:solidFill>
                  <a:srgbClr val="000000"/>
                </a:solidFill>
                <a:latin typeface="+mj-lt"/>
              </a:rPr>
              <a:t> attribute values are the same as when we manually appended the strings</a:t>
            </a:r>
          </a:p>
          <a:p>
            <a:pPr algn="just" fontAlgn="base">
              <a:buFont typeface="Arial" panose="020B0604020202020204" pitchFamily="34" charset="0"/>
              <a:buChar char="•"/>
            </a:pPr>
            <a:r>
              <a:rPr lang="en-US" sz="7800" dirty="0">
                <a:solidFill>
                  <a:srgbClr val="000000"/>
                </a:solidFill>
                <a:latin typeface="+mj-lt"/>
              </a:rPr>
              <a:t>We are going to use </a:t>
            </a:r>
            <a:r>
              <a:rPr lang="en-US" sz="7800" dirty="0" err="1">
                <a:solidFill>
                  <a:srgbClr val="000000"/>
                </a:solidFill>
                <a:latin typeface="+mj-lt"/>
              </a:rPr>
              <a:t>TagHelpers</a:t>
            </a:r>
            <a:r>
              <a:rPr lang="en-US" sz="7800" dirty="0">
                <a:solidFill>
                  <a:srgbClr val="000000"/>
                </a:solidFill>
                <a:latin typeface="+mj-lt"/>
              </a:rPr>
              <a:t> to generate our anchor links for the remained of this course</a:t>
            </a:r>
          </a:p>
          <a:p>
            <a:pPr algn="just" fontAlgn="base">
              <a:buFont typeface="Arial" panose="020B0604020202020204" pitchFamily="34" charset="0"/>
              <a:buChar char="•"/>
            </a:pPr>
            <a:r>
              <a:rPr lang="en-US" sz="7800" dirty="0">
                <a:solidFill>
                  <a:srgbClr val="000000"/>
                </a:solidFill>
                <a:latin typeface="+mj-lt"/>
              </a:rPr>
              <a:t>I will use the </a:t>
            </a:r>
            <a:r>
              <a:rPr lang="en-US" sz="7800" dirty="0" err="1">
                <a:solidFill>
                  <a:srgbClr val="000000"/>
                </a:solidFill>
                <a:latin typeface="+mj-lt"/>
              </a:rPr>
              <a:t>TagHelper</a:t>
            </a:r>
            <a:r>
              <a:rPr lang="en-US" sz="7800" dirty="0">
                <a:solidFill>
                  <a:srgbClr val="000000"/>
                </a:solidFill>
                <a:latin typeface="+mj-lt"/>
              </a:rPr>
              <a:t> for the cancel button in the </a:t>
            </a:r>
            <a:r>
              <a:rPr lang="en-US" sz="7800" dirty="0" err="1">
                <a:solidFill>
                  <a:srgbClr val="000000"/>
                </a:solidFill>
                <a:latin typeface="+mj-lt"/>
              </a:rPr>
              <a:t>GetStudentDetails</a:t>
            </a:r>
            <a:r>
              <a:rPr lang="en-US" sz="7800" dirty="0">
                <a:solidFill>
                  <a:srgbClr val="000000"/>
                </a:solidFill>
                <a:latin typeface="+mj-lt"/>
              </a:rPr>
              <a:t> view of the Student Controller as shown on the image on the next slide.</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217</a:t>
            </a:fld>
            <a:endParaRPr lang="en-US" dirty="0"/>
          </a:p>
        </p:txBody>
      </p:sp>
      <p:pic>
        <p:nvPicPr>
          <p:cNvPr id="9" name="Picture 8">
            <a:extLst>
              <a:ext uri="{FF2B5EF4-FFF2-40B4-BE49-F238E27FC236}">
                <a16:creationId xmlns:a16="http://schemas.microsoft.com/office/drawing/2014/main" id="{4387B14C-67EF-499C-A257-55D7932C74B9}"/>
              </a:ext>
            </a:extLst>
          </p:cNvPr>
          <p:cNvPicPr>
            <a:picLocks noChangeAspect="1"/>
          </p:cNvPicPr>
          <p:nvPr/>
        </p:nvPicPr>
        <p:blipFill>
          <a:blip r:embed="rId2"/>
          <a:stretch>
            <a:fillRect/>
          </a:stretch>
        </p:blipFill>
        <p:spPr>
          <a:xfrm>
            <a:off x="1066800" y="2358058"/>
            <a:ext cx="7292972" cy="823031"/>
          </a:xfrm>
          <a:prstGeom prst="rect">
            <a:avLst/>
          </a:prstGeom>
        </p:spPr>
      </p:pic>
    </p:spTree>
    <p:extLst>
      <p:ext uri="{BB962C8B-B14F-4D97-AF65-F5344CB8AC3E}">
        <p14:creationId xmlns:p14="http://schemas.microsoft.com/office/powerpoint/2010/main" val="364937219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Notice on the image above we did not pass the route parameter</a:t>
            </a: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218</a:t>
            </a:fld>
            <a:endParaRPr lang="en-US" dirty="0"/>
          </a:p>
        </p:txBody>
      </p:sp>
      <p:pic>
        <p:nvPicPr>
          <p:cNvPr id="7" name="Picture 6">
            <a:extLst>
              <a:ext uri="{FF2B5EF4-FFF2-40B4-BE49-F238E27FC236}">
                <a16:creationId xmlns:a16="http://schemas.microsoft.com/office/drawing/2014/main" id="{9C4F0AAD-0C7A-4031-96F6-272088F8FF5A}"/>
              </a:ext>
            </a:extLst>
          </p:cNvPr>
          <p:cNvPicPr>
            <a:picLocks noChangeAspect="1"/>
          </p:cNvPicPr>
          <p:nvPr/>
        </p:nvPicPr>
        <p:blipFill>
          <a:blip r:embed="rId2"/>
          <a:stretch>
            <a:fillRect/>
          </a:stretch>
        </p:blipFill>
        <p:spPr>
          <a:xfrm>
            <a:off x="710256" y="2282153"/>
            <a:ext cx="7132938" cy="845893"/>
          </a:xfrm>
          <a:prstGeom prst="rect">
            <a:avLst/>
          </a:prstGeom>
        </p:spPr>
      </p:pic>
    </p:spTree>
    <p:extLst>
      <p:ext uri="{BB962C8B-B14F-4D97-AF65-F5344CB8AC3E}">
        <p14:creationId xmlns:p14="http://schemas.microsoft.com/office/powerpoint/2010/main" val="300287353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Image Tag Helper</a:t>
            </a:r>
          </a:p>
          <a:p>
            <a:pPr lvl="1" algn="just" fontAlgn="base">
              <a:buFont typeface="Courier New" panose="02070309020205020404" pitchFamily="49" charset="0"/>
              <a:buChar char="o"/>
            </a:pPr>
            <a:r>
              <a:rPr lang="en-US" sz="7600" dirty="0">
                <a:solidFill>
                  <a:srgbClr val="000000"/>
                </a:solidFill>
                <a:latin typeface="+mj-lt"/>
              </a:rPr>
              <a:t>Most modern browsers cache the image of a web page when a user visits the web page</a:t>
            </a:r>
          </a:p>
          <a:p>
            <a:pPr lvl="1" algn="just" fontAlgn="base">
              <a:buFont typeface="Courier New" panose="02070309020205020404" pitchFamily="49" charset="0"/>
              <a:buChar char="o"/>
            </a:pPr>
            <a:r>
              <a:rPr lang="en-US" sz="7600" dirty="0">
                <a:solidFill>
                  <a:srgbClr val="000000"/>
                </a:solidFill>
                <a:latin typeface="+mj-lt"/>
              </a:rPr>
              <a:t>When the user visits the same web page again, browser serve the image from the cache instead of downloading the image from the server again</a:t>
            </a:r>
          </a:p>
          <a:p>
            <a:pPr lvl="1" algn="just" fontAlgn="base">
              <a:buFont typeface="Courier New" panose="02070309020205020404" pitchFamily="49" charset="0"/>
              <a:buChar char="o"/>
            </a:pPr>
            <a:r>
              <a:rPr lang="en-US" sz="7600" b="0" i="0" dirty="0">
                <a:solidFill>
                  <a:srgbClr val="333333"/>
                </a:solidFill>
                <a:effectLst/>
                <a:latin typeface="+mj-lt"/>
              </a:rPr>
              <a:t>In most cases, this is not a problem as images do not change that frequently</a:t>
            </a:r>
          </a:p>
          <a:p>
            <a:pPr lvl="1" algn="just" fontAlgn="base">
              <a:buFont typeface="Courier New" panose="02070309020205020404" pitchFamily="49" charset="0"/>
              <a:buChar char="o"/>
            </a:pPr>
            <a:r>
              <a:rPr lang="en-US" sz="7600" b="0" i="0" dirty="0">
                <a:solidFill>
                  <a:srgbClr val="333333"/>
                </a:solidFill>
                <a:effectLst/>
                <a:latin typeface="+mj-lt"/>
              </a:rPr>
              <a:t>From a performance standpoint, wouldn't it be great to download the image only if it has changed on the serve</a:t>
            </a:r>
          </a:p>
          <a:p>
            <a:pPr lvl="1" algn="just" fontAlgn="base">
              <a:buFont typeface="Courier New" panose="02070309020205020404" pitchFamily="49" charset="0"/>
              <a:buChar char="o"/>
            </a:pPr>
            <a:r>
              <a:rPr lang="en-US" sz="7600" dirty="0">
                <a:solidFill>
                  <a:srgbClr val="333333"/>
                </a:solidFill>
                <a:latin typeface="+mj-lt"/>
              </a:rPr>
              <a:t>Using image from the browser cache if the image has not changed otherwise download the image</a:t>
            </a:r>
          </a:p>
          <a:p>
            <a:pPr lvl="1" algn="just" fontAlgn="base">
              <a:buFont typeface="Courier New" panose="02070309020205020404" pitchFamily="49" charset="0"/>
              <a:buChar char="o"/>
            </a:pPr>
            <a:r>
              <a:rPr lang="en-US" sz="7600" dirty="0">
                <a:solidFill>
                  <a:srgbClr val="333333"/>
                </a:solidFill>
                <a:latin typeface="+mj-lt"/>
              </a:rPr>
              <a:t>Image Tag Helper can help achieve this, this added as shown below</a:t>
            </a: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219</a:t>
            </a:fld>
            <a:endParaRPr lang="en-US" dirty="0"/>
          </a:p>
        </p:txBody>
      </p:sp>
      <p:pic>
        <p:nvPicPr>
          <p:cNvPr id="12" name="Picture 11">
            <a:extLst>
              <a:ext uri="{FF2B5EF4-FFF2-40B4-BE49-F238E27FC236}">
                <a16:creationId xmlns:a16="http://schemas.microsoft.com/office/drawing/2014/main" id="{0B94623F-CCBF-402D-955A-A5694830900D}"/>
              </a:ext>
            </a:extLst>
          </p:cNvPr>
          <p:cNvPicPr>
            <a:picLocks noChangeAspect="1"/>
          </p:cNvPicPr>
          <p:nvPr/>
        </p:nvPicPr>
        <p:blipFill>
          <a:blip r:embed="rId2"/>
          <a:stretch>
            <a:fillRect/>
          </a:stretch>
        </p:blipFill>
        <p:spPr>
          <a:xfrm>
            <a:off x="1066801" y="4583332"/>
            <a:ext cx="7924800" cy="1350743"/>
          </a:xfrm>
          <a:prstGeom prst="rect">
            <a:avLst/>
          </a:prstGeom>
        </p:spPr>
      </p:pic>
    </p:spTree>
    <p:extLst>
      <p:ext uri="{BB962C8B-B14F-4D97-AF65-F5344CB8AC3E}">
        <p14:creationId xmlns:p14="http://schemas.microsoft.com/office/powerpoint/2010/main" val="157015353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Main() Method</a:t>
            </a:r>
          </a:p>
          <a:p>
            <a:pPr lvl="2">
              <a:buFont typeface="Courier New" panose="02070309020205020404" pitchFamily="49" charset="0"/>
              <a:buChar char="o"/>
            </a:pPr>
            <a:r>
              <a:rPr lang="en-CA" sz="1800" dirty="0">
                <a:solidFill>
                  <a:srgbClr val="0000FF"/>
                </a:solidFill>
                <a:latin typeface="Cascadia Mono" panose="020B0609020000020004" pitchFamily="49" charset="0"/>
              </a:rPr>
              <a:t>var</a:t>
            </a:r>
            <a:r>
              <a:rPr lang="en-CA" sz="1800" dirty="0">
                <a:solidFill>
                  <a:srgbClr val="000000"/>
                </a:solidFill>
                <a:latin typeface="Cascadia Mono" panose="020B0609020000020004" pitchFamily="49" charset="0"/>
              </a:rPr>
              <a:t> app = </a:t>
            </a:r>
            <a:r>
              <a:rPr lang="en-CA" sz="1800" dirty="0" err="1">
                <a:solidFill>
                  <a:srgbClr val="000000"/>
                </a:solidFill>
                <a:latin typeface="Cascadia Mono" panose="020B0609020000020004" pitchFamily="49" charset="0"/>
              </a:rPr>
              <a:t>builder.Build</a:t>
            </a:r>
            <a:r>
              <a:rPr lang="en-CA" sz="1800" dirty="0">
                <a:solidFill>
                  <a:srgbClr val="000000"/>
                </a:solidFill>
                <a:latin typeface="Cascadia Mono" panose="020B0609020000020004" pitchFamily="49" charset="0"/>
              </a:rPr>
              <a:t>();</a:t>
            </a:r>
          </a:p>
          <a:p>
            <a:pPr lvl="2">
              <a:buFont typeface="Courier New" panose="02070309020205020404" pitchFamily="49" charset="0"/>
              <a:buChar char="o"/>
            </a:pPr>
            <a:r>
              <a:rPr lang="en-US" sz="1900" b="0" i="0" dirty="0">
                <a:solidFill>
                  <a:srgbClr val="000000"/>
                </a:solidFill>
                <a:effectLst/>
                <a:latin typeface="+mj-lt"/>
              </a:rPr>
              <a:t>The Build method of the </a:t>
            </a:r>
            <a:r>
              <a:rPr lang="en-US" sz="1900" b="0" i="0" dirty="0" err="1">
                <a:solidFill>
                  <a:srgbClr val="000000"/>
                </a:solidFill>
                <a:effectLst/>
                <a:latin typeface="+mj-lt"/>
              </a:rPr>
              <a:t>WebApplicationBuilder</a:t>
            </a:r>
            <a:r>
              <a:rPr lang="en-US" sz="1900" b="0" i="0" dirty="0">
                <a:solidFill>
                  <a:srgbClr val="000000"/>
                </a:solidFill>
                <a:effectLst/>
                <a:latin typeface="+mj-lt"/>
              </a:rPr>
              <a:t> class creates a new instance of the </a:t>
            </a:r>
            <a:r>
              <a:rPr lang="en-US" sz="1900" b="0" i="0" dirty="0" err="1">
                <a:solidFill>
                  <a:srgbClr val="000000"/>
                </a:solidFill>
                <a:effectLst/>
                <a:latin typeface="+mj-lt"/>
              </a:rPr>
              <a:t>WebApplication</a:t>
            </a:r>
            <a:r>
              <a:rPr lang="en-US" sz="1900" b="0" i="0" dirty="0">
                <a:solidFill>
                  <a:srgbClr val="000000"/>
                </a:solidFill>
                <a:effectLst/>
                <a:latin typeface="+mj-lt"/>
              </a:rPr>
              <a:t> class. </a:t>
            </a:r>
          </a:p>
          <a:p>
            <a:pPr lvl="3">
              <a:buFont typeface="Wingdings" panose="05000000000000000000" pitchFamily="2" charset="2"/>
              <a:buChar char="§"/>
            </a:pPr>
            <a:r>
              <a:rPr lang="en-US" sz="1900" dirty="0">
                <a:solidFill>
                  <a:srgbClr val="000000"/>
                </a:solidFill>
                <a:latin typeface="+mj-lt"/>
              </a:rPr>
              <a:t>T</a:t>
            </a:r>
            <a:r>
              <a:rPr lang="en-US" sz="1900" b="0" i="0" dirty="0">
                <a:solidFill>
                  <a:srgbClr val="000000"/>
                </a:solidFill>
                <a:effectLst/>
                <a:latin typeface="+mj-lt"/>
              </a:rPr>
              <a:t>he Web Application instance is used to set up the </a:t>
            </a:r>
            <a:r>
              <a:rPr lang="en-US" sz="1900" b="0" i="0" dirty="0" err="1">
                <a:solidFill>
                  <a:srgbClr val="000000"/>
                </a:solidFill>
                <a:effectLst/>
                <a:latin typeface="+mj-lt"/>
              </a:rPr>
              <a:t>Middlewares</a:t>
            </a:r>
            <a:r>
              <a:rPr lang="en-US" sz="1900" b="0" i="0" dirty="0">
                <a:solidFill>
                  <a:srgbClr val="000000"/>
                </a:solidFill>
                <a:effectLst/>
                <a:latin typeface="+mj-lt"/>
              </a:rPr>
              <a:t> and endpoints for an ASP.NET Core Application. </a:t>
            </a:r>
          </a:p>
          <a:p>
            <a:pPr lvl="3">
              <a:buFont typeface="Wingdings" panose="05000000000000000000" pitchFamily="2" charset="2"/>
              <a:buChar char="§"/>
            </a:pPr>
            <a:r>
              <a:rPr lang="en-US" sz="1900" b="0" i="0" dirty="0">
                <a:solidFill>
                  <a:srgbClr val="000000"/>
                </a:solidFill>
                <a:effectLst/>
                <a:latin typeface="+mj-lt"/>
              </a:rPr>
              <a:t>The empty template has set one middleware component using the </a:t>
            </a:r>
            <a:r>
              <a:rPr lang="en-US" sz="1900" b="0" i="0" dirty="0" err="1">
                <a:solidFill>
                  <a:srgbClr val="000000"/>
                </a:solidFill>
                <a:effectLst/>
                <a:latin typeface="+mj-lt"/>
              </a:rPr>
              <a:t>MapGet</a:t>
            </a:r>
            <a:r>
              <a:rPr lang="en-US" sz="1900" b="0" i="0" dirty="0">
                <a:solidFill>
                  <a:srgbClr val="000000"/>
                </a:solidFill>
                <a:effectLst/>
                <a:latin typeface="+mj-lt"/>
              </a:rPr>
              <a:t> extension method as follows:</a:t>
            </a:r>
          </a:p>
          <a:p>
            <a:pPr lvl="3">
              <a:buFont typeface="Wingdings" panose="05000000000000000000" pitchFamily="2" charset="2"/>
              <a:buChar char="§"/>
            </a:pPr>
            <a:r>
              <a:rPr lang="en-CA" sz="1800" dirty="0" err="1">
                <a:solidFill>
                  <a:srgbClr val="000000"/>
                </a:solidFill>
                <a:latin typeface="Cascadia Mono" panose="020B0609020000020004" pitchFamily="49" charset="0"/>
              </a:rPr>
              <a:t>app.MapGet</a:t>
            </a:r>
            <a:r>
              <a:rPr lang="en-CA" sz="1800" dirty="0">
                <a:solidFill>
                  <a:srgbClr val="000000"/>
                </a:solidFill>
                <a:latin typeface="Cascadia Mono" panose="020B0609020000020004" pitchFamily="49" charset="0"/>
              </a:rPr>
              <a:t>(</a:t>
            </a:r>
            <a:r>
              <a:rPr lang="en-CA" sz="1800" dirty="0">
                <a:solidFill>
                  <a:srgbClr val="A31515"/>
                </a:solidFill>
                <a:latin typeface="Cascadia Mono" panose="020B0609020000020004" pitchFamily="49" charset="0"/>
              </a:rPr>
              <a:t>"/"</a:t>
            </a:r>
            <a:r>
              <a:rPr lang="en-CA" sz="1800" dirty="0">
                <a:solidFill>
                  <a:srgbClr val="000000"/>
                </a:solidFill>
                <a:latin typeface="Cascadia Mono" panose="020B0609020000020004" pitchFamily="49" charset="0"/>
              </a:rPr>
              <a:t>, () =&gt; </a:t>
            </a:r>
            <a:r>
              <a:rPr lang="en-CA" sz="1800" dirty="0">
                <a:solidFill>
                  <a:srgbClr val="A31515"/>
                </a:solidFill>
                <a:latin typeface="Cascadia Mono" panose="020B0609020000020004" pitchFamily="49" charset="0"/>
              </a:rPr>
              <a:t>"Hello World!"</a:t>
            </a:r>
            <a:r>
              <a:rPr lang="en-CA" sz="1800" dirty="0">
                <a:solidFill>
                  <a:srgbClr val="000000"/>
                </a:solidFill>
                <a:latin typeface="Cascadia Mono" panose="020B0609020000020004" pitchFamily="49" charset="0"/>
              </a:rPr>
              <a:t>);</a:t>
            </a:r>
          </a:p>
          <a:p>
            <a:pPr lvl="2">
              <a:buFont typeface="Courier New" panose="02070309020205020404" pitchFamily="49" charset="0"/>
              <a:buChar char="o"/>
            </a:pPr>
            <a:r>
              <a:rPr lang="en-CA" sz="1800" dirty="0">
                <a:solidFill>
                  <a:srgbClr val="000000"/>
                </a:solidFill>
                <a:latin typeface="Cascadia Mono" panose="020B0609020000020004" pitchFamily="49" charset="0"/>
              </a:rPr>
              <a:t> </a:t>
            </a:r>
            <a:r>
              <a:rPr lang="en-CA" sz="1800" dirty="0" err="1">
                <a:solidFill>
                  <a:srgbClr val="000000"/>
                </a:solidFill>
                <a:latin typeface="Cascadia Mono" panose="020B0609020000020004" pitchFamily="49" charset="0"/>
              </a:rPr>
              <a:t>app.Run</a:t>
            </a:r>
            <a:r>
              <a:rPr lang="en-CA" sz="1800" dirty="0">
                <a:solidFill>
                  <a:srgbClr val="000000"/>
                </a:solidFill>
                <a:latin typeface="Cascadia Mono" panose="020B0609020000020004" pitchFamily="49" charset="0"/>
              </a:rPr>
              <a:t>();</a:t>
            </a:r>
          </a:p>
          <a:p>
            <a:pPr lvl="2">
              <a:buFont typeface="Courier New" panose="02070309020205020404" pitchFamily="49" charset="0"/>
              <a:buChar char="o"/>
            </a:pPr>
            <a:r>
              <a:rPr lang="en-CA" sz="1900" b="0" i="0" dirty="0">
                <a:solidFill>
                  <a:srgbClr val="000000"/>
                </a:solidFill>
                <a:effectLst/>
                <a:latin typeface="+mj-lt"/>
              </a:rPr>
              <a:t>T</a:t>
            </a:r>
            <a:r>
              <a:rPr lang="en-US" sz="1900" b="0" i="0" dirty="0">
                <a:solidFill>
                  <a:srgbClr val="000000"/>
                </a:solidFill>
                <a:effectLst/>
                <a:latin typeface="+mj-lt"/>
              </a:rPr>
              <a:t>he Run() method of the </a:t>
            </a:r>
            <a:r>
              <a:rPr lang="en-US" sz="1900" b="0" i="0" dirty="0" err="1">
                <a:solidFill>
                  <a:srgbClr val="000000"/>
                </a:solidFill>
                <a:effectLst/>
                <a:latin typeface="+mj-lt"/>
              </a:rPr>
              <a:t>WebApplication</a:t>
            </a:r>
            <a:r>
              <a:rPr lang="en-US" sz="1900" b="0" i="0" dirty="0">
                <a:solidFill>
                  <a:srgbClr val="000000"/>
                </a:solidFill>
                <a:effectLst/>
                <a:latin typeface="+mj-lt"/>
              </a:rPr>
              <a:t> instance starts the application and listens to HTTP requests.</a:t>
            </a:r>
            <a:endParaRPr lang="en-US" sz="1900" dirty="0">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a:t>
            </a:fld>
            <a:endParaRPr lang="en-US"/>
          </a:p>
        </p:txBody>
      </p:sp>
    </p:spTree>
    <p:extLst>
      <p:ext uri="{BB962C8B-B14F-4D97-AF65-F5344CB8AC3E}">
        <p14:creationId xmlns:p14="http://schemas.microsoft.com/office/powerpoint/2010/main" val="34964337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Image Tag Helper</a:t>
            </a:r>
          </a:p>
          <a:p>
            <a:pPr lvl="1" algn="just" fontAlgn="base">
              <a:buFont typeface="Courier New" panose="02070309020205020404" pitchFamily="49" charset="0"/>
              <a:buChar char="o"/>
            </a:pPr>
            <a:r>
              <a:rPr lang="en-US" sz="7600" b="0" i="0" dirty="0">
                <a:solidFill>
                  <a:srgbClr val="333333"/>
                </a:solidFill>
                <a:effectLst/>
                <a:latin typeface="+mj-lt"/>
              </a:rPr>
              <a:t>Based on the content of the image, a unique hash value is calculated and is appended to image URL as shown in the image below</a:t>
            </a:r>
          </a:p>
          <a:p>
            <a:pPr lvl="1" algn="just" fontAlgn="base">
              <a:buFont typeface="Courier New" panose="02070309020205020404" pitchFamily="49" charset="0"/>
              <a:buChar char="o"/>
            </a:pPr>
            <a:endParaRPr lang="en-US" sz="8800" dirty="0">
              <a:solidFill>
                <a:srgbClr val="333333"/>
              </a:solidFill>
              <a:latin typeface="arial" panose="020B0604020202020204" pitchFamily="34" charset="0"/>
            </a:endParaRPr>
          </a:p>
          <a:p>
            <a:pPr lvl="1" algn="just" fontAlgn="base">
              <a:buFont typeface="Courier New" panose="02070309020205020404" pitchFamily="49" charset="0"/>
              <a:buChar char="o"/>
            </a:pPr>
            <a:endParaRPr lang="en-US" sz="8800" b="0" i="0" dirty="0">
              <a:solidFill>
                <a:srgbClr val="333333"/>
              </a:solidFill>
              <a:effectLst/>
              <a:latin typeface="arial" panose="020B0604020202020204" pitchFamily="34" charset="0"/>
            </a:endParaRPr>
          </a:p>
          <a:p>
            <a:pPr lvl="1" algn="just" fontAlgn="base">
              <a:buFont typeface="Courier New" panose="02070309020205020404" pitchFamily="49" charset="0"/>
              <a:buChar char="o"/>
            </a:pPr>
            <a:endParaRPr lang="en-US" sz="8800" dirty="0">
              <a:solidFill>
                <a:srgbClr val="333333"/>
              </a:solidFill>
              <a:latin typeface="arial" panose="020B0604020202020204" pitchFamily="34" charset="0"/>
            </a:endParaRPr>
          </a:p>
          <a:p>
            <a:pPr lvl="1" algn="just" fontAlgn="base">
              <a:buFont typeface="Courier New" panose="02070309020205020404" pitchFamily="49" charset="0"/>
              <a:buChar char="o"/>
            </a:pPr>
            <a:r>
              <a:rPr lang="en-US" sz="7600" b="0" i="0" dirty="0">
                <a:solidFill>
                  <a:srgbClr val="333333"/>
                </a:solidFill>
                <a:effectLst/>
                <a:latin typeface="+mj-lt"/>
              </a:rPr>
              <a:t>This unique string prompts the browser to reload the image from the server and not from the browser cache</a:t>
            </a:r>
          </a:p>
          <a:p>
            <a:pPr lvl="1" algn="just" fontAlgn="base">
              <a:buFont typeface="Courier New" panose="02070309020205020404" pitchFamily="49" charset="0"/>
              <a:buChar char="o"/>
            </a:pPr>
            <a:r>
              <a:rPr lang="en-US" sz="7600" b="0" i="0" dirty="0">
                <a:solidFill>
                  <a:srgbClr val="333333"/>
                </a:solidFill>
                <a:effectLst/>
                <a:latin typeface="+mj-lt"/>
              </a:rPr>
              <a:t>Each time the image on the server changes a new hash value is calculated and cached</a:t>
            </a:r>
          </a:p>
          <a:p>
            <a:pPr lvl="1" algn="just" fontAlgn="base">
              <a:buFont typeface="Courier New" panose="02070309020205020404" pitchFamily="49" charset="0"/>
              <a:buChar char="o"/>
            </a:pPr>
            <a:r>
              <a:rPr lang="en-US" sz="7600" b="0" i="0" dirty="0">
                <a:solidFill>
                  <a:srgbClr val="333333"/>
                </a:solidFill>
                <a:effectLst/>
                <a:latin typeface="+mj-lt"/>
              </a:rPr>
              <a:t>If the image has not changed the hash isn't recalculated</a:t>
            </a:r>
            <a:endParaRPr lang="en-US" sz="7600" dirty="0">
              <a:solidFill>
                <a:srgbClr val="333333"/>
              </a:solidFill>
              <a:latin typeface="+mj-lt"/>
            </a:endParaRPr>
          </a:p>
          <a:p>
            <a:pPr lvl="1" algn="just" fontAlgn="base">
              <a:buFont typeface="Courier New" panose="02070309020205020404" pitchFamily="49" charset="0"/>
              <a:buChar char="o"/>
            </a:pPr>
            <a:r>
              <a:rPr lang="en-US" sz="7600" b="0" i="0" dirty="0">
                <a:solidFill>
                  <a:srgbClr val="333333"/>
                </a:solidFill>
                <a:effectLst/>
                <a:latin typeface="+mj-lt"/>
              </a:rPr>
              <a:t>Using this unique hash value, the browser keeps track of whether the image content on the server has change</a:t>
            </a: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220</a:t>
            </a:fld>
            <a:endParaRPr lang="en-US" dirty="0"/>
          </a:p>
        </p:txBody>
      </p:sp>
      <p:pic>
        <p:nvPicPr>
          <p:cNvPr id="7" name="Picture 6">
            <a:extLst>
              <a:ext uri="{FF2B5EF4-FFF2-40B4-BE49-F238E27FC236}">
                <a16:creationId xmlns:a16="http://schemas.microsoft.com/office/drawing/2014/main" id="{0A4AD6BC-08F9-45AC-B5E4-69186F120CF0}"/>
              </a:ext>
            </a:extLst>
          </p:cNvPr>
          <p:cNvPicPr>
            <a:picLocks noChangeAspect="1"/>
          </p:cNvPicPr>
          <p:nvPr/>
        </p:nvPicPr>
        <p:blipFill>
          <a:blip r:embed="rId2"/>
          <a:stretch>
            <a:fillRect/>
          </a:stretch>
        </p:blipFill>
        <p:spPr>
          <a:xfrm>
            <a:off x="1066800" y="3257083"/>
            <a:ext cx="8458933" cy="693480"/>
          </a:xfrm>
          <a:prstGeom prst="rect">
            <a:avLst/>
          </a:prstGeom>
        </p:spPr>
      </p:pic>
    </p:spTree>
    <p:extLst>
      <p:ext uri="{BB962C8B-B14F-4D97-AF65-F5344CB8AC3E}">
        <p14:creationId xmlns:p14="http://schemas.microsoft.com/office/powerpoint/2010/main" val="271832553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Environment Tag Helper</a:t>
            </a:r>
          </a:p>
          <a:p>
            <a:pPr lvl="1">
              <a:buFont typeface="Courier New" panose="02070309020205020404" pitchFamily="49" charset="0"/>
              <a:buChar char="o"/>
            </a:pPr>
            <a:r>
              <a:rPr lang="en-US" sz="7600" i="0" dirty="0">
                <a:solidFill>
                  <a:srgbClr val="333333"/>
                </a:solidFill>
                <a:effectLst/>
                <a:latin typeface="+mj-lt"/>
              </a:rPr>
              <a:t>We are using Bootstrap in our ASP.NET Core Application</a:t>
            </a:r>
          </a:p>
          <a:p>
            <a:pPr lvl="1">
              <a:buFont typeface="Courier New" panose="02070309020205020404" pitchFamily="49" charset="0"/>
              <a:buChar char="o"/>
            </a:pPr>
            <a:r>
              <a:rPr lang="en-US" sz="7600" i="0" dirty="0">
                <a:solidFill>
                  <a:srgbClr val="333333"/>
                </a:solidFill>
                <a:effectLst/>
                <a:latin typeface="+mj-lt"/>
              </a:rPr>
              <a:t>For ease of debugging, on our local development machine (</a:t>
            </a:r>
            <a:r>
              <a:rPr lang="en-US" sz="7600" i="0" dirty="0" err="1">
                <a:solidFill>
                  <a:srgbClr val="333333"/>
                </a:solidFill>
                <a:effectLst/>
                <a:latin typeface="+mj-lt"/>
              </a:rPr>
              <a:t>i.e</a:t>
            </a:r>
            <a:r>
              <a:rPr lang="en-US" sz="7600" i="0" dirty="0">
                <a:solidFill>
                  <a:srgbClr val="333333"/>
                </a:solidFill>
                <a:effectLst/>
                <a:latin typeface="+mj-lt"/>
              </a:rPr>
              <a:t> on the Development Environment) we want the application to load non-minified bootstrap </a:t>
            </a:r>
            <a:r>
              <a:rPr lang="en-US" sz="7600" i="0" dirty="0" err="1">
                <a:solidFill>
                  <a:srgbClr val="333333"/>
                </a:solidFill>
                <a:effectLst/>
                <a:latin typeface="+mj-lt"/>
              </a:rPr>
              <a:t>css</a:t>
            </a:r>
            <a:r>
              <a:rPr lang="en-US" sz="7600" i="0" dirty="0">
                <a:solidFill>
                  <a:srgbClr val="333333"/>
                </a:solidFill>
                <a:effectLst/>
                <a:latin typeface="+mj-lt"/>
              </a:rPr>
              <a:t> file (bootstrap.css)</a:t>
            </a:r>
          </a:p>
          <a:p>
            <a:pPr lvl="1">
              <a:buFont typeface="Courier New" panose="02070309020205020404" pitchFamily="49" charset="0"/>
              <a:buChar char="o"/>
            </a:pPr>
            <a:r>
              <a:rPr lang="en-US" sz="7600" i="0" dirty="0">
                <a:solidFill>
                  <a:srgbClr val="333333"/>
                </a:solidFill>
                <a:effectLst/>
                <a:latin typeface="+mj-lt"/>
              </a:rPr>
              <a:t>On Staging, Production or any other environment except Development environment we want the application to load minified bootstrap </a:t>
            </a:r>
            <a:r>
              <a:rPr lang="en-US" sz="7600" i="0" dirty="0" err="1">
                <a:solidFill>
                  <a:srgbClr val="333333"/>
                </a:solidFill>
                <a:effectLst/>
                <a:latin typeface="+mj-lt"/>
              </a:rPr>
              <a:t>css</a:t>
            </a:r>
            <a:r>
              <a:rPr lang="en-US" sz="7600" i="0" dirty="0">
                <a:solidFill>
                  <a:srgbClr val="333333"/>
                </a:solidFill>
                <a:effectLst/>
                <a:latin typeface="+mj-lt"/>
              </a:rPr>
              <a:t> file (bootstrap.min.css) from a CDN (Content Delivery Network) for better performance.</a:t>
            </a:r>
          </a:p>
          <a:p>
            <a:pPr lvl="1">
              <a:buFont typeface="Courier New" panose="02070309020205020404" pitchFamily="49" charset="0"/>
              <a:buChar char="o"/>
            </a:pPr>
            <a:r>
              <a:rPr lang="en-US" sz="7600" i="0" dirty="0">
                <a:solidFill>
                  <a:srgbClr val="333333"/>
                </a:solidFill>
                <a:effectLst/>
                <a:latin typeface="+mj-lt"/>
              </a:rPr>
              <a:t>However, if the CDN is down or for some reason, our application is not able to reach the CDN, we want our application to fallback and load the minified bootstrap file (bootstrap.min.css) from our own application web server</a:t>
            </a:r>
          </a:p>
          <a:p>
            <a:pPr lvl="1">
              <a:buFont typeface="Courier New" panose="02070309020205020404" pitchFamily="49" charset="0"/>
              <a:buChar char="o"/>
            </a:pPr>
            <a:r>
              <a:rPr lang="en-US" sz="7600" dirty="0">
                <a:solidFill>
                  <a:srgbClr val="333333"/>
                </a:solidFill>
                <a:latin typeface="+mj-lt"/>
              </a:rPr>
              <a:t>To </a:t>
            </a:r>
            <a:r>
              <a:rPr lang="en-US" sz="7600" b="0" i="0" dirty="0">
                <a:solidFill>
                  <a:srgbClr val="333333"/>
                </a:solidFill>
                <a:effectLst/>
                <a:latin typeface="+mj-lt"/>
              </a:rPr>
              <a:t>achieve this very easily using ASP.NET Core </a:t>
            </a:r>
            <a:r>
              <a:rPr lang="en-US" sz="7600" b="0" i="0" dirty="0">
                <a:solidFill>
                  <a:srgbClr val="0000FF"/>
                </a:solidFill>
                <a:effectLst/>
                <a:latin typeface="+mj-lt"/>
              </a:rPr>
              <a:t>&lt;</a:t>
            </a:r>
            <a:r>
              <a:rPr lang="en-US" sz="7600" b="0" i="0" dirty="0">
                <a:solidFill>
                  <a:srgbClr val="990000"/>
                </a:solidFill>
                <a:effectLst/>
                <a:latin typeface="+mj-lt"/>
              </a:rPr>
              <a:t>environment</a:t>
            </a:r>
            <a:r>
              <a:rPr lang="en-US" sz="7600" b="0" i="0" dirty="0">
                <a:solidFill>
                  <a:srgbClr val="0000FF"/>
                </a:solidFill>
                <a:effectLst/>
                <a:latin typeface="+mj-lt"/>
              </a:rPr>
              <a:t>&gt;</a:t>
            </a:r>
            <a:r>
              <a:rPr lang="en-US" sz="7600" b="0" i="0" dirty="0">
                <a:solidFill>
                  <a:srgbClr val="333333"/>
                </a:solidFill>
                <a:effectLst/>
                <a:latin typeface="+mj-lt"/>
              </a:rPr>
              <a:t> tag helper</a:t>
            </a:r>
          </a:p>
          <a:p>
            <a:pPr lvl="1">
              <a:buFont typeface="Courier New" panose="02070309020205020404" pitchFamily="49" charset="0"/>
              <a:buChar char="o"/>
            </a:pPr>
            <a:r>
              <a:rPr lang="en-US" sz="7600" dirty="0">
                <a:solidFill>
                  <a:srgbClr val="333333"/>
                </a:solidFill>
                <a:latin typeface="+mj-lt"/>
              </a:rPr>
              <a:t>As discussed earlier, we use ASPNETCORE_ENVIRONMENT variable to set the application environment</a:t>
            </a:r>
          </a:p>
          <a:p>
            <a:pPr lvl="1">
              <a:buFont typeface="Courier New" panose="02070309020205020404" pitchFamily="49" charset="0"/>
              <a:buChar char="o"/>
            </a:pPr>
            <a:r>
              <a:rPr lang="en-US" sz="7600" i="0" dirty="0">
                <a:solidFill>
                  <a:srgbClr val="333333"/>
                </a:solidFill>
                <a:effectLst/>
                <a:latin typeface="+mj-lt"/>
              </a:rPr>
              <a:t>The application environment for our local machine is set in </a:t>
            </a:r>
            <a:r>
              <a:rPr lang="en-US" sz="7600" i="0" dirty="0" err="1">
                <a:solidFill>
                  <a:srgbClr val="333333"/>
                </a:solidFill>
                <a:effectLst/>
                <a:latin typeface="+mj-lt"/>
              </a:rPr>
              <a:t>launchsettings.json</a:t>
            </a:r>
            <a:r>
              <a:rPr lang="en-US" sz="7600" i="0" dirty="0">
                <a:solidFill>
                  <a:srgbClr val="333333"/>
                </a:solidFill>
                <a:effectLst/>
                <a:latin typeface="+mj-lt"/>
              </a:rPr>
              <a:t> file</a:t>
            </a:r>
          </a:p>
          <a:p>
            <a:pPr lvl="1">
              <a:buFont typeface="Courier New" panose="02070309020205020404" pitchFamily="49" charset="0"/>
              <a:buChar char="o"/>
            </a:pPr>
            <a:r>
              <a:rPr lang="en-US" sz="7600" dirty="0">
                <a:solidFill>
                  <a:srgbClr val="333333"/>
                </a:solidFill>
                <a:latin typeface="+mj-lt"/>
              </a:rPr>
              <a:t>For staging and production environment it is set in the operating system</a:t>
            </a:r>
          </a:p>
          <a:p>
            <a:pPr lvl="1">
              <a:buFont typeface="Courier New" panose="02070309020205020404" pitchFamily="49" charset="0"/>
              <a:buChar char="o"/>
            </a:pPr>
            <a:r>
              <a:rPr lang="en-CA" sz="7600" b="1" i="1" dirty="0">
                <a:solidFill>
                  <a:srgbClr val="333333"/>
                </a:solidFill>
                <a:effectLst/>
                <a:latin typeface="+mj-lt"/>
              </a:rPr>
              <a:t>Environment tag helper</a:t>
            </a:r>
            <a:r>
              <a:rPr lang="en-CA" sz="7600" b="0" i="0" dirty="0">
                <a:solidFill>
                  <a:srgbClr val="333333"/>
                </a:solidFill>
                <a:effectLst/>
                <a:latin typeface="+mj-lt"/>
              </a:rPr>
              <a:t> supports rendering different content depending on the application environment</a:t>
            </a:r>
            <a:endParaRPr lang="en-US" sz="7600" i="0" dirty="0">
              <a:solidFill>
                <a:srgbClr val="333333"/>
              </a:solidFill>
              <a:effectLst/>
              <a:latin typeface="+mj-lt"/>
            </a:endParaRPr>
          </a:p>
          <a:p>
            <a:pPr lvl="1" algn="just" fontAlgn="base">
              <a:buFont typeface="Courier New" panose="02070309020205020404" pitchFamily="49" charset="0"/>
              <a:buChar char="o"/>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221</a:t>
            </a:fld>
            <a:endParaRPr lang="en-US" dirty="0"/>
          </a:p>
        </p:txBody>
      </p:sp>
    </p:spTree>
    <p:extLst>
      <p:ext uri="{BB962C8B-B14F-4D97-AF65-F5344CB8AC3E}">
        <p14:creationId xmlns:p14="http://schemas.microsoft.com/office/powerpoint/2010/main" val="127444417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Environment Tag Helper</a:t>
            </a:r>
          </a:p>
          <a:p>
            <a:pPr lvl="1">
              <a:buFont typeface="Courier New" panose="02070309020205020404" pitchFamily="49" charset="0"/>
              <a:buChar char="o"/>
            </a:pPr>
            <a:r>
              <a:rPr lang="en-CA" sz="7600" i="0" dirty="0">
                <a:solidFill>
                  <a:srgbClr val="333333"/>
                </a:solidFill>
                <a:effectLst/>
                <a:latin typeface="+mj-lt"/>
              </a:rPr>
              <a:t>The _Layout page is modified as shown in the image below</a:t>
            </a:r>
          </a:p>
          <a:p>
            <a:pPr lvl="1">
              <a:buFont typeface="Courier New" panose="02070309020205020404" pitchFamily="49" charset="0"/>
              <a:buChar char="o"/>
            </a:pPr>
            <a:endParaRPr lang="en-CA" sz="7600" dirty="0">
              <a:solidFill>
                <a:srgbClr val="333333"/>
              </a:solidFill>
              <a:latin typeface="+mj-lt"/>
            </a:endParaRPr>
          </a:p>
          <a:p>
            <a:pPr lvl="1">
              <a:buFont typeface="Courier New" panose="02070309020205020404" pitchFamily="49" charset="0"/>
              <a:buChar char="o"/>
            </a:pPr>
            <a:endParaRPr lang="en-CA" sz="7600" i="0" dirty="0">
              <a:solidFill>
                <a:srgbClr val="333333"/>
              </a:solidFill>
              <a:effectLst/>
              <a:latin typeface="+mj-lt"/>
            </a:endParaRPr>
          </a:p>
          <a:p>
            <a:pPr lvl="1">
              <a:buFont typeface="Courier New" panose="02070309020205020404" pitchFamily="49" charset="0"/>
              <a:buChar char="o"/>
            </a:pPr>
            <a:endParaRPr lang="en-CA" sz="7600" dirty="0">
              <a:solidFill>
                <a:srgbClr val="333333"/>
              </a:solidFill>
              <a:latin typeface="+mj-lt"/>
            </a:endParaRPr>
          </a:p>
          <a:p>
            <a:pPr lvl="1">
              <a:buFont typeface="Courier New" panose="02070309020205020404" pitchFamily="49" charset="0"/>
              <a:buChar char="o"/>
            </a:pPr>
            <a:endParaRPr lang="en-CA" sz="7600" i="0" dirty="0">
              <a:solidFill>
                <a:srgbClr val="333333"/>
              </a:solidFill>
              <a:effectLst/>
              <a:latin typeface="+mj-lt"/>
            </a:endParaRPr>
          </a:p>
          <a:p>
            <a:pPr lvl="1">
              <a:buFont typeface="Courier New" panose="02070309020205020404" pitchFamily="49" charset="0"/>
              <a:buChar char="o"/>
            </a:pPr>
            <a:endParaRPr lang="en-CA" sz="7600" dirty="0">
              <a:solidFill>
                <a:srgbClr val="333333"/>
              </a:solidFill>
              <a:latin typeface="+mj-lt"/>
            </a:endParaRPr>
          </a:p>
          <a:p>
            <a:pPr lvl="1">
              <a:buFont typeface="Courier New" panose="02070309020205020404" pitchFamily="49" charset="0"/>
              <a:buChar char="o"/>
            </a:pPr>
            <a:r>
              <a:rPr lang="en-CA" sz="7600" i="0" dirty="0">
                <a:solidFill>
                  <a:srgbClr val="333333"/>
                </a:solidFill>
                <a:effectLst/>
                <a:latin typeface="+mj-lt"/>
              </a:rPr>
              <a:t>In the image above, the environment Tag </a:t>
            </a:r>
            <a:r>
              <a:rPr lang="en-CA" sz="7600" dirty="0">
                <a:solidFill>
                  <a:srgbClr val="333333"/>
                </a:solidFill>
                <a:latin typeface="+mj-lt"/>
              </a:rPr>
              <a:t>H</a:t>
            </a:r>
            <a:r>
              <a:rPr lang="en-CA" sz="7600" i="0" dirty="0">
                <a:solidFill>
                  <a:srgbClr val="333333"/>
                </a:solidFill>
                <a:effectLst/>
                <a:latin typeface="+mj-lt"/>
              </a:rPr>
              <a:t>elper is set to Development using the include attribute</a:t>
            </a:r>
          </a:p>
          <a:p>
            <a:pPr lvl="1">
              <a:buFont typeface="Courier New" panose="02070309020205020404" pitchFamily="49" charset="0"/>
              <a:buChar char="o"/>
            </a:pPr>
            <a:r>
              <a:rPr lang="en-CA" sz="7600" dirty="0">
                <a:solidFill>
                  <a:srgbClr val="333333"/>
                </a:solidFill>
                <a:latin typeface="+mj-lt"/>
              </a:rPr>
              <a:t>This means that in the Development environment we are using the non minified bootstrap</a:t>
            </a:r>
          </a:p>
          <a:p>
            <a:pPr lvl="1">
              <a:buFont typeface="Courier New" panose="02070309020205020404" pitchFamily="49" charset="0"/>
              <a:buChar char="o"/>
            </a:pPr>
            <a:r>
              <a:rPr lang="en-CA" sz="7600" i="0" dirty="0">
                <a:solidFill>
                  <a:srgbClr val="333333"/>
                </a:solidFill>
                <a:effectLst/>
                <a:latin typeface="+mj-lt"/>
              </a:rPr>
              <a:t>In the second environment Tag Helper we are using the exclude attribute with a value of Development</a:t>
            </a:r>
          </a:p>
          <a:p>
            <a:pPr lvl="1">
              <a:buFont typeface="Courier New" panose="02070309020205020404" pitchFamily="49" charset="0"/>
              <a:buChar char="o"/>
            </a:pPr>
            <a:r>
              <a:rPr lang="en-CA" sz="7600" dirty="0">
                <a:solidFill>
                  <a:srgbClr val="333333"/>
                </a:solidFill>
                <a:latin typeface="+mj-lt"/>
              </a:rPr>
              <a:t>So what this means is any environment that is not Development use the minified bootstrap from a CDN</a:t>
            </a:r>
          </a:p>
          <a:p>
            <a:pPr lvl="1">
              <a:buFont typeface="Courier New" panose="02070309020205020404" pitchFamily="49" charset="0"/>
              <a:buChar char="o"/>
            </a:pPr>
            <a:r>
              <a:rPr lang="en-CA" sz="7600" i="0" dirty="0">
                <a:solidFill>
                  <a:srgbClr val="333333"/>
                </a:solidFill>
                <a:effectLst/>
                <a:latin typeface="+mj-lt"/>
              </a:rPr>
              <a:t>We can either use the exclude attrib</a:t>
            </a:r>
            <a:r>
              <a:rPr lang="en-CA" sz="7600" dirty="0">
                <a:solidFill>
                  <a:srgbClr val="333333"/>
                </a:solidFill>
                <a:latin typeface="+mj-lt"/>
              </a:rPr>
              <a:t>ute this way or we can use the include attribute and comma separate list hosting environments</a:t>
            </a:r>
            <a:endParaRPr lang="en-CA" sz="7600" i="0" dirty="0">
              <a:solidFill>
                <a:srgbClr val="333333"/>
              </a:solidFill>
              <a:effectLst/>
              <a:latin typeface="+mj-lt"/>
            </a:endParaRPr>
          </a:p>
          <a:p>
            <a:pPr marL="274320" lvl="1" indent="0">
              <a:buNone/>
            </a:pPr>
            <a:endParaRPr lang="en-US" sz="7600" i="0" dirty="0">
              <a:solidFill>
                <a:srgbClr val="333333"/>
              </a:solidFill>
              <a:effectLst/>
              <a:latin typeface="+mj-lt"/>
            </a:endParaRPr>
          </a:p>
          <a:p>
            <a:pPr lvl="1" algn="just" fontAlgn="base">
              <a:buFont typeface="Courier New" panose="02070309020205020404" pitchFamily="49" charset="0"/>
              <a:buChar char="o"/>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222</a:t>
            </a:fld>
            <a:endParaRPr lang="en-US" dirty="0"/>
          </a:p>
        </p:txBody>
      </p:sp>
      <p:pic>
        <p:nvPicPr>
          <p:cNvPr id="7" name="Picture 6">
            <a:extLst>
              <a:ext uri="{FF2B5EF4-FFF2-40B4-BE49-F238E27FC236}">
                <a16:creationId xmlns:a16="http://schemas.microsoft.com/office/drawing/2014/main" id="{2A3C221A-11D2-43C5-B789-060B7D3A995E}"/>
              </a:ext>
            </a:extLst>
          </p:cNvPr>
          <p:cNvPicPr>
            <a:picLocks noChangeAspect="1"/>
          </p:cNvPicPr>
          <p:nvPr/>
        </p:nvPicPr>
        <p:blipFill>
          <a:blip r:embed="rId2"/>
          <a:stretch>
            <a:fillRect/>
          </a:stretch>
        </p:blipFill>
        <p:spPr>
          <a:xfrm>
            <a:off x="1066800" y="2954600"/>
            <a:ext cx="7994073" cy="1272650"/>
          </a:xfrm>
          <a:prstGeom prst="rect">
            <a:avLst/>
          </a:prstGeom>
        </p:spPr>
      </p:pic>
    </p:spTree>
    <p:extLst>
      <p:ext uri="{BB962C8B-B14F-4D97-AF65-F5344CB8AC3E}">
        <p14:creationId xmlns:p14="http://schemas.microsoft.com/office/powerpoint/2010/main" val="375820663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Environment Tag Helper</a:t>
            </a:r>
          </a:p>
          <a:p>
            <a:pPr lvl="1">
              <a:buFont typeface="Courier New" panose="02070309020205020404" pitchFamily="49" charset="0"/>
              <a:buChar char="o"/>
            </a:pPr>
            <a:r>
              <a:rPr lang="en-US" sz="7600" b="0" i="0" dirty="0">
                <a:solidFill>
                  <a:srgbClr val="333333"/>
                </a:solidFill>
                <a:effectLst/>
                <a:latin typeface="+mj-lt"/>
              </a:rPr>
              <a:t>The integrity attribute on the </a:t>
            </a:r>
            <a:r>
              <a:rPr lang="en-US" sz="7600" b="0" i="0" dirty="0">
                <a:solidFill>
                  <a:srgbClr val="0000FF"/>
                </a:solidFill>
                <a:effectLst/>
                <a:latin typeface="+mj-lt"/>
              </a:rPr>
              <a:t>&lt;</a:t>
            </a:r>
            <a:r>
              <a:rPr lang="en-US" sz="7600" b="0" i="0" dirty="0">
                <a:solidFill>
                  <a:srgbClr val="990000"/>
                </a:solidFill>
                <a:effectLst/>
                <a:latin typeface="+mj-lt"/>
              </a:rPr>
              <a:t>link</a:t>
            </a:r>
            <a:r>
              <a:rPr lang="en-US" sz="7600" b="0" i="0" dirty="0">
                <a:solidFill>
                  <a:srgbClr val="0000FF"/>
                </a:solidFill>
                <a:effectLst/>
                <a:latin typeface="+mj-lt"/>
              </a:rPr>
              <a:t>&gt;</a:t>
            </a:r>
            <a:r>
              <a:rPr lang="en-US" sz="7600" b="0" i="0" dirty="0">
                <a:solidFill>
                  <a:srgbClr val="333333"/>
                </a:solidFill>
                <a:effectLst/>
                <a:latin typeface="+mj-lt"/>
              </a:rPr>
              <a:t> element is used for </a:t>
            </a:r>
            <a:r>
              <a:rPr lang="en-US" sz="7600" b="1" i="0" dirty="0" err="1">
                <a:solidFill>
                  <a:srgbClr val="333333"/>
                </a:solidFill>
                <a:effectLst/>
                <a:latin typeface="+mj-lt"/>
              </a:rPr>
              <a:t>Subresource</a:t>
            </a:r>
            <a:r>
              <a:rPr lang="en-US" sz="7600" b="1" i="0" dirty="0">
                <a:solidFill>
                  <a:srgbClr val="333333"/>
                </a:solidFill>
                <a:effectLst/>
                <a:latin typeface="+mj-lt"/>
              </a:rPr>
              <a:t> Integrity check</a:t>
            </a:r>
          </a:p>
          <a:p>
            <a:pPr lvl="1">
              <a:buFont typeface="Courier New" panose="02070309020205020404" pitchFamily="49" charset="0"/>
              <a:buChar char="o"/>
            </a:pPr>
            <a:r>
              <a:rPr lang="en-US" sz="7600" b="0" i="0" dirty="0" err="1">
                <a:solidFill>
                  <a:srgbClr val="333333"/>
                </a:solidFill>
                <a:effectLst/>
                <a:latin typeface="+mj-lt"/>
              </a:rPr>
              <a:t>Subresource</a:t>
            </a:r>
            <a:r>
              <a:rPr lang="en-US" sz="7600" b="0" i="0" dirty="0">
                <a:solidFill>
                  <a:srgbClr val="333333"/>
                </a:solidFill>
                <a:effectLst/>
                <a:latin typeface="+mj-lt"/>
              </a:rPr>
              <a:t> Integrity (SRI), is a security feature that allows a browser to check if the file being retrieved has been maliciously altered</a:t>
            </a:r>
          </a:p>
          <a:p>
            <a:pPr lvl="1">
              <a:buFont typeface="Courier New" panose="02070309020205020404" pitchFamily="49" charset="0"/>
              <a:buChar char="o"/>
            </a:pPr>
            <a:r>
              <a:rPr lang="en-US" sz="7600" b="0" i="0" dirty="0">
                <a:solidFill>
                  <a:srgbClr val="333333"/>
                </a:solidFill>
                <a:effectLst/>
                <a:latin typeface="+mj-lt"/>
              </a:rPr>
              <a:t>When the browser downloads the file, it recalculates the hash and compares it against the "integrity" attribute hash value</a:t>
            </a:r>
            <a:endParaRPr lang="en-US" sz="7600" dirty="0">
              <a:solidFill>
                <a:srgbClr val="333333"/>
              </a:solidFill>
              <a:latin typeface="+mj-lt"/>
            </a:endParaRPr>
          </a:p>
          <a:p>
            <a:pPr lvl="1">
              <a:buFont typeface="Courier New" panose="02070309020205020404" pitchFamily="49" charset="0"/>
              <a:buChar char="o"/>
            </a:pPr>
            <a:r>
              <a:rPr lang="en-US" sz="7600" b="0" i="0" dirty="0">
                <a:solidFill>
                  <a:srgbClr val="333333"/>
                </a:solidFill>
                <a:effectLst/>
                <a:latin typeface="+mj-lt"/>
              </a:rPr>
              <a:t>If the hash values match, the browser allows the file to be downloaded otherwise it is blocked</a:t>
            </a:r>
          </a:p>
          <a:p>
            <a:pPr lvl="1">
              <a:buFont typeface="Courier New" panose="02070309020205020404" pitchFamily="49" charset="0"/>
              <a:buChar char="o"/>
            </a:pPr>
            <a:r>
              <a:rPr lang="en-US" sz="7600" dirty="0">
                <a:solidFill>
                  <a:srgbClr val="333333"/>
                </a:solidFill>
                <a:latin typeface="+mj-lt"/>
              </a:rPr>
              <a:t>If for some reason the CDN is down, we want the application to fallback to using the minified bootstrap file from the application server</a:t>
            </a:r>
          </a:p>
          <a:p>
            <a:pPr lvl="1">
              <a:buFont typeface="Courier New" panose="02070309020205020404" pitchFamily="49" charset="0"/>
              <a:buChar char="o"/>
            </a:pPr>
            <a:r>
              <a:rPr lang="en-US" sz="7600" i="0" dirty="0">
                <a:solidFill>
                  <a:srgbClr val="333333"/>
                </a:solidFill>
                <a:effectLst/>
                <a:latin typeface="+mj-lt"/>
              </a:rPr>
              <a:t>The _Layout is modified to show the code in the environment Tag Helper when the application falls back to using the minified bootstrap file from the application server. This is shown in the image on the next slide</a:t>
            </a:r>
          </a:p>
          <a:p>
            <a:pPr lvl="1" algn="just" fontAlgn="base">
              <a:buFont typeface="Courier New" panose="02070309020205020404" pitchFamily="49" charset="0"/>
              <a:buChar char="o"/>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223</a:t>
            </a:fld>
            <a:endParaRPr lang="en-US" dirty="0"/>
          </a:p>
        </p:txBody>
      </p:sp>
    </p:spTree>
    <p:extLst>
      <p:ext uri="{BB962C8B-B14F-4D97-AF65-F5344CB8AC3E}">
        <p14:creationId xmlns:p14="http://schemas.microsoft.com/office/powerpoint/2010/main" val="71845776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Environment Tag Helper</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lvl="1" algn="just" fontAlgn="base">
              <a:buFont typeface="Courier New" panose="02070309020205020404" pitchFamily="49" charset="0"/>
              <a:buChar char="o"/>
            </a:pPr>
            <a:r>
              <a:rPr lang="en-US" sz="7400" dirty="0">
                <a:solidFill>
                  <a:srgbClr val="000000"/>
                </a:solidFill>
                <a:latin typeface="+mj-lt"/>
              </a:rPr>
              <a:t>The asp-fallback-</a:t>
            </a:r>
            <a:r>
              <a:rPr lang="en-US" sz="7400" dirty="0" err="1">
                <a:solidFill>
                  <a:srgbClr val="000000"/>
                </a:solidFill>
                <a:latin typeface="+mj-lt"/>
              </a:rPr>
              <a:t>href</a:t>
            </a:r>
            <a:r>
              <a:rPr lang="en-US" sz="7400" dirty="0">
                <a:solidFill>
                  <a:srgbClr val="000000"/>
                </a:solidFill>
                <a:latin typeface="+mj-lt"/>
              </a:rPr>
              <a:t> attribute is used to specify the fallback source</a:t>
            </a: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224</a:t>
            </a:fld>
            <a:endParaRPr lang="en-US" dirty="0"/>
          </a:p>
        </p:txBody>
      </p:sp>
      <p:pic>
        <p:nvPicPr>
          <p:cNvPr id="7" name="Picture 6">
            <a:extLst>
              <a:ext uri="{FF2B5EF4-FFF2-40B4-BE49-F238E27FC236}">
                <a16:creationId xmlns:a16="http://schemas.microsoft.com/office/drawing/2014/main" id="{A98550C4-D1DB-4B7C-8EC4-274FDD201820}"/>
              </a:ext>
            </a:extLst>
          </p:cNvPr>
          <p:cNvPicPr>
            <a:picLocks noChangeAspect="1"/>
          </p:cNvPicPr>
          <p:nvPr/>
        </p:nvPicPr>
        <p:blipFill>
          <a:blip r:embed="rId2"/>
          <a:stretch>
            <a:fillRect/>
          </a:stretch>
        </p:blipFill>
        <p:spPr>
          <a:xfrm>
            <a:off x="1066800" y="2704601"/>
            <a:ext cx="8367485" cy="2126164"/>
          </a:xfrm>
          <a:prstGeom prst="rect">
            <a:avLst/>
          </a:prstGeom>
        </p:spPr>
      </p:pic>
    </p:spTree>
    <p:extLst>
      <p:ext uri="{BB962C8B-B14F-4D97-AF65-F5344CB8AC3E}">
        <p14:creationId xmlns:p14="http://schemas.microsoft.com/office/powerpoint/2010/main" val="367119647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US" sz="7600" dirty="0">
                <a:solidFill>
                  <a:srgbClr val="000000"/>
                </a:solidFill>
                <a:latin typeface="+mj-lt"/>
              </a:rPr>
              <a:t>The following tag helpers are used to create a form in ASP.NET Core</a:t>
            </a:r>
          </a:p>
          <a:p>
            <a:pPr lvl="2">
              <a:buFont typeface="Wingdings" panose="05000000000000000000" pitchFamily="2" charset="2"/>
              <a:buChar char="§"/>
            </a:pPr>
            <a:r>
              <a:rPr lang="sv-SE" sz="7200" b="0" i="0" dirty="0">
                <a:solidFill>
                  <a:srgbClr val="333333"/>
                </a:solidFill>
                <a:effectLst/>
                <a:latin typeface="+mj-lt"/>
              </a:rPr>
              <a:t>Form Tag Helper</a:t>
            </a:r>
          </a:p>
          <a:p>
            <a:pPr lvl="2">
              <a:buFont typeface="Wingdings" panose="05000000000000000000" pitchFamily="2" charset="2"/>
              <a:buChar char="§"/>
            </a:pPr>
            <a:r>
              <a:rPr lang="sv-SE" sz="7200" b="0" i="0" dirty="0">
                <a:solidFill>
                  <a:srgbClr val="333333"/>
                </a:solidFill>
                <a:effectLst/>
                <a:latin typeface="+mj-lt"/>
              </a:rPr>
              <a:t>Label Tag Helper</a:t>
            </a:r>
          </a:p>
          <a:p>
            <a:pPr lvl="2">
              <a:buFont typeface="Wingdings" panose="05000000000000000000" pitchFamily="2" charset="2"/>
              <a:buChar char="§"/>
            </a:pPr>
            <a:r>
              <a:rPr lang="sv-SE" sz="7200" b="0" i="0" dirty="0">
                <a:solidFill>
                  <a:srgbClr val="333333"/>
                </a:solidFill>
                <a:effectLst/>
                <a:latin typeface="+mj-lt"/>
              </a:rPr>
              <a:t>Input Tag Helper</a:t>
            </a:r>
          </a:p>
          <a:p>
            <a:pPr lvl="2">
              <a:buFont typeface="Wingdings" panose="05000000000000000000" pitchFamily="2" charset="2"/>
              <a:buChar char="§"/>
            </a:pPr>
            <a:r>
              <a:rPr lang="sv-SE" sz="7200" b="0" i="0" dirty="0">
                <a:solidFill>
                  <a:srgbClr val="333333"/>
                </a:solidFill>
                <a:effectLst/>
                <a:latin typeface="+mj-lt"/>
              </a:rPr>
              <a:t>Select Tag Helper</a:t>
            </a:r>
          </a:p>
          <a:p>
            <a:pPr lvl="2">
              <a:buFont typeface="Wingdings" panose="05000000000000000000" pitchFamily="2" charset="2"/>
              <a:buChar char="§"/>
            </a:pPr>
            <a:r>
              <a:rPr lang="sv-SE" sz="7200" b="0" i="0" dirty="0">
                <a:solidFill>
                  <a:srgbClr val="333333"/>
                </a:solidFill>
                <a:effectLst/>
                <a:latin typeface="+mj-lt"/>
              </a:rPr>
              <a:t>Textarea Tag Helper</a:t>
            </a:r>
          </a:p>
          <a:p>
            <a:pPr lvl="1">
              <a:buFont typeface="Courier New" panose="02070309020205020404" pitchFamily="49" charset="0"/>
              <a:buChar char="o"/>
            </a:pPr>
            <a:r>
              <a:rPr lang="sv-SE" sz="7400" dirty="0">
                <a:solidFill>
                  <a:srgbClr val="333333"/>
                </a:solidFill>
                <a:latin typeface="+mj-lt"/>
              </a:rPr>
              <a:t>We also have validation tag helpers</a:t>
            </a:r>
          </a:p>
          <a:p>
            <a:pPr lvl="1">
              <a:buFont typeface="Courier New" panose="02070309020205020404" pitchFamily="49" charset="0"/>
              <a:buChar char="o"/>
            </a:pPr>
            <a:r>
              <a:rPr lang="sv-SE" sz="7400" b="0" i="0" dirty="0">
                <a:solidFill>
                  <a:srgbClr val="333333"/>
                </a:solidFill>
                <a:effectLst/>
                <a:latin typeface="+mj-lt"/>
              </a:rPr>
              <a:t>Now let us add a CreateStudent action in our StudentController to demonstration the use of Form Tag Helpers in the Create Student Form</a:t>
            </a: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225</a:t>
            </a:fld>
            <a:endParaRPr lang="en-US" dirty="0"/>
          </a:p>
        </p:txBody>
      </p:sp>
    </p:spTree>
    <p:extLst>
      <p:ext uri="{BB962C8B-B14F-4D97-AF65-F5344CB8AC3E}">
        <p14:creationId xmlns:p14="http://schemas.microsoft.com/office/powerpoint/2010/main" val="124486408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US" sz="7600" dirty="0">
                <a:solidFill>
                  <a:srgbClr val="000000"/>
                </a:solidFill>
                <a:latin typeface="+mj-lt"/>
              </a:rPr>
              <a:t>Below is the </a:t>
            </a:r>
            <a:r>
              <a:rPr lang="en-US" sz="7600" dirty="0" err="1">
                <a:solidFill>
                  <a:srgbClr val="000000"/>
                </a:solidFill>
                <a:latin typeface="+mj-lt"/>
              </a:rPr>
              <a:t>CreateStudent</a:t>
            </a:r>
            <a:r>
              <a:rPr lang="en-US" sz="7600" dirty="0">
                <a:solidFill>
                  <a:srgbClr val="000000"/>
                </a:solidFill>
                <a:latin typeface="+mj-lt"/>
              </a:rPr>
              <a:t> action method in the </a:t>
            </a:r>
            <a:r>
              <a:rPr lang="en-US" sz="7600" dirty="0" err="1">
                <a:solidFill>
                  <a:srgbClr val="000000"/>
                </a:solidFill>
                <a:latin typeface="+mj-lt"/>
              </a:rPr>
              <a:t>StudentController</a:t>
            </a: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r>
              <a:rPr lang="en-US" sz="7600" dirty="0">
                <a:solidFill>
                  <a:srgbClr val="000000"/>
                </a:solidFill>
                <a:latin typeface="+mj-lt"/>
              </a:rPr>
              <a:t>The Create Student form using the Form Tag Helpers as shown in the image on the next slide</a:t>
            </a: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226</a:t>
            </a:fld>
            <a:endParaRPr lang="en-US" dirty="0"/>
          </a:p>
        </p:txBody>
      </p:sp>
      <p:pic>
        <p:nvPicPr>
          <p:cNvPr id="7" name="Picture 6">
            <a:extLst>
              <a:ext uri="{FF2B5EF4-FFF2-40B4-BE49-F238E27FC236}">
                <a16:creationId xmlns:a16="http://schemas.microsoft.com/office/drawing/2014/main" id="{C7EFC612-6837-4671-98A1-7565FF7989CD}"/>
              </a:ext>
            </a:extLst>
          </p:cNvPr>
          <p:cNvPicPr>
            <a:picLocks noChangeAspect="1"/>
          </p:cNvPicPr>
          <p:nvPr/>
        </p:nvPicPr>
        <p:blipFill>
          <a:blip r:embed="rId2"/>
          <a:stretch>
            <a:fillRect/>
          </a:stretch>
        </p:blipFill>
        <p:spPr>
          <a:xfrm>
            <a:off x="1066800" y="2959877"/>
            <a:ext cx="4206605" cy="990686"/>
          </a:xfrm>
          <a:prstGeom prst="rect">
            <a:avLst/>
          </a:prstGeom>
        </p:spPr>
      </p:pic>
    </p:spTree>
    <p:extLst>
      <p:ext uri="{BB962C8B-B14F-4D97-AF65-F5344CB8AC3E}">
        <p14:creationId xmlns:p14="http://schemas.microsoft.com/office/powerpoint/2010/main" val="427092028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The image above will render the image shown on the next page in the browser</a:t>
            </a: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227</a:t>
            </a:fld>
            <a:endParaRPr lang="en-US" dirty="0"/>
          </a:p>
        </p:txBody>
      </p:sp>
      <p:pic>
        <p:nvPicPr>
          <p:cNvPr id="14" name="Picture 13">
            <a:extLst>
              <a:ext uri="{FF2B5EF4-FFF2-40B4-BE49-F238E27FC236}">
                <a16:creationId xmlns:a16="http://schemas.microsoft.com/office/drawing/2014/main" id="{ED5A7303-A063-404F-A9B6-8B4B9DDC5E41}"/>
              </a:ext>
            </a:extLst>
          </p:cNvPr>
          <p:cNvPicPr>
            <a:picLocks noChangeAspect="1"/>
          </p:cNvPicPr>
          <p:nvPr/>
        </p:nvPicPr>
        <p:blipFill>
          <a:blip r:embed="rId2"/>
          <a:stretch>
            <a:fillRect/>
          </a:stretch>
        </p:blipFill>
        <p:spPr>
          <a:xfrm>
            <a:off x="357188" y="2522271"/>
            <a:ext cx="5633400" cy="2856584"/>
          </a:xfrm>
          <a:prstGeom prst="rect">
            <a:avLst/>
          </a:prstGeom>
        </p:spPr>
      </p:pic>
      <p:pic>
        <p:nvPicPr>
          <p:cNvPr id="16" name="Picture 15">
            <a:extLst>
              <a:ext uri="{FF2B5EF4-FFF2-40B4-BE49-F238E27FC236}">
                <a16:creationId xmlns:a16="http://schemas.microsoft.com/office/drawing/2014/main" id="{EC53CE39-8367-4D80-926A-AFC7646DCAE0}"/>
              </a:ext>
            </a:extLst>
          </p:cNvPr>
          <p:cNvPicPr>
            <a:picLocks noChangeAspect="1"/>
          </p:cNvPicPr>
          <p:nvPr/>
        </p:nvPicPr>
        <p:blipFill>
          <a:blip r:embed="rId3"/>
          <a:stretch>
            <a:fillRect/>
          </a:stretch>
        </p:blipFill>
        <p:spPr>
          <a:xfrm>
            <a:off x="5990589" y="2522271"/>
            <a:ext cx="5844224" cy="2856584"/>
          </a:xfrm>
          <a:prstGeom prst="rect">
            <a:avLst/>
          </a:prstGeom>
        </p:spPr>
      </p:pic>
    </p:spTree>
    <p:extLst>
      <p:ext uri="{BB962C8B-B14F-4D97-AF65-F5344CB8AC3E}">
        <p14:creationId xmlns:p14="http://schemas.microsoft.com/office/powerpoint/2010/main" val="257482900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228</a:t>
            </a:fld>
            <a:endParaRPr lang="en-US" dirty="0"/>
          </a:p>
        </p:txBody>
      </p:sp>
      <p:pic>
        <p:nvPicPr>
          <p:cNvPr id="13" name="Picture 12">
            <a:extLst>
              <a:ext uri="{FF2B5EF4-FFF2-40B4-BE49-F238E27FC236}">
                <a16:creationId xmlns:a16="http://schemas.microsoft.com/office/drawing/2014/main" id="{D0AB06D9-A957-4F1E-A3FA-4E2DE3A317EC}"/>
              </a:ext>
            </a:extLst>
          </p:cNvPr>
          <p:cNvPicPr>
            <a:picLocks noChangeAspect="1"/>
          </p:cNvPicPr>
          <p:nvPr/>
        </p:nvPicPr>
        <p:blipFill>
          <a:blip r:embed="rId2"/>
          <a:stretch>
            <a:fillRect/>
          </a:stretch>
        </p:blipFill>
        <p:spPr>
          <a:xfrm>
            <a:off x="1258980" y="2575260"/>
            <a:ext cx="5197290" cy="3459780"/>
          </a:xfrm>
          <a:prstGeom prst="rect">
            <a:avLst/>
          </a:prstGeom>
        </p:spPr>
      </p:pic>
    </p:spTree>
    <p:extLst>
      <p:ext uri="{BB962C8B-B14F-4D97-AF65-F5344CB8AC3E}">
        <p14:creationId xmlns:p14="http://schemas.microsoft.com/office/powerpoint/2010/main" val="324043137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US" sz="7600" b="0" i="0" dirty="0">
                <a:solidFill>
                  <a:srgbClr val="333333"/>
                </a:solidFill>
                <a:effectLst/>
                <a:latin typeface="+mj-lt"/>
              </a:rPr>
              <a:t>To create a form we use the </a:t>
            </a:r>
            <a:r>
              <a:rPr lang="en-US" sz="7600" b="1" i="1" dirty="0">
                <a:solidFill>
                  <a:srgbClr val="0000FF"/>
                </a:solidFill>
                <a:effectLst/>
                <a:latin typeface="+mj-lt"/>
              </a:rPr>
              <a:t>&lt;</a:t>
            </a:r>
            <a:r>
              <a:rPr lang="en-US" sz="7600" b="1" i="1" dirty="0">
                <a:solidFill>
                  <a:srgbClr val="660000"/>
                </a:solidFill>
                <a:effectLst/>
                <a:latin typeface="+mj-lt"/>
              </a:rPr>
              <a:t>form</a:t>
            </a:r>
            <a:r>
              <a:rPr lang="en-US" sz="7600" b="1" i="1" dirty="0">
                <a:solidFill>
                  <a:srgbClr val="0000FF"/>
                </a:solidFill>
                <a:effectLst/>
                <a:latin typeface="+mj-lt"/>
              </a:rPr>
              <a:t>&gt;</a:t>
            </a:r>
            <a:r>
              <a:rPr lang="en-US" sz="7600" b="0" i="0" dirty="0">
                <a:solidFill>
                  <a:srgbClr val="333333"/>
                </a:solidFill>
                <a:effectLst/>
                <a:latin typeface="+mj-lt"/>
              </a:rPr>
              <a:t> tag helper</a:t>
            </a:r>
          </a:p>
          <a:p>
            <a:pPr lvl="1" algn="just" fontAlgn="base">
              <a:buFont typeface="Courier New" panose="02070309020205020404" pitchFamily="49" charset="0"/>
              <a:buChar char="o"/>
            </a:pPr>
            <a:r>
              <a:rPr lang="en-US" sz="7600" dirty="0">
                <a:solidFill>
                  <a:srgbClr val="0000FF"/>
                </a:solidFill>
                <a:latin typeface="+mj-lt"/>
              </a:rPr>
              <a:t>&lt;</a:t>
            </a:r>
            <a:r>
              <a:rPr lang="en-US" sz="7600" b="1" dirty="0">
                <a:solidFill>
                  <a:srgbClr val="800080"/>
                </a:solidFill>
                <a:latin typeface="+mj-lt"/>
              </a:rPr>
              <a:t>form</a:t>
            </a:r>
            <a:r>
              <a:rPr lang="en-US" sz="7600" b="0" dirty="0">
                <a:solidFill>
                  <a:srgbClr val="000000"/>
                </a:solidFill>
                <a:latin typeface="+mj-lt"/>
              </a:rPr>
              <a:t> </a:t>
            </a:r>
            <a:r>
              <a:rPr lang="en-US" sz="7600" b="0" dirty="0">
                <a:solidFill>
                  <a:srgbClr val="FF0000"/>
                </a:solidFill>
                <a:latin typeface="+mj-lt"/>
              </a:rPr>
              <a:t>method</a:t>
            </a:r>
            <a:r>
              <a:rPr lang="en-US" sz="7600" b="0" dirty="0">
                <a:solidFill>
                  <a:srgbClr val="0000FF"/>
                </a:solidFill>
                <a:latin typeface="+mj-lt"/>
              </a:rPr>
              <a:t>=“post"</a:t>
            </a:r>
            <a:r>
              <a:rPr lang="en-US" sz="7600" b="0" dirty="0">
                <a:solidFill>
                  <a:srgbClr val="000000"/>
                </a:solidFill>
                <a:latin typeface="+mj-lt"/>
              </a:rPr>
              <a:t> </a:t>
            </a:r>
            <a:r>
              <a:rPr lang="en-US" sz="7600" b="1" dirty="0">
                <a:solidFill>
                  <a:srgbClr val="800080"/>
                </a:solidFill>
                <a:latin typeface="+mj-lt"/>
              </a:rPr>
              <a:t>asp-controller</a:t>
            </a:r>
            <a:r>
              <a:rPr lang="en-US" sz="7600" b="0" dirty="0">
                <a:solidFill>
                  <a:srgbClr val="0000FF"/>
                </a:solidFill>
                <a:latin typeface="+mj-lt"/>
              </a:rPr>
              <a:t>="Student"</a:t>
            </a:r>
            <a:r>
              <a:rPr lang="en-US" sz="7600" b="0" dirty="0">
                <a:solidFill>
                  <a:srgbClr val="000000"/>
                </a:solidFill>
                <a:latin typeface="+mj-lt"/>
              </a:rPr>
              <a:t> </a:t>
            </a:r>
            <a:r>
              <a:rPr lang="en-US" sz="7600" b="1" dirty="0">
                <a:solidFill>
                  <a:srgbClr val="800080"/>
                </a:solidFill>
                <a:latin typeface="+mj-lt"/>
              </a:rPr>
              <a:t>asp-action</a:t>
            </a:r>
            <a:r>
              <a:rPr lang="en-US" sz="7600" b="0" dirty="0">
                <a:solidFill>
                  <a:srgbClr val="0000FF"/>
                </a:solidFill>
                <a:latin typeface="+mj-lt"/>
              </a:rPr>
              <a:t>="</a:t>
            </a:r>
            <a:r>
              <a:rPr lang="en-US" sz="7600" b="0" dirty="0" err="1">
                <a:solidFill>
                  <a:srgbClr val="0000FF"/>
                </a:solidFill>
                <a:latin typeface="+mj-lt"/>
              </a:rPr>
              <a:t>CreateStudent</a:t>
            </a:r>
            <a:r>
              <a:rPr lang="en-US" sz="7600" b="0" dirty="0">
                <a:solidFill>
                  <a:srgbClr val="0000FF"/>
                </a:solidFill>
                <a:latin typeface="+mj-lt"/>
              </a:rPr>
              <a:t>"&gt;</a:t>
            </a:r>
          </a:p>
          <a:p>
            <a:pPr lvl="1" algn="just" fontAlgn="base">
              <a:buFont typeface="Courier New" panose="02070309020205020404" pitchFamily="49" charset="0"/>
              <a:buChar char="o"/>
            </a:pPr>
            <a:r>
              <a:rPr lang="en-US" sz="7600" dirty="0">
                <a:solidFill>
                  <a:srgbClr val="0000FF"/>
                </a:solidFill>
                <a:latin typeface="+mj-lt"/>
              </a:rPr>
              <a:t>The </a:t>
            </a:r>
            <a:r>
              <a:rPr lang="en-US" sz="7600" b="1" dirty="0">
                <a:solidFill>
                  <a:srgbClr val="800080"/>
                </a:solidFill>
                <a:latin typeface="+mj-lt"/>
              </a:rPr>
              <a:t>asp-controller and asp-action tag helpers are used</a:t>
            </a:r>
          </a:p>
          <a:p>
            <a:pPr lvl="1" algn="just" fontAlgn="base">
              <a:buFont typeface="Courier New" panose="02070309020205020404" pitchFamily="49" charset="0"/>
              <a:buChar char="o"/>
            </a:pPr>
            <a:r>
              <a:rPr lang="en-US" sz="7600" b="0" i="0" dirty="0">
                <a:solidFill>
                  <a:srgbClr val="333333"/>
                </a:solidFill>
                <a:effectLst/>
                <a:latin typeface="+mj-lt"/>
              </a:rPr>
              <a:t>These 2 tag helpers specify the controller and the action method to which the form data must be posted when the form is submitted</a:t>
            </a:r>
          </a:p>
          <a:p>
            <a:pPr lvl="1" algn="just" fontAlgn="base">
              <a:buFont typeface="Courier New" panose="02070309020205020404" pitchFamily="49" charset="0"/>
              <a:buChar char="o"/>
            </a:pPr>
            <a:r>
              <a:rPr lang="en-US" sz="7600" b="0" i="0" dirty="0">
                <a:solidFill>
                  <a:srgbClr val="333333"/>
                </a:solidFill>
                <a:effectLst/>
                <a:latin typeface="+mj-lt"/>
              </a:rPr>
              <a:t>We want to issue a POST request when the form is submitted, so we have set the </a:t>
            </a:r>
            <a:r>
              <a:rPr lang="en-US" sz="7600" b="1" i="1" dirty="0">
                <a:solidFill>
                  <a:srgbClr val="CC0000"/>
                </a:solidFill>
                <a:effectLst/>
                <a:latin typeface="+mj-lt"/>
              </a:rPr>
              <a:t>method</a:t>
            </a:r>
            <a:r>
              <a:rPr lang="en-US" sz="7600" b="0" i="0" dirty="0">
                <a:solidFill>
                  <a:srgbClr val="333333"/>
                </a:solidFill>
                <a:effectLst/>
                <a:latin typeface="+mj-lt"/>
              </a:rPr>
              <a:t> attribute to </a:t>
            </a:r>
            <a:r>
              <a:rPr lang="en-US" sz="7600" b="1" i="1" dirty="0">
                <a:solidFill>
                  <a:srgbClr val="0000FF"/>
                </a:solidFill>
                <a:effectLst/>
                <a:latin typeface="+mj-lt"/>
              </a:rPr>
              <a:t>post</a:t>
            </a:r>
          </a:p>
          <a:p>
            <a:pPr lvl="1" algn="just" fontAlgn="base">
              <a:buFont typeface="Courier New" panose="02070309020205020404" pitchFamily="49" charset="0"/>
              <a:buChar char="o"/>
            </a:pPr>
            <a:r>
              <a:rPr lang="en-US" sz="7600" i="0" dirty="0">
                <a:solidFill>
                  <a:srgbClr val="333333"/>
                </a:solidFill>
                <a:effectLst/>
                <a:latin typeface="+mj-lt"/>
              </a:rPr>
              <a:t>The Input Tag Helper binds an HTML </a:t>
            </a:r>
            <a:r>
              <a:rPr lang="en-US" sz="7600" i="0" dirty="0">
                <a:solidFill>
                  <a:srgbClr val="0000FF"/>
                </a:solidFill>
                <a:effectLst/>
                <a:latin typeface="+mj-lt"/>
              </a:rPr>
              <a:t>&lt;</a:t>
            </a:r>
            <a:r>
              <a:rPr lang="en-US" sz="7600" i="0" dirty="0">
                <a:solidFill>
                  <a:srgbClr val="990000"/>
                </a:solidFill>
                <a:effectLst/>
                <a:latin typeface="+mj-lt"/>
              </a:rPr>
              <a:t>input</a:t>
            </a:r>
            <a:r>
              <a:rPr lang="en-US" sz="7600" i="0" dirty="0">
                <a:solidFill>
                  <a:srgbClr val="0000FF"/>
                </a:solidFill>
                <a:effectLst/>
                <a:latin typeface="+mj-lt"/>
              </a:rPr>
              <a:t>&gt;</a:t>
            </a:r>
            <a:r>
              <a:rPr lang="en-US" sz="7600" i="0" dirty="0">
                <a:solidFill>
                  <a:srgbClr val="333333"/>
                </a:solidFill>
                <a:effectLst/>
                <a:latin typeface="+mj-lt"/>
              </a:rPr>
              <a:t> element to a model expression in the razor view</a:t>
            </a:r>
          </a:p>
          <a:p>
            <a:pPr lvl="1" algn="just" fontAlgn="base">
              <a:buFont typeface="Courier New" panose="02070309020205020404" pitchFamily="49" charset="0"/>
              <a:buChar char="o"/>
            </a:pPr>
            <a:r>
              <a:rPr lang="en-US" sz="7600" dirty="0">
                <a:solidFill>
                  <a:srgbClr val="333333"/>
                </a:solidFill>
                <a:latin typeface="+mj-lt"/>
              </a:rPr>
              <a:t>The model for the </a:t>
            </a:r>
            <a:r>
              <a:rPr lang="en-US" sz="7600" dirty="0" err="1">
                <a:solidFill>
                  <a:srgbClr val="333333"/>
                </a:solidFill>
                <a:latin typeface="+mj-lt"/>
              </a:rPr>
              <a:t>CreateStudent.cshtml</a:t>
            </a:r>
            <a:r>
              <a:rPr lang="en-US" sz="7600" dirty="0">
                <a:solidFill>
                  <a:srgbClr val="333333"/>
                </a:solidFill>
                <a:latin typeface="+mj-lt"/>
              </a:rPr>
              <a:t> view is </a:t>
            </a:r>
            <a:r>
              <a:rPr lang="en-CA" sz="7600" dirty="0" err="1">
                <a:solidFill>
                  <a:srgbClr val="2B91AF"/>
                </a:solidFill>
                <a:latin typeface="+mj-lt"/>
              </a:rPr>
              <a:t>StudentViewModel</a:t>
            </a:r>
            <a:endParaRPr lang="en-CA" sz="7600" dirty="0">
              <a:solidFill>
                <a:srgbClr val="2B91AF"/>
              </a:solidFill>
              <a:latin typeface="+mj-lt"/>
            </a:endParaRPr>
          </a:p>
          <a:p>
            <a:pPr lvl="1" algn="just" fontAlgn="base">
              <a:buFont typeface="Courier New" panose="02070309020205020404" pitchFamily="49" charset="0"/>
              <a:buChar char="o"/>
            </a:pPr>
            <a:r>
              <a:rPr lang="en-CA" sz="7600" dirty="0">
                <a:latin typeface="+mj-lt"/>
              </a:rPr>
              <a:t>This is specified using the model directive </a:t>
            </a:r>
            <a:r>
              <a:rPr lang="en-CA" sz="7600" dirty="0">
                <a:solidFill>
                  <a:srgbClr val="000000"/>
                </a:solidFill>
                <a:latin typeface="+mj-lt"/>
              </a:rPr>
              <a:t>@model </a:t>
            </a:r>
            <a:r>
              <a:rPr lang="en-CA" sz="7600" dirty="0" err="1">
                <a:solidFill>
                  <a:srgbClr val="2B91AF"/>
                </a:solidFill>
                <a:latin typeface="+mj-lt"/>
              </a:rPr>
              <a:t>StudentViewModel</a:t>
            </a:r>
            <a:r>
              <a:rPr lang="en-CA" sz="7600" dirty="0">
                <a:solidFill>
                  <a:srgbClr val="2B91AF"/>
                </a:solidFill>
                <a:latin typeface="+mj-lt"/>
              </a:rPr>
              <a:t> </a:t>
            </a:r>
          </a:p>
          <a:p>
            <a:pPr lvl="1" algn="just" fontAlgn="base">
              <a:buFont typeface="Courier New" panose="02070309020205020404" pitchFamily="49" charset="0"/>
              <a:buChar char="o"/>
            </a:pPr>
            <a:endParaRPr lang="en-US" sz="76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229</a:t>
            </a:fld>
            <a:endParaRPr lang="en-US" dirty="0"/>
          </a:p>
        </p:txBody>
      </p:sp>
    </p:spTree>
    <p:extLst>
      <p:ext uri="{BB962C8B-B14F-4D97-AF65-F5344CB8AC3E}">
        <p14:creationId xmlns:p14="http://schemas.microsoft.com/office/powerpoint/2010/main" val="423331711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err="1"/>
              <a:t>MapGet</a:t>
            </a:r>
            <a:r>
              <a:rPr lang="en-US" sz="2000" b="1" dirty="0"/>
              <a:t>() Method in ASP.NET Core Empty Project template</a:t>
            </a:r>
            <a:endParaRPr lang="en-CA" sz="1800" dirty="0">
              <a:solidFill>
                <a:srgbClr val="000000"/>
              </a:solidFill>
              <a:latin typeface="Cascadia Mono" panose="020B0609020000020004" pitchFamily="49" charset="0"/>
            </a:endParaRPr>
          </a:p>
          <a:p>
            <a:pPr lvl="2">
              <a:buFont typeface="Courier New" panose="02070309020205020404" pitchFamily="49" charset="0"/>
              <a:buChar char="o"/>
            </a:pPr>
            <a:r>
              <a:rPr lang="en-CA" sz="1900" b="0" i="0" dirty="0">
                <a:solidFill>
                  <a:srgbClr val="000000"/>
                </a:solidFill>
                <a:effectLst/>
                <a:latin typeface="+mj-lt"/>
              </a:rPr>
              <a:t>Routing in ASP.NET Core is responsible for matching incoming HTTP requests (URLs) and navigating these HTTP requests to the application’s executable endpoints which will handle the request.</a:t>
            </a:r>
          </a:p>
          <a:p>
            <a:pPr lvl="2">
              <a:buFont typeface="Courier New" panose="02070309020205020404" pitchFamily="49" charset="0"/>
              <a:buChar char="o"/>
            </a:pPr>
            <a:r>
              <a:rPr lang="en-CA" sz="1900" dirty="0">
                <a:solidFill>
                  <a:srgbClr val="000000"/>
                </a:solidFill>
                <a:latin typeface="+mj-lt"/>
              </a:rPr>
              <a:t>Endpoint is an application’s executable code that will execute for handling the request.</a:t>
            </a:r>
          </a:p>
          <a:p>
            <a:pPr lvl="2">
              <a:buFont typeface="Courier New" panose="02070309020205020404" pitchFamily="49" charset="0"/>
              <a:buChar char="o"/>
            </a:pPr>
            <a:r>
              <a:rPr lang="en-CA" sz="1900" dirty="0">
                <a:solidFill>
                  <a:srgbClr val="000000"/>
                </a:solidFill>
                <a:latin typeface="+mj-lt"/>
              </a:rPr>
              <a:t>The Empty project templates configures a single endpoint using the </a:t>
            </a:r>
            <a:r>
              <a:rPr lang="en-CA" sz="1900" dirty="0" err="1">
                <a:solidFill>
                  <a:srgbClr val="000000"/>
                </a:solidFill>
                <a:latin typeface="+mj-lt"/>
              </a:rPr>
              <a:t>MapGet</a:t>
            </a:r>
            <a:r>
              <a:rPr lang="en-CA" sz="1900" dirty="0">
                <a:solidFill>
                  <a:srgbClr val="000000"/>
                </a:solidFill>
                <a:latin typeface="+mj-lt"/>
              </a:rPr>
              <a:t>() method.</a:t>
            </a:r>
          </a:p>
          <a:p>
            <a:pPr lvl="2">
              <a:buFont typeface="Courier New" panose="02070309020205020404" pitchFamily="49" charset="0"/>
              <a:buChar char="o"/>
            </a:pPr>
            <a:r>
              <a:rPr lang="en-CA" sz="1900" dirty="0">
                <a:solidFill>
                  <a:srgbClr val="000000"/>
                </a:solidFill>
                <a:latin typeface="+mj-lt"/>
              </a:rPr>
              <a:t>When an HTTP GET request is sent to the application’s root URL “/”</a:t>
            </a:r>
          </a:p>
          <a:p>
            <a:pPr lvl="2">
              <a:buFont typeface="Courier New" panose="02070309020205020404" pitchFamily="49" charset="0"/>
              <a:buChar char="o"/>
            </a:pPr>
            <a:r>
              <a:rPr lang="en-CA" sz="1900" dirty="0">
                <a:solidFill>
                  <a:srgbClr val="000000"/>
                </a:solidFill>
                <a:latin typeface="+mj-lt"/>
              </a:rPr>
              <a:t>The request delegates executes </a:t>
            </a:r>
            <a:r>
              <a:rPr lang="en-CA" sz="1800" dirty="0">
                <a:solidFill>
                  <a:srgbClr val="000000"/>
                </a:solidFill>
                <a:latin typeface="Cascadia Mono" panose="020B0609020000020004" pitchFamily="49" charset="0"/>
              </a:rPr>
              <a:t>() =&gt; </a:t>
            </a:r>
            <a:r>
              <a:rPr lang="en-CA" sz="1800" dirty="0">
                <a:solidFill>
                  <a:srgbClr val="A31515"/>
                </a:solidFill>
                <a:latin typeface="Cascadia Mono" panose="020B0609020000020004" pitchFamily="49" charset="0"/>
              </a:rPr>
              <a:t>"Hello World!“</a:t>
            </a:r>
          </a:p>
          <a:p>
            <a:pPr lvl="2">
              <a:buFont typeface="Courier New" panose="02070309020205020404" pitchFamily="49" charset="0"/>
              <a:buChar char="o"/>
            </a:pPr>
            <a:r>
              <a:rPr lang="en-CA" sz="1900" dirty="0">
                <a:latin typeface="+mj-lt"/>
              </a:rPr>
              <a:t>Hello World! Is written to the HTTP response.</a:t>
            </a:r>
            <a:endParaRPr lang="en-US" sz="1900" dirty="0">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a:t>
            </a:fld>
            <a:endParaRPr lang="en-US"/>
          </a:p>
        </p:txBody>
      </p:sp>
    </p:spTree>
    <p:extLst>
      <p:ext uri="{BB962C8B-B14F-4D97-AF65-F5344CB8AC3E}">
        <p14:creationId xmlns:p14="http://schemas.microsoft.com/office/powerpoint/2010/main" val="402359340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CA" sz="7600" dirty="0">
                <a:latin typeface="+mj-lt"/>
              </a:rPr>
              <a:t>To capture the student data we used the following input tag helpers</a:t>
            </a: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input</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Student.FirstName</a:t>
            </a:r>
            <a:r>
              <a:rPr lang="en-CA" sz="7600" b="0" dirty="0">
                <a:solidFill>
                  <a:srgbClr val="0000FF"/>
                </a:solidFill>
                <a:latin typeface="+mj-lt"/>
              </a:rPr>
              <a:t>"</a:t>
            </a:r>
            <a:r>
              <a:rPr lang="en-CA" sz="7600" b="0" dirty="0">
                <a:solidFill>
                  <a:srgbClr val="000000"/>
                </a:solidFill>
                <a:latin typeface="+mj-lt"/>
              </a:rPr>
              <a:t> </a:t>
            </a:r>
            <a:r>
              <a:rPr lang="en-CA" sz="7600" b="0" dirty="0">
                <a:solidFill>
                  <a:srgbClr val="0000FF"/>
                </a:solidFill>
                <a:latin typeface="+mj-lt"/>
              </a:rPr>
              <a:t>/&gt;</a:t>
            </a: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input</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Student.Initial</a:t>
            </a:r>
            <a:r>
              <a:rPr lang="en-CA" sz="7600" b="0" dirty="0">
                <a:solidFill>
                  <a:srgbClr val="0000FF"/>
                </a:solidFill>
                <a:latin typeface="+mj-lt"/>
              </a:rPr>
              <a:t>"</a:t>
            </a:r>
            <a:r>
              <a:rPr lang="en-CA" sz="7600" b="0" dirty="0">
                <a:solidFill>
                  <a:srgbClr val="000000"/>
                </a:solidFill>
                <a:latin typeface="+mj-lt"/>
              </a:rPr>
              <a:t> </a:t>
            </a:r>
            <a:r>
              <a:rPr lang="en-CA" sz="7600" b="0" dirty="0">
                <a:solidFill>
                  <a:srgbClr val="0000FF"/>
                </a:solidFill>
                <a:latin typeface="+mj-lt"/>
              </a:rPr>
              <a:t>/&gt;</a:t>
            </a:r>
            <a:endParaRPr lang="en-CA" sz="7600" dirty="0">
              <a:solidFill>
                <a:srgbClr val="0000FF"/>
              </a:solidFill>
              <a:latin typeface="+mj-lt"/>
            </a:endParaRP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input</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Student.LastName</a:t>
            </a:r>
            <a:r>
              <a:rPr lang="en-CA" sz="7600" b="0" dirty="0">
                <a:solidFill>
                  <a:srgbClr val="0000FF"/>
                </a:solidFill>
                <a:latin typeface="+mj-lt"/>
              </a:rPr>
              <a:t>"</a:t>
            </a:r>
            <a:r>
              <a:rPr lang="en-CA" sz="7600" b="0" dirty="0">
                <a:solidFill>
                  <a:srgbClr val="000000"/>
                </a:solidFill>
                <a:latin typeface="+mj-lt"/>
              </a:rPr>
              <a:t> </a:t>
            </a:r>
            <a:r>
              <a:rPr lang="en-CA" sz="7600" b="0" dirty="0">
                <a:solidFill>
                  <a:srgbClr val="0000FF"/>
                </a:solidFill>
                <a:latin typeface="+mj-lt"/>
              </a:rPr>
              <a:t>/&gt;</a:t>
            </a: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input</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Student.EnrollmentDate</a:t>
            </a:r>
            <a:r>
              <a:rPr lang="en-CA" sz="7600" b="0" dirty="0">
                <a:solidFill>
                  <a:srgbClr val="0000FF"/>
                </a:solidFill>
                <a:latin typeface="+mj-lt"/>
              </a:rPr>
              <a:t>"</a:t>
            </a:r>
            <a:r>
              <a:rPr lang="en-CA" sz="7600" b="0" dirty="0">
                <a:solidFill>
                  <a:srgbClr val="000000"/>
                </a:solidFill>
                <a:latin typeface="+mj-lt"/>
              </a:rPr>
              <a:t> </a:t>
            </a:r>
            <a:r>
              <a:rPr lang="en-CA" sz="7600" b="0" dirty="0">
                <a:solidFill>
                  <a:srgbClr val="0000FF"/>
                </a:solidFill>
                <a:latin typeface="+mj-lt"/>
              </a:rPr>
              <a:t>/&gt;</a:t>
            </a:r>
          </a:p>
          <a:p>
            <a:pPr lvl="1" algn="just" fontAlgn="base">
              <a:buFont typeface="Courier New" panose="02070309020205020404" pitchFamily="49" charset="0"/>
              <a:buChar char="o"/>
            </a:pPr>
            <a:r>
              <a:rPr lang="en-CA" sz="7600" dirty="0">
                <a:latin typeface="+mj-lt"/>
              </a:rPr>
              <a:t>We also used the select tag help to capture the student gender</a:t>
            </a:r>
          </a:p>
          <a:p>
            <a:pPr lvl="2">
              <a:buFont typeface="Wingdings" panose="05000000000000000000" pitchFamily="2" charset="2"/>
              <a:buChar char="§"/>
            </a:pPr>
            <a:r>
              <a:rPr lang="en-CA" sz="7600" dirty="0">
                <a:solidFill>
                  <a:srgbClr val="0000FF"/>
                </a:solidFill>
                <a:latin typeface="Cascadia Mono" panose="020B0609020000020004" pitchFamily="49" charset="0"/>
              </a:rPr>
              <a:t>&lt;</a:t>
            </a:r>
            <a:r>
              <a:rPr lang="en-CA" sz="7600" b="1" dirty="0">
                <a:solidFill>
                  <a:srgbClr val="800080"/>
                </a:solidFill>
                <a:latin typeface="Cascadia Mono" panose="020B0609020000020004" pitchFamily="49" charset="0"/>
              </a:rPr>
              <a:t>select</a:t>
            </a:r>
            <a:r>
              <a:rPr lang="en-CA" sz="7600" b="0" dirty="0">
                <a:solidFill>
                  <a:srgbClr val="000000"/>
                </a:solidFill>
                <a:latin typeface="Cascadia Mono" panose="020B0609020000020004" pitchFamily="49" charset="0"/>
              </a:rPr>
              <a:t> </a:t>
            </a:r>
            <a:r>
              <a:rPr lang="en-CA" sz="7600" b="1" dirty="0">
                <a:solidFill>
                  <a:srgbClr val="800080"/>
                </a:solidFill>
                <a:latin typeface="Cascadia Mono" panose="020B0609020000020004" pitchFamily="49" charset="0"/>
              </a:rPr>
              <a:t>asp-for</a:t>
            </a:r>
            <a:r>
              <a:rPr lang="en-CA" sz="7600" b="0" dirty="0">
                <a:solidFill>
                  <a:srgbClr val="0000FF"/>
                </a:solidFill>
                <a:latin typeface="Cascadia Mono" panose="020B0609020000020004" pitchFamily="49" charset="0"/>
              </a:rPr>
              <a:t>="</a:t>
            </a:r>
            <a:r>
              <a:rPr lang="en-CA" sz="7600" b="0" dirty="0" err="1">
                <a:solidFill>
                  <a:srgbClr val="000000"/>
                </a:solidFill>
                <a:latin typeface="Cascadia Mono" panose="020B0609020000020004" pitchFamily="49" charset="0"/>
              </a:rPr>
              <a:t>Student.Gender</a:t>
            </a:r>
            <a:r>
              <a:rPr lang="en-CA" sz="7600" b="0" dirty="0">
                <a:solidFill>
                  <a:srgbClr val="0000FF"/>
                </a:solidFill>
                <a:latin typeface="Cascadia Mono" panose="020B0609020000020004" pitchFamily="49" charset="0"/>
              </a:rPr>
              <a:t>"</a:t>
            </a:r>
            <a:r>
              <a:rPr lang="en-CA" sz="7600" b="0" dirty="0">
                <a:solidFill>
                  <a:srgbClr val="000000"/>
                </a:solidFill>
                <a:latin typeface="Cascadia Mono" panose="020B0609020000020004" pitchFamily="49" charset="0"/>
              </a:rPr>
              <a:t> </a:t>
            </a:r>
            <a:r>
              <a:rPr lang="en-CA" sz="7600" b="1" dirty="0">
                <a:solidFill>
                  <a:srgbClr val="800080"/>
                </a:solidFill>
                <a:latin typeface="Cascadia Mono" panose="020B0609020000020004" pitchFamily="49" charset="0"/>
              </a:rPr>
              <a:t>asp- 	items</a:t>
            </a:r>
            <a:r>
              <a:rPr lang="en-CA" sz="7600" b="0" dirty="0">
                <a:solidFill>
                  <a:srgbClr val="0000FF"/>
                </a:solidFill>
                <a:latin typeface="Cascadia Mono" panose="020B0609020000020004" pitchFamily="49" charset="0"/>
              </a:rPr>
              <a:t>="</a:t>
            </a:r>
            <a:r>
              <a:rPr lang="en-CA" sz="7600" b="0" dirty="0" err="1">
                <a:solidFill>
                  <a:srgbClr val="000000"/>
                </a:solidFill>
                <a:latin typeface="Cascadia Mono" panose="020B0609020000020004" pitchFamily="49" charset="0"/>
              </a:rPr>
              <a:t>Html.GetEnumSelectList</a:t>
            </a:r>
            <a:r>
              <a:rPr lang="en-CA" sz="7600" b="0" dirty="0">
                <a:solidFill>
                  <a:srgbClr val="000000"/>
                </a:solidFill>
                <a:latin typeface="Cascadia Mono" panose="020B0609020000020004" pitchFamily="49" charset="0"/>
              </a:rPr>
              <a:t>&lt;</a:t>
            </a:r>
            <a:r>
              <a:rPr lang="en-CA" sz="7600" b="0" dirty="0">
                <a:solidFill>
                  <a:srgbClr val="2B91AF"/>
                </a:solidFill>
                <a:latin typeface="Cascadia Mono" panose="020B0609020000020004" pitchFamily="49" charset="0"/>
              </a:rPr>
              <a:t>Gender</a:t>
            </a:r>
            <a:r>
              <a:rPr lang="en-CA" sz="7600" b="0" dirty="0">
                <a:solidFill>
                  <a:srgbClr val="000000"/>
                </a:solidFill>
                <a:latin typeface="Cascadia Mono" panose="020B0609020000020004" pitchFamily="49" charset="0"/>
              </a:rPr>
              <a:t>&gt;()</a:t>
            </a:r>
            <a:r>
              <a:rPr lang="en-CA" sz="7600" b="0" dirty="0">
                <a:solidFill>
                  <a:srgbClr val="0000FF"/>
                </a:solidFill>
                <a:latin typeface="Cascadia Mono" panose="020B0609020000020004" pitchFamily="49" charset="0"/>
              </a:rPr>
              <a:t>"&gt;</a:t>
            </a:r>
          </a:p>
          <a:p>
            <a:pPr marL="548640" lvl="2" indent="0">
              <a:buNone/>
            </a:pPr>
            <a:r>
              <a:rPr lang="en-CA" sz="7600" dirty="0">
                <a:solidFill>
                  <a:srgbClr val="0000FF"/>
                </a:solidFill>
                <a:latin typeface="Cascadia Mono" panose="020B0609020000020004" pitchFamily="49" charset="0"/>
              </a:rPr>
              <a:t>  </a:t>
            </a:r>
            <a:r>
              <a:rPr lang="en-CA" sz="7600" b="0" dirty="0">
                <a:solidFill>
                  <a:srgbClr val="0000FF"/>
                </a:solidFill>
                <a:latin typeface="Cascadia Mono" panose="020B0609020000020004" pitchFamily="49" charset="0"/>
              </a:rPr>
              <a:t>&lt;/</a:t>
            </a:r>
            <a:r>
              <a:rPr lang="en-CA" sz="7600" b="1" dirty="0">
                <a:solidFill>
                  <a:srgbClr val="800080"/>
                </a:solidFill>
                <a:latin typeface="Cascadia Mono" panose="020B0609020000020004" pitchFamily="49" charset="0"/>
              </a:rPr>
              <a:t>select</a:t>
            </a:r>
            <a:r>
              <a:rPr lang="en-CA" sz="7600" b="0" dirty="0">
                <a:solidFill>
                  <a:srgbClr val="0000FF"/>
                </a:solidFill>
                <a:latin typeface="Cascadia Mono" panose="020B0609020000020004" pitchFamily="49" charset="0"/>
              </a:rPr>
              <a:t>&gt;</a:t>
            </a:r>
            <a:endParaRPr lang="en-CA" sz="7600" dirty="0">
              <a:solidFill>
                <a:srgbClr val="2B91AF"/>
              </a:solidFill>
              <a:latin typeface="+mj-lt"/>
            </a:endParaRPr>
          </a:p>
          <a:p>
            <a:pPr lvl="1" algn="just" fontAlgn="base">
              <a:buFont typeface="Courier New" panose="02070309020205020404" pitchFamily="49" charset="0"/>
              <a:buChar char="o"/>
            </a:pPr>
            <a:endParaRPr lang="en-US" sz="76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230</a:t>
            </a:fld>
            <a:endParaRPr lang="en-US" dirty="0"/>
          </a:p>
        </p:txBody>
      </p:sp>
    </p:spTree>
    <p:extLst>
      <p:ext uri="{BB962C8B-B14F-4D97-AF65-F5344CB8AC3E}">
        <p14:creationId xmlns:p14="http://schemas.microsoft.com/office/powerpoint/2010/main" val="423020137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CA" sz="7600" dirty="0">
                <a:latin typeface="+mj-lt"/>
              </a:rPr>
              <a:t>To capture the student data we used the following input tag helpers</a:t>
            </a: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input</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Student.FirstName</a:t>
            </a:r>
            <a:r>
              <a:rPr lang="en-CA" sz="7600" b="0" dirty="0">
                <a:solidFill>
                  <a:srgbClr val="0000FF"/>
                </a:solidFill>
                <a:latin typeface="+mj-lt"/>
              </a:rPr>
              <a:t>"</a:t>
            </a:r>
            <a:r>
              <a:rPr lang="en-CA" sz="7600" b="0" dirty="0">
                <a:solidFill>
                  <a:srgbClr val="000000"/>
                </a:solidFill>
                <a:latin typeface="+mj-lt"/>
              </a:rPr>
              <a:t> </a:t>
            </a:r>
            <a:r>
              <a:rPr lang="en-CA" sz="7600" b="0" dirty="0">
                <a:solidFill>
                  <a:srgbClr val="0000FF"/>
                </a:solidFill>
                <a:latin typeface="+mj-lt"/>
              </a:rPr>
              <a:t>/&gt;</a:t>
            </a:r>
          </a:p>
          <a:p>
            <a:pPr lvl="3" algn="just" fontAlgn="base">
              <a:buFont typeface="Wingdings" panose="05000000000000000000" pitchFamily="2" charset="2"/>
              <a:buChar char="Ø"/>
            </a:pPr>
            <a:r>
              <a:rPr lang="en-CA" sz="7600" dirty="0">
                <a:latin typeface="+mj-lt"/>
              </a:rPr>
              <a:t>The above code generates with an input element with id and name attributes</a:t>
            </a:r>
          </a:p>
          <a:p>
            <a:pPr lvl="3" algn="just" fontAlgn="base">
              <a:buFont typeface="Wingdings" panose="05000000000000000000" pitchFamily="2" charset="2"/>
              <a:buChar char="Ø"/>
            </a:pPr>
            <a:r>
              <a:rPr lang="en-CA" sz="7600" b="0" dirty="0">
                <a:latin typeface="+mj-lt"/>
              </a:rPr>
              <a:t>&lt;input type="text" id="</a:t>
            </a:r>
            <a:r>
              <a:rPr lang="en-CA" sz="7600" b="0" dirty="0" err="1">
                <a:latin typeface="+mj-lt"/>
              </a:rPr>
              <a:t>Student_FirstName</a:t>
            </a:r>
            <a:r>
              <a:rPr lang="en-CA" sz="7600" b="0" dirty="0">
                <a:latin typeface="+mj-lt"/>
              </a:rPr>
              <a:t>" name="</a:t>
            </a:r>
            <a:r>
              <a:rPr lang="en-CA" sz="7600" b="0" dirty="0" err="1">
                <a:latin typeface="+mj-lt"/>
              </a:rPr>
              <a:t>Student.FirstName</a:t>
            </a:r>
            <a:r>
              <a:rPr lang="en-CA" sz="7600" b="0" dirty="0">
                <a:latin typeface="+mj-lt"/>
              </a:rPr>
              <a:t>"&gt;</a:t>
            </a:r>
          </a:p>
          <a:p>
            <a:pPr lvl="3" algn="just" fontAlgn="base">
              <a:buFont typeface="Wingdings" panose="05000000000000000000" pitchFamily="2" charset="2"/>
              <a:buChar char="Ø"/>
            </a:pPr>
            <a:r>
              <a:rPr lang="en-CA" sz="7600" b="0" dirty="0">
                <a:latin typeface="+mj-lt"/>
              </a:rPr>
              <a:t>Similarly the same input element will be generated for other input element</a:t>
            </a:r>
          </a:p>
          <a:p>
            <a:pPr lvl="3" algn="just" fontAlgn="base">
              <a:buFont typeface="Wingdings" panose="05000000000000000000" pitchFamily="2" charset="2"/>
              <a:buChar char="Ø"/>
            </a:pPr>
            <a:r>
              <a:rPr lang="en-US" sz="7600" b="0" i="0" dirty="0">
                <a:solidFill>
                  <a:srgbClr val="333333"/>
                </a:solidFill>
                <a:effectLst/>
                <a:latin typeface="+mj-lt"/>
              </a:rPr>
              <a:t>The </a:t>
            </a:r>
            <a:r>
              <a:rPr lang="en-US" sz="7600" b="1" i="1" dirty="0">
                <a:solidFill>
                  <a:srgbClr val="333333"/>
                </a:solidFill>
                <a:effectLst/>
                <a:latin typeface="+mj-lt"/>
              </a:rPr>
              <a:t>name</a:t>
            </a:r>
            <a:r>
              <a:rPr lang="en-US" sz="7600" b="0" i="0" dirty="0">
                <a:solidFill>
                  <a:srgbClr val="333333"/>
                </a:solidFill>
                <a:effectLst/>
                <a:latin typeface="+mj-lt"/>
              </a:rPr>
              <a:t> attribute is required and it is used to map the value of the input element to the corresponding property of the model class when the form is submitted</a:t>
            </a:r>
            <a:endParaRPr lang="en-CA" sz="7600" i="0" dirty="0">
              <a:solidFill>
                <a:srgbClr val="333333"/>
              </a:solidFill>
              <a:effectLst/>
              <a:latin typeface="+mj-lt"/>
            </a:endParaRPr>
          </a:p>
          <a:p>
            <a:pPr lvl="3" algn="just" fontAlgn="base">
              <a:buFont typeface="Wingdings" panose="05000000000000000000" pitchFamily="2" charset="2"/>
              <a:buChar char="Ø"/>
            </a:pPr>
            <a:r>
              <a:rPr lang="en-US" sz="7600" b="0" i="0" dirty="0">
                <a:solidFill>
                  <a:srgbClr val="333333"/>
                </a:solidFill>
                <a:effectLst/>
                <a:latin typeface="+mj-lt"/>
              </a:rPr>
              <a:t>This is done by a process called model binding in ASP.NET Core</a:t>
            </a:r>
          </a:p>
          <a:p>
            <a:pPr lvl="2" algn="just" fontAlgn="base">
              <a:buFont typeface="Wingdings" panose="05000000000000000000" pitchFamily="2" charset="2"/>
              <a:buChar char="§"/>
            </a:pPr>
            <a:r>
              <a:rPr lang="en-CA" sz="7600" dirty="0">
                <a:solidFill>
                  <a:srgbClr val="0000FF"/>
                </a:solidFill>
                <a:latin typeface="+mj-lt"/>
              </a:rPr>
              <a:t>&lt;</a:t>
            </a:r>
            <a:r>
              <a:rPr lang="en-CA" sz="7600" b="1" dirty="0">
                <a:solidFill>
                  <a:srgbClr val="800080"/>
                </a:solidFill>
                <a:latin typeface="+mj-lt"/>
              </a:rPr>
              <a:t>label</a:t>
            </a:r>
            <a:r>
              <a:rPr lang="en-CA" sz="7600" b="0" dirty="0">
                <a:solidFill>
                  <a:srgbClr val="000000"/>
                </a:solidFill>
                <a:latin typeface="+mj-lt"/>
              </a:rPr>
              <a:t> </a:t>
            </a:r>
            <a:r>
              <a:rPr lang="en-CA" sz="7600" b="1" dirty="0">
                <a:solidFill>
                  <a:srgbClr val="800080"/>
                </a:solidFill>
                <a:latin typeface="+mj-lt"/>
              </a:rPr>
              <a:t>asp-for</a:t>
            </a:r>
            <a:r>
              <a:rPr lang="en-CA" sz="7600" b="0" dirty="0">
                <a:solidFill>
                  <a:srgbClr val="0000FF"/>
                </a:solidFill>
                <a:latin typeface="+mj-lt"/>
              </a:rPr>
              <a:t>="</a:t>
            </a:r>
            <a:r>
              <a:rPr lang="en-CA" sz="7600" b="0" dirty="0" err="1">
                <a:solidFill>
                  <a:srgbClr val="000000"/>
                </a:solidFill>
                <a:latin typeface="+mj-lt"/>
              </a:rPr>
              <a:t>Student.</a:t>
            </a:r>
            <a:r>
              <a:rPr lang="en-CA" sz="7600" dirty="0" err="1">
                <a:solidFill>
                  <a:srgbClr val="000000"/>
                </a:solidFill>
                <a:latin typeface="+mj-lt"/>
              </a:rPr>
              <a:t>First</a:t>
            </a:r>
            <a:r>
              <a:rPr lang="en-CA" sz="7600" b="0" dirty="0" err="1">
                <a:solidFill>
                  <a:srgbClr val="000000"/>
                </a:solidFill>
                <a:latin typeface="+mj-lt"/>
              </a:rPr>
              <a:t>Name</a:t>
            </a:r>
            <a:r>
              <a:rPr lang="en-CA" sz="7600" b="0" dirty="0">
                <a:solidFill>
                  <a:srgbClr val="0000FF"/>
                </a:solidFill>
                <a:latin typeface="+mj-lt"/>
              </a:rPr>
              <a:t>"&gt;&lt;/</a:t>
            </a:r>
            <a:r>
              <a:rPr lang="en-CA" sz="7600" b="1" dirty="0">
                <a:solidFill>
                  <a:srgbClr val="800080"/>
                </a:solidFill>
                <a:latin typeface="+mj-lt"/>
              </a:rPr>
              <a:t>label</a:t>
            </a:r>
            <a:r>
              <a:rPr lang="en-CA" sz="7600" b="0" dirty="0">
                <a:solidFill>
                  <a:srgbClr val="0000FF"/>
                </a:solidFill>
                <a:latin typeface="+mj-lt"/>
              </a:rPr>
              <a:t>&gt;</a:t>
            </a:r>
          </a:p>
          <a:p>
            <a:pPr lvl="3" algn="just" fontAlgn="base">
              <a:buFont typeface="Wingdings" panose="05000000000000000000" pitchFamily="2" charset="2"/>
              <a:buChar char="Ø"/>
            </a:pPr>
            <a:r>
              <a:rPr lang="en-CA" sz="7600" dirty="0">
                <a:latin typeface="+mj-lt"/>
              </a:rPr>
              <a:t>The Label Tag Helper generates a label element with the for attribute</a:t>
            </a:r>
          </a:p>
          <a:p>
            <a:pPr lvl="3" algn="just" fontAlgn="base">
              <a:buFont typeface="Wingdings" panose="05000000000000000000" pitchFamily="2" charset="2"/>
              <a:buChar char="Ø"/>
            </a:pPr>
            <a:r>
              <a:rPr lang="en-US" sz="7600" dirty="0">
                <a:solidFill>
                  <a:srgbClr val="000000"/>
                </a:solidFill>
                <a:latin typeface="+mj-lt"/>
              </a:rPr>
              <a:t>&lt;label for="</a:t>
            </a:r>
            <a:r>
              <a:rPr lang="en-US" sz="7600" dirty="0" err="1">
                <a:solidFill>
                  <a:srgbClr val="000000"/>
                </a:solidFill>
                <a:latin typeface="+mj-lt"/>
              </a:rPr>
              <a:t>Student_FirstName</a:t>
            </a:r>
            <a:r>
              <a:rPr lang="en-US" sz="7600" dirty="0">
                <a:solidFill>
                  <a:srgbClr val="000000"/>
                </a:solidFill>
                <a:latin typeface="+mj-lt"/>
              </a:rPr>
              <a:t>"&gt;FirstName&lt;/label&gt;</a:t>
            </a:r>
          </a:p>
          <a:p>
            <a:pPr lvl="3" algn="just" fontAlgn="base">
              <a:buFont typeface="Wingdings" panose="05000000000000000000" pitchFamily="2" charset="2"/>
              <a:buChar char="Ø"/>
            </a:pPr>
            <a:r>
              <a:rPr lang="en-US" sz="7600" b="0" i="0" dirty="0">
                <a:solidFill>
                  <a:srgbClr val="333333"/>
                </a:solidFill>
                <a:effectLst/>
                <a:latin typeface="+mj-lt"/>
              </a:rPr>
              <a:t>The label is linked to the input element, because both the label </a:t>
            </a:r>
            <a:r>
              <a:rPr lang="en-US" sz="7600" b="1" i="1" dirty="0">
                <a:solidFill>
                  <a:srgbClr val="333333"/>
                </a:solidFill>
                <a:effectLst/>
                <a:latin typeface="+mj-lt"/>
              </a:rPr>
              <a:t>for </a:t>
            </a:r>
            <a:r>
              <a:rPr lang="en-US" sz="7600" b="0" i="0" dirty="0">
                <a:solidFill>
                  <a:srgbClr val="333333"/>
                </a:solidFill>
                <a:effectLst/>
                <a:latin typeface="+mj-lt"/>
              </a:rPr>
              <a:t>attribute and the input element </a:t>
            </a:r>
            <a:r>
              <a:rPr lang="en-US" sz="7600" b="1" i="1" dirty="0">
                <a:solidFill>
                  <a:srgbClr val="333333"/>
                </a:solidFill>
                <a:effectLst/>
                <a:latin typeface="+mj-lt"/>
              </a:rPr>
              <a:t>id </a:t>
            </a:r>
            <a:r>
              <a:rPr lang="en-US" sz="7600" b="0" i="0" dirty="0">
                <a:solidFill>
                  <a:srgbClr val="333333"/>
                </a:solidFill>
                <a:effectLst/>
                <a:latin typeface="+mj-lt"/>
              </a:rPr>
              <a:t>attribute have the same value </a:t>
            </a:r>
            <a:r>
              <a:rPr lang="en-US" sz="7600" b="1" dirty="0" err="1">
                <a:solidFill>
                  <a:srgbClr val="000000"/>
                </a:solidFill>
                <a:latin typeface="+mj-lt"/>
              </a:rPr>
              <a:t>Student_FirstName</a:t>
            </a: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231</a:t>
            </a:fld>
            <a:endParaRPr lang="en-US" dirty="0"/>
          </a:p>
        </p:txBody>
      </p:sp>
    </p:spTree>
    <p:extLst>
      <p:ext uri="{BB962C8B-B14F-4D97-AF65-F5344CB8AC3E}">
        <p14:creationId xmlns:p14="http://schemas.microsoft.com/office/powerpoint/2010/main" val="269733267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8000" b="1" dirty="0">
                <a:solidFill>
                  <a:srgbClr val="000000"/>
                </a:solidFill>
                <a:latin typeface="+mj-lt"/>
              </a:rPr>
              <a:t>Form Tag Helper</a:t>
            </a:r>
          </a:p>
          <a:p>
            <a:pPr lvl="1" algn="just" fontAlgn="base">
              <a:buFont typeface="Courier New" panose="02070309020205020404" pitchFamily="49" charset="0"/>
              <a:buChar char="o"/>
            </a:pPr>
            <a:r>
              <a:rPr lang="en-CA" sz="7600" dirty="0">
                <a:latin typeface="+mj-lt"/>
              </a:rPr>
              <a:t>To capture the student data we used the following input tag helpers</a:t>
            </a:r>
          </a:p>
          <a:p>
            <a:pPr lvl="2" algn="just" fontAlgn="base">
              <a:buFont typeface="Wingdings" panose="05000000000000000000" pitchFamily="2" charset="2"/>
              <a:buChar char="§"/>
            </a:pPr>
            <a:r>
              <a:rPr lang="en-CA" sz="7600" dirty="0">
                <a:latin typeface="+mj-lt"/>
              </a:rPr>
              <a:t>The Select Tag Helper generates a select element with its associated option elements as shown below </a:t>
            </a:r>
            <a:r>
              <a:rPr lang="en-CA" sz="7600" dirty="0" err="1">
                <a:latin typeface="+mj-lt"/>
              </a:rPr>
              <a:t>below</a:t>
            </a:r>
            <a:endParaRPr lang="en-CA" sz="7600" dirty="0">
              <a:latin typeface="+mj-lt"/>
            </a:endParaRPr>
          </a:p>
          <a:p>
            <a:pPr lvl="2" algn="just" fontAlgn="base">
              <a:buFont typeface="Wingdings" panose="05000000000000000000" pitchFamily="2" charset="2"/>
              <a:buChar char="§"/>
            </a:pPr>
            <a:endParaRPr lang="en-CA" sz="7600" dirty="0">
              <a:latin typeface="+mj-lt"/>
            </a:endParaRPr>
          </a:p>
          <a:p>
            <a:pPr lvl="2" algn="just" fontAlgn="base">
              <a:buFont typeface="Wingdings" panose="05000000000000000000" pitchFamily="2" charset="2"/>
              <a:buChar char="§"/>
            </a:pPr>
            <a:endParaRPr lang="en-CA" sz="7600" dirty="0">
              <a:latin typeface="+mj-lt"/>
            </a:endParaRPr>
          </a:p>
          <a:p>
            <a:pPr lvl="2" algn="just" fontAlgn="base">
              <a:buFont typeface="Wingdings" panose="05000000000000000000" pitchFamily="2" charset="2"/>
              <a:buChar char="§"/>
            </a:pPr>
            <a:endParaRPr lang="en-CA" sz="7600" dirty="0">
              <a:latin typeface="+mj-lt"/>
            </a:endParaRPr>
          </a:p>
          <a:p>
            <a:pPr lvl="2" algn="just" fontAlgn="base">
              <a:buFont typeface="Wingdings" panose="05000000000000000000" pitchFamily="2" charset="2"/>
              <a:buChar char="§"/>
            </a:pPr>
            <a:endParaRPr lang="en-CA" sz="7600" dirty="0">
              <a:latin typeface="+mj-lt"/>
            </a:endParaRPr>
          </a:p>
          <a:p>
            <a:pPr lvl="2" algn="just" fontAlgn="base">
              <a:buFont typeface="Wingdings" panose="05000000000000000000" pitchFamily="2" charset="2"/>
              <a:buChar char="§"/>
            </a:pPr>
            <a:endParaRPr lang="en-CA" sz="7600" dirty="0">
              <a:latin typeface="+mj-lt"/>
            </a:endParaRPr>
          </a:p>
          <a:p>
            <a:pPr marL="548640" lvl="2" indent="0" algn="just" fontAlgn="base">
              <a:buNone/>
            </a:pPr>
            <a:endParaRPr lang="en-CA" sz="7600" dirty="0">
              <a:latin typeface="+mj-lt"/>
            </a:endParaRPr>
          </a:p>
          <a:p>
            <a:pPr lvl="2" algn="just" fontAlgn="base">
              <a:buFont typeface="Wingdings" panose="05000000000000000000" pitchFamily="2" charset="2"/>
              <a:buChar char="§"/>
            </a:pPr>
            <a:r>
              <a:rPr lang="en-US" sz="7600" b="0" i="0" dirty="0">
                <a:solidFill>
                  <a:srgbClr val="333333"/>
                </a:solidFill>
                <a:effectLst/>
                <a:latin typeface="+mj-lt"/>
              </a:rPr>
              <a:t>The options for the Gender</a:t>
            </a:r>
            <a:r>
              <a:rPr lang="en-US" sz="7600" b="1" i="1" dirty="0">
                <a:solidFill>
                  <a:srgbClr val="333333"/>
                </a:solidFill>
                <a:effectLst/>
                <a:latin typeface="+mj-lt"/>
              </a:rPr>
              <a:t> </a:t>
            </a:r>
            <a:r>
              <a:rPr lang="en-US" sz="7600" b="0" i="0" dirty="0">
                <a:solidFill>
                  <a:srgbClr val="333333"/>
                </a:solidFill>
                <a:effectLst/>
                <a:latin typeface="+mj-lt"/>
              </a:rPr>
              <a:t>select element can be hard-coded like in the example above, or they can come from an </a:t>
            </a:r>
            <a:r>
              <a:rPr lang="en-US" sz="7600" b="1" i="1" dirty="0" err="1">
                <a:solidFill>
                  <a:srgbClr val="0000FF"/>
                </a:solidFill>
                <a:effectLst/>
                <a:latin typeface="+mj-lt"/>
              </a:rPr>
              <a:t>enum</a:t>
            </a:r>
            <a:r>
              <a:rPr lang="en-US" sz="7600" b="1" i="1" dirty="0">
                <a:solidFill>
                  <a:srgbClr val="0000FF"/>
                </a:solidFill>
                <a:effectLst/>
                <a:latin typeface="+mj-lt"/>
              </a:rPr>
              <a:t> </a:t>
            </a:r>
            <a:r>
              <a:rPr lang="en-US" sz="7600" b="0" i="0" dirty="0">
                <a:solidFill>
                  <a:srgbClr val="333333"/>
                </a:solidFill>
                <a:effectLst/>
                <a:latin typeface="+mj-lt"/>
              </a:rPr>
              <a:t>or a database table</a:t>
            </a:r>
          </a:p>
          <a:p>
            <a:pPr lvl="2" algn="just" fontAlgn="base">
              <a:buFont typeface="Wingdings" panose="05000000000000000000" pitchFamily="2" charset="2"/>
              <a:buChar char="§"/>
            </a:pPr>
            <a:r>
              <a:rPr lang="en-US" sz="7600" dirty="0">
                <a:solidFill>
                  <a:srgbClr val="333333"/>
                </a:solidFill>
                <a:latin typeface="+mj-lt"/>
              </a:rPr>
              <a:t>For our project we are using the </a:t>
            </a:r>
            <a:r>
              <a:rPr lang="en-US" sz="7600" dirty="0" err="1">
                <a:solidFill>
                  <a:srgbClr val="333333"/>
                </a:solidFill>
                <a:latin typeface="+mj-lt"/>
              </a:rPr>
              <a:t>enum</a:t>
            </a:r>
            <a:r>
              <a:rPr lang="en-US" sz="7600" dirty="0">
                <a:solidFill>
                  <a:srgbClr val="333333"/>
                </a:solidFill>
                <a:latin typeface="+mj-lt"/>
              </a:rPr>
              <a:t>.</a:t>
            </a:r>
          </a:p>
          <a:p>
            <a:pPr algn="just" fontAlgn="base">
              <a:buFont typeface="Arial" panose="020B0604020202020204" pitchFamily="34" charset="0"/>
              <a:buChar char="•"/>
            </a:pPr>
            <a:r>
              <a:rPr lang="en-US" sz="8200" dirty="0">
                <a:solidFill>
                  <a:srgbClr val="000000"/>
                </a:solidFill>
                <a:latin typeface="+mj-lt"/>
              </a:rPr>
              <a:t>Now let us modify the Create Student form to use Bootstrap styling as shown in the image on the next slide</a:t>
            </a:r>
          </a:p>
          <a:p>
            <a:pPr lvl="1" algn="just" fontAlgn="base">
              <a:buFont typeface="Courier New" panose="02070309020205020404" pitchFamily="49" charset="0"/>
              <a:buChar char="o"/>
            </a:pPr>
            <a:endParaRPr lang="en-US" sz="8000" dirty="0">
              <a:solidFill>
                <a:srgbClr val="000000"/>
              </a:solidFill>
              <a:latin typeface="+mj-lt"/>
            </a:endParaRPr>
          </a:p>
          <a:p>
            <a:pPr algn="just" fontAlgn="base">
              <a:buFont typeface="Arial" panose="020B0604020202020204" pitchFamily="34" charset="0"/>
              <a:buChar char="•"/>
            </a:pPr>
            <a:endParaRPr lang="en-US" sz="8000" dirty="0">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274320" lvl="1" indent="0" algn="just" fontAlgn="base">
              <a:buNone/>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232</a:t>
            </a:fld>
            <a:endParaRPr lang="en-US" dirty="0"/>
          </a:p>
        </p:txBody>
      </p:sp>
      <p:pic>
        <p:nvPicPr>
          <p:cNvPr id="9" name="Picture 8">
            <a:extLst>
              <a:ext uri="{FF2B5EF4-FFF2-40B4-BE49-F238E27FC236}">
                <a16:creationId xmlns:a16="http://schemas.microsoft.com/office/drawing/2014/main" id="{7885A80C-9132-4CA8-BB31-A1702CC8E4C0}"/>
              </a:ext>
            </a:extLst>
          </p:cNvPr>
          <p:cNvPicPr>
            <a:picLocks noChangeAspect="1"/>
          </p:cNvPicPr>
          <p:nvPr/>
        </p:nvPicPr>
        <p:blipFill>
          <a:blip r:embed="rId2"/>
          <a:stretch>
            <a:fillRect/>
          </a:stretch>
        </p:blipFill>
        <p:spPr>
          <a:xfrm>
            <a:off x="1281731" y="3119911"/>
            <a:ext cx="7704488" cy="1661304"/>
          </a:xfrm>
          <a:prstGeom prst="rect">
            <a:avLst/>
          </a:prstGeom>
        </p:spPr>
      </p:pic>
    </p:spTree>
    <p:extLst>
      <p:ext uri="{BB962C8B-B14F-4D97-AF65-F5344CB8AC3E}">
        <p14:creationId xmlns:p14="http://schemas.microsoft.com/office/powerpoint/2010/main" val="113595923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7600" b="1" dirty="0">
                <a:solidFill>
                  <a:srgbClr val="000000"/>
                </a:solidFill>
                <a:latin typeface="+mj-lt"/>
              </a:rPr>
              <a:t>Form Tag Helper</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The image on the right is a continuation of the image on the left</a:t>
            </a:r>
          </a:p>
          <a:p>
            <a:pPr algn="just" fontAlgn="base">
              <a:buFont typeface="Arial" panose="020B0604020202020204" pitchFamily="34" charset="0"/>
              <a:buChar char="•"/>
            </a:pPr>
            <a:r>
              <a:rPr lang="en-US" sz="7600" dirty="0">
                <a:solidFill>
                  <a:srgbClr val="000000"/>
                </a:solidFill>
                <a:latin typeface="+mj-lt"/>
              </a:rPr>
              <a:t>The bootstrap styling in the image will render the image on the next slide in the browser</a:t>
            </a: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233</a:t>
            </a:fld>
            <a:endParaRPr lang="en-US" dirty="0"/>
          </a:p>
        </p:txBody>
      </p:sp>
      <p:pic>
        <p:nvPicPr>
          <p:cNvPr id="16" name="Picture 15">
            <a:extLst>
              <a:ext uri="{FF2B5EF4-FFF2-40B4-BE49-F238E27FC236}">
                <a16:creationId xmlns:a16="http://schemas.microsoft.com/office/drawing/2014/main" id="{0BAC390A-994F-45FF-BB6D-8AF05FD001B1}"/>
              </a:ext>
            </a:extLst>
          </p:cNvPr>
          <p:cNvPicPr>
            <a:picLocks noChangeAspect="1"/>
          </p:cNvPicPr>
          <p:nvPr/>
        </p:nvPicPr>
        <p:blipFill>
          <a:blip r:embed="rId2"/>
          <a:stretch>
            <a:fillRect/>
          </a:stretch>
        </p:blipFill>
        <p:spPr>
          <a:xfrm>
            <a:off x="6116639" y="2476500"/>
            <a:ext cx="5718173" cy="2964354"/>
          </a:xfrm>
          <a:prstGeom prst="rect">
            <a:avLst/>
          </a:prstGeom>
        </p:spPr>
      </p:pic>
      <p:pic>
        <p:nvPicPr>
          <p:cNvPr id="18" name="Picture 17">
            <a:extLst>
              <a:ext uri="{FF2B5EF4-FFF2-40B4-BE49-F238E27FC236}">
                <a16:creationId xmlns:a16="http://schemas.microsoft.com/office/drawing/2014/main" id="{A0ED52C7-A79A-4B38-858F-A873A4888B65}"/>
              </a:ext>
            </a:extLst>
          </p:cNvPr>
          <p:cNvPicPr>
            <a:picLocks noChangeAspect="1"/>
          </p:cNvPicPr>
          <p:nvPr/>
        </p:nvPicPr>
        <p:blipFill>
          <a:blip r:embed="rId3"/>
          <a:stretch>
            <a:fillRect/>
          </a:stretch>
        </p:blipFill>
        <p:spPr>
          <a:xfrm>
            <a:off x="398465" y="2468386"/>
            <a:ext cx="5718174" cy="2964354"/>
          </a:xfrm>
          <a:prstGeom prst="rect">
            <a:avLst/>
          </a:prstGeom>
        </p:spPr>
      </p:pic>
    </p:spTree>
    <p:extLst>
      <p:ext uri="{BB962C8B-B14F-4D97-AF65-F5344CB8AC3E}">
        <p14:creationId xmlns:p14="http://schemas.microsoft.com/office/powerpoint/2010/main" val="266488258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8000" b="1" dirty="0">
                <a:solidFill>
                  <a:srgbClr val="000000"/>
                </a:solidFill>
                <a:latin typeface="+mj-lt"/>
              </a:rPr>
              <a:t>Tag Helpers in ASP.NET Core Application</a:t>
            </a:r>
          </a:p>
          <a:p>
            <a:pPr algn="just" fontAlgn="base">
              <a:buFont typeface="Arial" panose="020B0604020202020204" pitchFamily="34" charset="0"/>
              <a:buChar char="•"/>
            </a:pPr>
            <a:r>
              <a:rPr lang="en-US" sz="7600" b="1" dirty="0">
                <a:solidFill>
                  <a:srgbClr val="000000"/>
                </a:solidFill>
                <a:latin typeface="+mj-lt"/>
              </a:rPr>
              <a:t>Form Tag Helper</a:t>
            </a: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Now let us modify the &lt;header&gt; element of the HTML document of the _</a:t>
            </a:r>
            <a:r>
              <a:rPr lang="en-US" sz="7600" dirty="0" err="1">
                <a:solidFill>
                  <a:srgbClr val="000000"/>
                </a:solidFill>
                <a:latin typeface="+mj-lt"/>
              </a:rPr>
              <a:t>Layout.cshtml</a:t>
            </a:r>
            <a:r>
              <a:rPr lang="en-US" sz="7600" dirty="0">
                <a:solidFill>
                  <a:srgbClr val="000000"/>
                </a:solidFill>
                <a:latin typeface="+mj-lt"/>
              </a:rPr>
              <a:t> as shown in the image on the next slide</a:t>
            </a: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234</a:t>
            </a:fld>
            <a:endParaRPr lang="en-US" dirty="0"/>
          </a:p>
        </p:txBody>
      </p:sp>
      <p:pic>
        <p:nvPicPr>
          <p:cNvPr id="7" name="Picture 6">
            <a:extLst>
              <a:ext uri="{FF2B5EF4-FFF2-40B4-BE49-F238E27FC236}">
                <a16:creationId xmlns:a16="http://schemas.microsoft.com/office/drawing/2014/main" id="{3C35938B-C2D5-4370-8CD1-891CB2A340BA}"/>
              </a:ext>
            </a:extLst>
          </p:cNvPr>
          <p:cNvPicPr>
            <a:picLocks noChangeAspect="1"/>
          </p:cNvPicPr>
          <p:nvPr/>
        </p:nvPicPr>
        <p:blipFill>
          <a:blip r:embed="rId2"/>
          <a:stretch>
            <a:fillRect/>
          </a:stretch>
        </p:blipFill>
        <p:spPr>
          <a:xfrm>
            <a:off x="622585" y="2605516"/>
            <a:ext cx="8070279" cy="2690093"/>
          </a:xfrm>
          <a:prstGeom prst="rect">
            <a:avLst/>
          </a:prstGeom>
        </p:spPr>
      </p:pic>
    </p:spTree>
    <p:extLst>
      <p:ext uri="{BB962C8B-B14F-4D97-AF65-F5344CB8AC3E}">
        <p14:creationId xmlns:p14="http://schemas.microsoft.com/office/powerpoint/2010/main" val="40968236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8000" i="0" dirty="0">
                <a:solidFill>
                  <a:srgbClr val="000000"/>
                </a:solidFill>
                <a:effectLst/>
                <a:latin typeface="+mj-lt"/>
              </a:rPr>
              <a:t>The &lt;header&gt; element HTML will render the image shown on the next slide</a:t>
            </a: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235</a:t>
            </a:fld>
            <a:endParaRPr lang="en-US" dirty="0"/>
          </a:p>
        </p:txBody>
      </p:sp>
      <p:pic>
        <p:nvPicPr>
          <p:cNvPr id="8" name="Picture 7">
            <a:extLst>
              <a:ext uri="{FF2B5EF4-FFF2-40B4-BE49-F238E27FC236}">
                <a16:creationId xmlns:a16="http://schemas.microsoft.com/office/drawing/2014/main" id="{80BE9CAA-BA85-45ED-AC57-BCE140F31002}"/>
              </a:ext>
            </a:extLst>
          </p:cNvPr>
          <p:cNvPicPr>
            <a:picLocks noChangeAspect="1"/>
          </p:cNvPicPr>
          <p:nvPr/>
        </p:nvPicPr>
        <p:blipFill>
          <a:blip r:embed="rId2"/>
          <a:stretch>
            <a:fillRect/>
          </a:stretch>
        </p:blipFill>
        <p:spPr>
          <a:xfrm>
            <a:off x="1066800" y="1908605"/>
            <a:ext cx="7543800" cy="3577795"/>
          </a:xfrm>
          <a:prstGeom prst="rect">
            <a:avLst/>
          </a:prstGeom>
        </p:spPr>
      </p:pic>
    </p:spTree>
    <p:extLst>
      <p:ext uri="{BB962C8B-B14F-4D97-AF65-F5344CB8AC3E}">
        <p14:creationId xmlns:p14="http://schemas.microsoft.com/office/powerpoint/2010/main" val="325438153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i="0" dirty="0">
              <a:solidFill>
                <a:srgbClr val="000000"/>
              </a:solidFill>
              <a:effectLst/>
              <a:latin typeface="+mj-lt"/>
            </a:endParaRPr>
          </a:p>
          <a:p>
            <a:pPr marL="0" indent="0" algn="just" fontAlgn="base">
              <a:buNone/>
            </a:pPr>
            <a:endParaRPr lang="en-US" sz="8000" i="0" dirty="0">
              <a:solidFill>
                <a:srgbClr val="000000"/>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236</a:t>
            </a:fld>
            <a:endParaRPr lang="en-US" dirty="0"/>
          </a:p>
        </p:txBody>
      </p:sp>
      <p:pic>
        <p:nvPicPr>
          <p:cNvPr id="7" name="Picture 6">
            <a:extLst>
              <a:ext uri="{FF2B5EF4-FFF2-40B4-BE49-F238E27FC236}">
                <a16:creationId xmlns:a16="http://schemas.microsoft.com/office/drawing/2014/main" id="{4F6BC19E-3C3E-4A61-B300-D62305EB5C73}"/>
              </a:ext>
            </a:extLst>
          </p:cNvPr>
          <p:cNvPicPr>
            <a:picLocks noChangeAspect="1"/>
          </p:cNvPicPr>
          <p:nvPr/>
        </p:nvPicPr>
        <p:blipFill>
          <a:blip r:embed="rId2"/>
          <a:stretch>
            <a:fillRect/>
          </a:stretch>
        </p:blipFill>
        <p:spPr>
          <a:xfrm>
            <a:off x="397667" y="1870684"/>
            <a:ext cx="11396664" cy="602032"/>
          </a:xfrm>
          <a:prstGeom prst="rect">
            <a:avLst/>
          </a:prstGeom>
        </p:spPr>
      </p:pic>
    </p:spTree>
    <p:extLst>
      <p:ext uri="{BB962C8B-B14F-4D97-AF65-F5344CB8AC3E}">
        <p14:creationId xmlns:p14="http://schemas.microsoft.com/office/powerpoint/2010/main" val="93486486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Binding in ASP.NET Core</a:t>
            </a:r>
          </a:p>
          <a:p>
            <a:pPr algn="just" fontAlgn="base">
              <a:buFont typeface="Arial" panose="020B0604020202020204" pitchFamily="34" charset="0"/>
              <a:buChar char="•"/>
            </a:pPr>
            <a:r>
              <a:rPr lang="en-US" sz="7600" b="0" i="0" dirty="0">
                <a:solidFill>
                  <a:srgbClr val="333333"/>
                </a:solidFill>
                <a:effectLst/>
                <a:latin typeface="+mj-lt"/>
              </a:rPr>
              <a:t>Model binding maps data in an HTTP request to controller action method parameters</a:t>
            </a:r>
          </a:p>
          <a:p>
            <a:pPr algn="just" fontAlgn="base">
              <a:buFont typeface="Arial" panose="020B0604020202020204" pitchFamily="34" charset="0"/>
              <a:buChar char="•"/>
            </a:pPr>
            <a:r>
              <a:rPr lang="en-US" sz="7600" b="0" i="0" dirty="0">
                <a:solidFill>
                  <a:srgbClr val="333333"/>
                </a:solidFill>
                <a:effectLst/>
                <a:latin typeface="+mj-lt"/>
              </a:rPr>
              <a:t>The action parameters may be simple types such as integers, strings, </a:t>
            </a:r>
            <a:r>
              <a:rPr lang="en-US" sz="7600" b="0" i="0" dirty="0" err="1">
                <a:solidFill>
                  <a:srgbClr val="333333"/>
                </a:solidFill>
                <a:effectLst/>
                <a:latin typeface="+mj-lt"/>
              </a:rPr>
              <a:t>etc</a:t>
            </a:r>
            <a:r>
              <a:rPr lang="en-US" sz="7600" b="0" i="0" dirty="0">
                <a:solidFill>
                  <a:srgbClr val="333333"/>
                </a:solidFill>
                <a:effectLst/>
                <a:latin typeface="+mj-lt"/>
              </a:rPr>
              <a:t> or complex types like Customer, Employee, Order etc.</a:t>
            </a:r>
          </a:p>
          <a:p>
            <a:pPr algn="just" fontAlgn="base">
              <a:buFont typeface="Arial" panose="020B0604020202020204" pitchFamily="34" charset="0"/>
              <a:buChar char="•"/>
            </a:pPr>
            <a:r>
              <a:rPr lang="en-US" sz="7600" i="0" dirty="0">
                <a:solidFill>
                  <a:srgbClr val="000000"/>
                </a:solidFill>
                <a:effectLst/>
                <a:latin typeface="+mj-lt"/>
              </a:rPr>
              <a:t>Model binding takes the tedious task of mapping request data to action method parameters away from the developer</a:t>
            </a:r>
          </a:p>
          <a:p>
            <a:pPr algn="just" fontAlgn="base">
              <a:buFont typeface="Arial" panose="020B0604020202020204" pitchFamily="34" charset="0"/>
              <a:buChar char="•"/>
            </a:pPr>
            <a:r>
              <a:rPr lang="en-US" sz="7600" dirty="0">
                <a:solidFill>
                  <a:srgbClr val="000000"/>
                </a:solidFill>
                <a:latin typeface="+mj-lt"/>
              </a:rPr>
              <a:t>In the </a:t>
            </a:r>
            <a:r>
              <a:rPr lang="en-US" sz="7600" dirty="0" err="1">
                <a:solidFill>
                  <a:srgbClr val="000000"/>
                </a:solidFill>
                <a:latin typeface="+mj-lt"/>
              </a:rPr>
              <a:t>GetStudentDetails</a:t>
            </a:r>
            <a:r>
              <a:rPr lang="en-US" sz="7600" dirty="0">
                <a:solidFill>
                  <a:srgbClr val="000000"/>
                </a:solidFill>
                <a:latin typeface="+mj-lt"/>
              </a:rPr>
              <a:t> action method of the </a:t>
            </a:r>
            <a:r>
              <a:rPr lang="en-US" sz="7600" dirty="0" err="1">
                <a:solidFill>
                  <a:srgbClr val="000000"/>
                </a:solidFill>
                <a:latin typeface="+mj-lt"/>
              </a:rPr>
              <a:t>StudentController</a:t>
            </a:r>
            <a:endParaRPr lang="en-US" sz="7600"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274320" lvl="1" indent="0" algn="just" fontAlgn="base">
              <a:buNone/>
            </a:pPr>
            <a:endParaRPr lang="en-US" sz="8000" dirty="0">
              <a:solidFill>
                <a:srgbClr val="000000"/>
              </a:solidFill>
              <a:latin typeface="+mj-lt"/>
            </a:endParaRPr>
          </a:p>
          <a:p>
            <a:pPr marL="274320" lvl="1" indent="0" algn="just" fontAlgn="base">
              <a:buNone/>
            </a:pPr>
            <a:endParaRPr lang="en-US" sz="8000" dirty="0">
              <a:solidFill>
                <a:srgbClr val="000000"/>
              </a:solidFill>
              <a:latin typeface="+mj-lt"/>
            </a:endParaRPr>
          </a:p>
          <a:p>
            <a:pPr marL="274320" lvl="1" indent="0" algn="just" fontAlgn="base">
              <a:buNone/>
            </a:pPr>
            <a:endParaRPr lang="en-US" sz="80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237</a:t>
            </a:fld>
            <a:endParaRPr lang="en-US" dirty="0"/>
          </a:p>
        </p:txBody>
      </p:sp>
      <p:pic>
        <p:nvPicPr>
          <p:cNvPr id="8" name="Picture 7">
            <a:extLst>
              <a:ext uri="{FF2B5EF4-FFF2-40B4-BE49-F238E27FC236}">
                <a16:creationId xmlns:a16="http://schemas.microsoft.com/office/drawing/2014/main" id="{F967034E-05BC-4D86-A7BE-C76979EBC483}"/>
              </a:ext>
            </a:extLst>
          </p:cNvPr>
          <p:cNvPicPr>
            <a:picLocks noChangeAspect="1"/>
          </p:cNvPicPr>
          <p:nvPr/>
        </p:nvPicPr>
        <p:blipFill>
          <a:blip r:embed="rId2"/>
          <a:stretch>
            <a:fillRect/>
          </a:stretch>
        </p:blipFill>
        <p:spPr>
          <a:xfrm>
            <a:off x="628419" y="3825157"/>
            <a:ext cx="4572231" cy="1532517"/>
          </a:xfrm>
          <a:prstGeom prst="rect">
            <a:avLst/>
          </a:prstGeom>
        </p:spPr>
      </p:pic>
    </p:spTree>
    <p:extLst>
      <p:ext uri="{BB962C8B-B14F-4D97-AF65-F5344CB8AC3E}">
        <p14:creationId xmlns:p14="http://schemas.microsoft.com/office/powerpoint/2010/main" val="87369972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Binding in ASP.NET Core</a:t>
            </a:r>
          </a:p>
          <a:p>
            <a:pPr algn="just" fontAlgn="base">
              <a:buFont typeface="Arial" panose="020B0604020202020204" pitchFamily="34" charset="0"/>
              <a:buChar char="•"/>
            </a:pPr>
            <a:r>
              <a:rPr lang="en-US" sz="7600" dirty="0">
                <a:solidFill>
                  <a:srgbClr val="000000"/>
                </a:solidFill>
                <a:latin typeface="+mj-lt"/>
              </a:rPr>
              <a:t>When an HTTP request </a:t>
            </a:r>
            <a:r>
              <a:rPr lang="en-US" sz="7600" dirty="0">
                <a:solidFill>
                  <a:srgbClr val="000000"/>
                </a:solidFill>
                <a:latin typeface="+mj-lt"/>
                <a:hlinkClick r:id="rId2"/>
              </a:rPr>
              <a:t>https://localhost:1234/Student/GetStudentDetails/1</a:t>
            </a:r>
            <a:r>
              <a:rPr lang="en-US" sz="7600" dirty="0">
                <a:solidFill>
                  <a:srgbClr val="000000"/>
                </a:solidFill>
                <a:latin typeface="+mj-lt"/>
              </a:rPr>
              <a:t> arrives at the </a:t>
            </a:r>
            <a:r>
              <a:rPr lang="en-US" sz="7600" dirty="0" err="1">
                <a:solidFill>
                  <a:srgbClr val="000000"/>
                </a:solidFill>
                <a:latin typeface="+mj-lt"/>
              </a:rPr>
              <a:t>GetStudentDetails</a:t>
            </a:r>
            <a:r>
              <a:rPr lang="en-US" sz="7600" dirty="0">
                <a:solidFill>
                  <a:srgbClr val="000000"/>
                </a:solidFill>
                <a:latin typeface="+mj-lt"/>
              </a:rPr>
              <a:t> action method of the </a:t>
            </a:r>
            <a:r>
              <a:rPr lang="en-US" sz="7600" dirty="0" err="1">
                <a:solidFill>
                  <a:srgbClr val="000000"/>
                </a:solidFill>
                <a:latin typeface="+mj-lt"/>
              </a:rPr>
              <a:t>StudentController</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The default route template </a:t>
            </a:r>
            <a:r>
              <a:rPr lang="en-US" sz="7600" dirty="0">
                <a:solidFill>
                  <a:srgbClr val="00B0F0"/>
                </a:solidFill>
                <a:latin typeface="+mj-lt"/>
              </a:rPr>
              <a:t>“{controller=Home}/{action=Index}/{id?}”</a:t>
            </a:r>
            <a:r>
              <a:rPr lang="en-US" sz="7600" dirty="0">
                <a:solidFill>
                  <a:srgbClr val="000000"/>
                </a:solidFill>
                <a:latin typeface="+mj-lt"/>
              </a:rPr>
              <a:t> or the attribute routing </a:t>
            </a:r>
            <a:r>
              <a:rPr lang="en-US" sz="7600" dirty="0">
                <a:solidFill>
                  <a:srgbClr val="00B0F0"/>
                </a:solidFill>
                <a:latin typeface="+mj-lt"/>
              </a:rPr>
              <a:t>[Route(“[action]/{id}”)]</a:t>
            </a:r>
            <a:r>
              <a:rPr lang="en-US" sz="7600" dirty="0">
                <a:solidFill>
                  <a:srgbClr val="000000"/>
                </a:solidFill>
                <a:latin typeface="+mj-lt"/>
              </a:rPr>
              <a:t> routes the request to </a:t>
            </a:r>
            <a:r>
              <a:rPr lang="en-CA" sz="7600" dirty="0">
                <a:solidFill>
                  <a:srgbClr val="00B0F0"/>
                </a:solidFill>
                <a:latin typeface="+mj-lt"/>
              </a:rPr>
              <a:t>GetStudentDetails(int id)</a:t>
            </a:r>
          </a:p>
          <a:p>
            <a:pPr algn="just" fontAlgn="base">
              <a:buFont typeface="Arial" panose="020B0604020202020204" pitchFamily="34" charset="0"/>
              <a:buChar char="•"/>
            </a:pPr>
            <a:r>
              <a:rPr lang="en-US" sz="7600" b="0" i="0" dirty="0">
                <a:solidFill>
                  <a:srgbClr val="333333"/>
                </a:solidFill>
                <a:effectLst/>
                <a:latin typeface="+mj-lt"/>
              </a:rPr>
              <a:t>The </a:t>
            </a:r>
            <a:r>
              <a:rPr lang="en-US" sz="7600" b="0" i="0" dirty="0">
                <a:solidFill>
                  <a:srgbClr val="00B0F0"/>
                </a:solidFill>
                <a:effectLst/>
                <a:latin typeface="+mj-lt"/>
              </a:rPr>
              <a:t>id value 1 </a:t>
            </a:r>
            <a:r>
              <a:rPr lang="en-US" sz="7600" b="0" i="0" dirty="0">
                <a:solidFill>
                  <a:srgbClr val="333333"/>
                </a:solidFill>
                <a:effectLst/>
                <a:latin typeface="+mj-lt"/>
              </a:rPr>
              <a:t>in the request URL is mapped to the id parameter of the</a:t>
            </a:r>
            <a:r>
              <a:rPr lang="en-CA" sz="7600" dirty="0">
                <a:solidFill>
                  <a:srgbClr val="00B0F0"/>
                </a:solidFill>
                <a:latin typeface="+mj-lt"/>
              </a:rPr>
              <a:t>GetStudentDetails(int id) </a:t>
            </a:r>
            <a:r>
              <a:rPr lang="en-US" sz="7600" b="0" i="0" dirty="0">
                <a:solidFill>
                  <a:srgbClr val="333333"/>
                </a:solidFill>
                <a:effectLst/>
                <a:latin typeface="+mj-lt"/>
              </a:rPr>
              <a:t>action method</a:t>
            </a:r>
          </a:p>
          <a:p>
            <a:pPr algn="just" fontAlgn="base">
              <a:buFont typeface="Arial" panose="020B0604020202020204" pitchFamily="34" charset="0"/>
              <a:buChar char="•"/>
            </a:pPr>
            <a:r>
              <a:rPr lang="en-US" sz="8000" b="0" i="0" dirty="0">
                <a:solidFill>
                  <a:srgbClr val="333333"/>
                </a:solidFill>
                <a:effectLst/>
                <a:latin typeface="+mj-lt"/>
              </a:rPr>
              <a:t>MVC will bind the data in the request to the action parameters by name</a:t>
            </a:r>
          </a:p>
          <a:p>
            <a:pPr algn="just" fontAlgn="base">
              <a:buFont typeface="Arial" panose="020B0604020202020204" pitchFamily="34" charset="0"/>
              <a:buChar char="•"/>
            </a:pPr>
            <a:r>
              <a:rPr lang="en-US" sz="8000" dirty="0">
                <a:solidFill>
                  <a:srgbClr val="333333"/>
                </a:solidFill>
                <a:latin typeface="+mj-lt"/>
              </a:rPr>
              <a:t>Notice that the default route template, the attribute routing template and </a:t>
            </a:r>
            <a:r>
              <a:rPr lang="en-US" sz="8000" dirty="0" err="1">
                <a:solidFill>
                  <a:srgbClr val="333333"/>
                </a:solidFill>
                <a:latin typeface="+mj-lt"/>
              </a:rPr>
              <a:t>GetStudentDetails</a:t>
            </a:r>
            <a:r>
              <a:rPr lang="en-US" sz="8000" dirty="0">
                <a:solidFill>
                  <a:srgbClr val="333333"/>
                </a:solidFill>
                <a:latin typeface="+mj-lt"/>
              </a:rPr>
              <a:t> parameter all have the parameter name as id</a:t>
            </a: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238</a:t>
            </a:fld>
            <a:endParaRPr lang="en-US" dirty="0"/>
          </a:p>
        </p:txBody>
      </p:sp>
    </p:spTree>
    <p:extLst>
      <p:ext uri="{BB962C8B-B14F-4D97-AF65-F5344CB8AC3E}">
        <p14:creationId xmlns:p14="http://schemas.microsoft.com/office/powerpoint/2010/main" val="10778554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Binding in ASP.NET Core</a:t>
            </a:r>
          </a:p>
          <a:p>
            <a:pPr algn="l">
              <a:buFont typeface="Arial" panose="020B0604020202020204" pitchFamily="34" charset="0"/>
              <a:buChar char="•"/>
            </a:pPr>
            <a:r>
              <a:rPr lang="en-US" sz="7600" b="0" i="0" dirty="0">
                <a:solidFill>
                  <a:srgbClr val="333333"/>
                </a:solidFill>
                <a:effectLst/>
                <a:latin typeface="+mj-lt"/>
              </a:rPr>
              <a:t>To bind the request data to the controller action method parameters, model binding looks for data in the HTTP request in the following places in the order specified below</a:t>
            </a:r>
          </a:p>
          <a:p>
            <a:pPr lvl="1">
              <a:buFont typeface="Courier New" panose="02070309020205020404" pitchFamily="49" charset="0"/>
              <a:buChar char="o"/>
            </a:pPr>
            <a:r>
              <a:rPr lang="en-US" sz="7600" b="0" i="0" dirty="0">
                <a:solidFill>
                  <a:srgbClr val="333333"/>
                </a:solidFill>
                <a:effectLst/>
                <a:latin typeface="+mj-lt"/>
              </a:rPr>
              <a:t>Form values</a:t>
            </a:r>
          </a:p>
          <a:p>
            <a:pPr lvl="1">
              <a:buFont typeface="Courier New" panose="02070309020205020404" pitchFamily="49" charset="0"/>
              <a:buChar char="o"/>
            </a:pPr>
            <a:r>
              <a:rPr lang="en-US" sz="7600" b="0" i="0" dirty="0">
                <a:solidFill>
                  <a:srgbClr val="333333"/>
                </a:solidFill>
                <a:effectLst/>
                <a:latin typeface="+mj-lt"/>
              </a:rPr>
              <a:t>Route values</a:t>
            </a:r>
          </a:p>
          <a:p>
            <a:pPr lvl="1">
              <a:buFont typeface="Courier New" panose="02070309020205020404" pitchFamily="49" charset="0"/>
              <a:buChar char="o"/>
            </a:pPr>
            <a:r>
              <a:rPr lang="en-US" sz="7600" b="0" i="0" dirty="0">
                <a:solidFill>
                  <a:srgbClr val="333333"/>
                </a:solidFill>
                <a:effectLst/>
                <a:latin typeface="+mj-lt"/>
              </a:rPr>
              <a:t>Query strings</a:t>
            </a: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239</a:t>
            </a:fld>
            <a:endParaRPr lang="en-US" dirty="0"/>
          </a:p>
        </p:txBody>
      </p:sp>
    </p:spTree>
    <p:extLst>
      <p:ext uri="{BB962C8B-B14F-4D97-AF65-F5344CB8AC3E}">
        <p14:creationId xmlns:p14="http://schemas.microsoft.com/office/powerpoint/2010/main" val="356478580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1900" b="0" i="0" dirty="0">
                <a:solidFill>
                  <a:srgbClr val="000000"/>
                </a:solidFill>
                <a:effectLst/>
                <a:latin typeface="+mj-lt"/>
              </a:rPr>
              <a:t>In ASP.NET Core, there are two types of Hosting Models:</a:t>
            </a:r>
          </a:p>
          <a:p>
            <a:pPr lvl="2">
              <a:buFont typeface="Courier New" panose="02070309020205020404" pitchFamily="49" charset="0"/>
              <a:buChar char="o"/>
            </a:pPr>
            <a:r>
              <a:rPr lang="en-US" sz="1700" b="0" i="0" dirty="0">
                <a:solidFill>
                  <a:srgbClr val="000000"/>
                </a:solidFill>
                <a:effectLst/>
                <a:latin typeface="+mj-lt"/>
              </a:rPr>
              <a:t> </a:t>
            </a:r>
            <a:r>
              <a:rPr lang="en-US" sz="1700" b="1" i="0" dirty="0" err="1">
                <a:solidFill>
                  <a:srgbClr val="000000"/>
                </a:solidFill>
                <a:effectLst/>
                <a:latin typeface="+mj-lt"/>
              </a:rPr>
              <a:t>InProcess</a:t>
            </a:r>
            <a:r>
              <a:rPr lang="en-US" sz="1700" b="0" i="0" dirty="0">
                <a:solidFill>
                  <a:srgbClr val="000000"/>
                </a:solidFill>
                <a:effectLst/>
                <a:latin typeface="+mj-lt"/>
              </a:rPr>
              <a:t> and </a:t>
            </a:r>
          </a:p>
          <a:p>
            <a:pPr lvl="2">
              <a:buFont typeface="Courier New" panose="02070309020205020404" pitchFamily="49" charset="0"/>
              <a:buChar char="o"/>
            </a:pPr>
            <a:r>
              <a:rPr lang="en-US" sz="1700" b="1" i="0" dirty="0">
                <a:solidFill>
                  <a:srgbClr val="000000"/>
                </a:solidFill>
                <a:effectLst/>
                <a:latin typeface="+mj-lt"/>
              </a:rPr>
              <a:t>OutOfProcess</a:t>
            </a:r>
            <a:r>
              <a:rPr lang="en-US" sz="1700" b="0" i="0" dirty="0">
                <a:solidFill>
                  <a:srgbClr val="000000"/>
                </a:solidFill>
                <a:effectLst/>
                <a:latin typeface="+mj-lt"/>
              </a:rPr>
              <a:t>.</a:t>
            </a:r>
          </a:p>
          <a:p>
            <a:pPr lvl="1">
              <a:buFont typeface="Arial" panose="020B0604020202020204" pitchFamily="34" charset="0"/>
              <a:buChar char="•"/>
            </a:pPr>
            <a:r>
              <a:rPr lang="en-US" sz="2000" b="1" i="0" dirty="0" err="1">
                <a:solidFill>
                  <a:srgbClr val="000000"/>
                </a:solidFill>
                <a:effectLst/>
                <a:latin typeface="+mj-lt"/>
              </a:rPr>
              <a:t>InProcess</a:t>
            </a:r>
            <a:r>
              <a:rPr lang="en-US" sz="2000" b="1" i="0" dirty="0">
                <a:solidFill>
                  <a:srgbClr val="000000"/>
                </a:solidFill>
                <a:effectLst/>
                <a:latin typeface="+mj-lt"/>
              </a:rPr>
              <a:t> Host Model</a:t>
            </a:r>
          </a:p>
          <a:p>
            <a:pPr lvl="2">
              <a:buFont typeface="Courier New" panose="02070309020205020404" pitchFamily="49" charset="0"/>
              <a:buChar char="o"/>
            </a:pPr>
            <a:r>
              <a:rPr lang="en-US" sz="1800" i="0" dirty="0">
                <a:solidFill>
                  <a:srgbClr val="000000"/>
                </a:solidFill>
                <a:effectLst/>
                <a:latin typeface="+mj-lt"/>
              </a:rPr>
              <a:t>In this hosting model; the ASP.NET Core Web Application is hosted inside the IIS Worker Process.</a:t>
            </a:r>
          </a:p>
          <a:p>
            <a:pPr lvl="2">
              <a:buFont typeface="Courier New" panose="02070309020205020404" pitchFamily="49" charset="0"/>
              <a:buChar char="o"/>
            </a:pPr>
            <a:r>
              <a:rPr lang="en-US" sz="1800" dirty="0">
                <a:solidFill>
                  <a:srgbClr val="000000"/>
                </a:solidFill>
                <a:latin typeface="+mj-lt"/>
              </a:rPr>
              <a:t>w3wp.exe and IIS is the only Web Server that handles the incoming HTTP Request.</a:t>
            </a:r>
            <a:r>
              <a:rPr lang="en-US" sz="1800" i="0" dirty="0">
                <a:solidFill>
                  <a:srgbClr val="000000"/>
                </a:solidFill>
                <a:effectLst/>
                <a:latin typeface="+mj-lt"/>
              </a:rPr>
              <a:t> </a:t>
            </a:r>
            <a:r>
              <a:rPr lang="en-US" sz="1800" b="1" i="0" dirty="0">
                <a:solidFill>
                  <a:srgbClr val="000000"/>
                </a:solidFill>
                <a:effectLst/>
                <a:latin typeface="+mj-lt"/>
              </a:rPr>
              <a:t> </a:t>
            </a:r>
          </a:p>
          <a:p>
            <a:pPr lvl="2">
              <a:buFont typeface="Courier New" panose="02070309020205020404" pitchFamily="49" charset="0"/>
              <a:buChar char="o"/>
            </a:pPr>
            <a:endParaRPr lang="en-CA" sz="1700" dirty="0">
              <a:solidFill>
                <a:srgbClr val="000000"/>
              </a:solidFill>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a:t>
            </a:fld>
            <a:endParaRPr lang="en-US"/>
          </a:p>
        </p:txBody>
      </p:sp>
      <p:pic>
        <p:nvPicPr>
          <p:cNvPr id="7" name="Picture 6">
            <a:extLst>
              <a:ext uri="{FF2B5EF4-FFF2-40B4-BE49-F238E27FC236}">
                <a16:creationId xmlns:a16="http://schemas.microsoft.com/office/drawing/2014/main" id="{904E8D8C-BB38-423B-884B-D74A57724D29}"/>
              </a:ext>
            </a:extLst>
          </p:cNvPr>
          <p:cNvPicPr>
            <a:picLocks noChangeAspect="1"/>
          </p:cNvPicPr>
          <p:nvPr/>
        </p:nvPicPr>
        <p:blipFill>
          <a:blip r:embed="rId2"/>
          <a:stretch>
            <a:fillRect/>
          </a:stretch>
        </p:blipFill>
        <p:spPr>
          <a:xfrm>
            <a:off x="2542868" y="3962400"/>
            <a:ext cx="7087214" cy="2194796"/>
          </a:xfrm>
          <a:prstGeom prst="rect">
            <a:avLst/>
          </a:prstGeom>
        </p:spPr>
      </p:pic>
    </p:spTree>
    <p:extLst>
      <p:ext uri="{BB962C8B-B14F-4D97-AF65-F5344CB8AC3E}">
        <p14:creationId xmlns:p14="http://schemas.microsoft.com/office/powerpoint/2010/main" val="370724033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Binding in ASP.NET Core</a:t>
            </a:r>
          </a:p>
          <a:p>
            <a:pPr algn="just" fontAlgn="base">
              <a:buFont typeface="Arial" panose="020B0604020202020204" pitchFamily="34" charset="0"/>
              <a:buChar char="•"/>
            </a:pPr>
            <a:r>
              <a:rPr lang="en-US" sz="7600" dirty="0">
                <a:solidFill>
                  <a:srgbClr val="333333"/>
                </a:solidFill>
                <a:latin typeface="+mj-lt"/>
              </a:rPr>
              <a:t>Model binding also works for complex data type like Student</a:t>
            </a: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endParaRPr lang="en-US" sz="7600" dirty="0">
              <a:solidFill>
                <a:srgbClr val="333333"/>
              </a:solidFill>
              <a:latin typeface="+mj-lt"/>
            </a:endParaRPr>
          </a:p>
          <a:p>
            <a:pPr algn="just" fontAlgn="base">
              <a:buFont typeface="Arial" panose="020B0604020202020204" pitchFamily="34" charset="0"/>
              <a:buChar char="•"/>
            </a:pPr>
            <a:r>
              <a:rPr lang="en-US" sz="7600" dirty="0">
                <a:solidFill>
                  <a:srgbClr val="333333"/>
                </a:solidFill>
                <a:latin typeface="+mj-lt"/>
              </a:rPr>
              <a:t>When the form above is posted to the server, the values in the form are mapped to the </a:t>
            </a:r>
            <a:r>
              <a:rPr lang="en-US" sz="7600" dirty="0" err="1">
                <a:solidFill>
                  <a:srgbClr val="333333"/>
                </a:solidFill>
                <a:latin typeface="+mj-lt"/>
              </a:rPr>
              <a:t>StudentViewModel</a:t>
            </a:r>
            <a:r>
              <a:rPr lang="en-US" sz="7600" dirty="0">
                <a:solidFill>
                  <a:srgbClr val="333333"/>
                </a:solidFill>
                <a:latin typeface="+mj-lt"/>
              </a:rPr>
              <a:t> object parameter of the </a:t>
            </a: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240</a:t>
            </a:fld>
            <a:endParaRPr lang="en-US" dirty="0"/>
          </a:p>
        </p:txBody>
      </p:sp>
      <p:pic>
        <p:nvPicPr>
          <p:cNvPr id="7" name="Picture 6">
            <a:extLst>
              <a:ext uri="{FF2B5EF4-FFF2-40B4-BE49-F238E27FC236}">
                <a16:creationId xmlns:a16="http://schemas.microsoft.com/office/drawing/2014/main" id="{FB863953-34A3-4B04-8EE5-5448B6F83F65}"/>
              </a:ext>
            </a:extLst>
          </p:cNvPr>
          <p:cNvPicPr>
            <a:picLocks noChangeAspect="1"/>
          </p:cNvPicPr>
          <p:nvPr/>
        </p:nvPicPr>
        <p:blipFill>
          <a:blip r:embed="rId2"/>
          <a:stretch>
            <a:fillRect/>
          </a:stretch>
        </p:blipFill>
        <p:spPr>
          <a:xfrm>
            <a:off x="679854" y="2514460"/>
            <a:ext cx="5326842" cy="2657616"/>
          </a:xfrm>
          <a:prstGeom prst="rect">
            <a:avLst/>
          </a:prstGeom>
        </p:spPr>
      </p:pic>
      <p:pic>
        <p:nvPicPr>
          <p:cNvPr id="9" name="Picture 8">
            <a:extLst>
              <a:ext uri="{FF2B5EF4-FFF2-40B4-BE49-F238E27FC236}">
                <a16:creationId xmlns:a16="http://schemas.microsoft.com/office/drawing/2014/main" id="{B5EAA591-6032-49F8-80D9-C2D0BFAE8DE9}"/>
              </a:ext>
            </a:extLst>
          </p:cNvPr>
          <p:cNvPicPr>
            <a:picLocks noChangeAspect="1"/>
          </p:cNvPicPr>
          <p:nvPr/>
        </p:nvPicPr>
        <p:blipFill>
          <a:blip r:embed="rId3"/>
          <a:stretch>
            <a:fillRect/>
          </a:stretch>
        </p:blipFill>
        <p:spPr>
          <a:xfrm>
            <a:off x="3103027" y="5613971"/>
            <a:ext cx="5014395" cy="739204"/>
          </a:xfrm>
          <a:prstGeom prst="rect">
            <a:avLst/>
          </a:prstGeom>
        </p:spPr>
      </p:pic>
    </p:spTree>
    <p:extLst>
      <p:ext uri="{BB962C8B-B14F-4D97-AF65-F5344CB8AC3E}">
        <p14:creationId xmlns:p14="http://schemas.microsoft.com/office/powerpoint/2010/main" val="9261289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Binding in ASP.NET Core</a:t>
            </a:r>
          </a:p>
          <a:p>
            <a:pPr algn="just" fontAlgn="base">
              <a:buFont typeface="Arial" panose="020B0604020202020204" pitchFamily="34" charset="0"/>
              <a:buChar char="•"/>
            </a:pPr>
            <a:r>
              <a:rPr lang="en-US" sz="7600" dirty="0">
                <a:solidFill>
                  <a:srgbClr val="333333"/>
                </a:solidFill>
                <a:latin typeface="+mj-lt"/>
              </a:rPr>
              <a:t>Model binding also works for complex data type like Student</a:t>
            </a:r>
          </a:p>
          <a:p>
            <a:pPr algn="l">
              <a:buFont typeface="Arial" panose="020B0604020202020204" pitchFamily="34" charset="0"/>
              <a:buChar char="•"/>
            </a:pPr>
            <a:r>
              <a:rPr lang="en-US" sz="7600" b="0" i="0" dirty="0">
                <a:solidFill>
                  <a:srgbClr val="333333"/>
                </a:solidFill>
                <a:effectLst/>
                <a:latin typeface="+mj-lt"/>
              </a:rPr>
              <a:t>Model binding in asp.net core binds the posted form values to the properties of the </a:t>
            </a:r>
            <a:r>
              <a:rPr lang="en-US" sz="7600" b="0" i="0" dirty="0" err="1">
                <a:solidFill>
                  <a:srgbClr val="3D85C6"/>
                </a:solidFill>
                <a:effectLst/>
                <a:latin typeface="+mj-lt"/>
              </a:rPr>
              <a:t>Student</a:t>
            </a:r>
            <a:r>
              <a:rPr lang="en-US" sz="7600" dirty="0" err="1">
                <a:solidFill>
                  <a:srgbClr val="3D85C6"/>
                </a:solidFill>
                <a:latin typeface="+mj-lt"/>
              </a:rPr>
              <a:t>ViewModel</a:t>
            </a:r>
            <a:r>
              <a:rPr lang="en-US" sz="7600" b="0" i="0" dirty="0">
                <a:solidFill>
                  <a:srgbClr val="3D85C6"/>
                </a:solidFill>
                <a:effectLst/>
                <a:latin typeface="+mj-lt"/>
              </a:rPr>
              <a:t> </a:t>
            </a:r>
            <a:r>
              <a:rPr lang="en-US" sz="7600" b="0" i="0" dirty="0">
                <a:solidFill>
                  <a:srgbClr val="333333"/>
                </a:solidFill>
                <a:effectLst/>
                <a:latin typeface="+mj-lt"/>
              </a:rPr>
              <a:t>object that is passed as a parameter to the </a:t>
            </a:r>
            <a:r>
              <a:rPr lang="en-US" sz="7600" b="0" i="0" dirty="0" err="1">
                <a:solidFill>
                  <a:srgbClr val="00B0F0"/>
                </a:solidFill>
                <a:effectLst/>
                <a:latin typeface="+mj-lt"/>
              </a:rPr>
              <a:t>CreateStudent</a:t>
            </a:r>
            <a:r>
              <a:rPr lang="en-US" sz="7600" b="0" i="0" dirty="0">
                <a:solidFill>
                  <a:srgbClr val="00B0F0"/>
                </a:solidFill>
                <a:effectLst/>
                <a:latin typeface="+mj-lt"/>
              </a:rPr>
              <a:t>()</a:t>
            </a:r>
            <a:r>
              <a:rPr lang="en-US" sz="7600" b="0" i="0" dirty="0">
                <a:solidFill>
                  <a:srgbClr val="333333"/>
                </a:solidFill>
                <a:effectLst/>
                <a:latin typeface="+mj-lt"/>
              </a:rPr>
              <a:t> action method.</a:t>
            </a:r>
          </a:p>
          <a:p>
            <a:pPr algn="l">
              <a:buFont typeface="Arial" panose="020B0604020202020204" pitchFamily="34" charset="0"/>
              <a:buChar char="•"/>
            </a:pPr>
            <a:r>
              <a:rPr lang="en-US" sz="7600" b="0" i="0" dirty="0">
                <a:solidFill>
                  <a:srgbClr val="333333"/>
                </a:solidFill>
                <a:effectLst/>
                <a:latin typeface="+mj-lt"/>
              </a:rPr>
              <a:t>The value in the input element that has the </a:t>
            </a:r>
            <a:r>
              <a:rPr lang="en-US" sz="7600" b="0" i="0" dirty="0">
                <a:solidFill>
                  <a:srgbClr val="00B0F0"/>
                </a:solidFill>
                <a:effectLst/>
                <a:latin typeface="+mj-lt"/>
              </a:rPr>
              <a:t>name</a:t>
            </a:r>
            <a:r>
              <a:rPr lang="en-US" sz="7600" b="0" i="1" dirty="0">
                <a:solidFill>
                  <a:srgbClr val="0000FF"/>
                </a:solidFill>
                <a:effectLst/>
                <a:latin typeface="+mj-lt"/>
              </a:rPr>
              <a:t> </a:t>
            </a:r>
            <a:r>
              <a:rPr lang="en-US" sz="7600" b="0" i="0" dirty="0">
                <a:solidFill>
                  <a:srgbClr val="333333"/>
                </a:solidFill>
                <a:effectLst/>
                <a:latin typeface="+mj-lt"/>
              </a:rPr>
              <a:t>attribute set to </a:t>
            </a:r>
            <a:r>
              <a:rPr lang="en-US" sz="7600" b="0" i="0" dirty="0">
                <a:solidFill>
                  <a:srgbClr val="00B0F0"/>
                </a:solidFill>
                <a:effectLst/>
                <a:latin typeface="+mj-lt"/>
              </a:rPr>
              <a:t>“FirstName”</a:t>
            </a:r>
            <a:r>
              <a:rPr lang="en-US" sz="7600" b="0" i="0" dirty="0">
                <a:solidFill>
                  <a:srgbClr val="333333"/>
                </a:solidFill>
                <a:effectLst/>
                <a:latin typeface="+mj-lt"/>
              </a:rPr>
              <a:t> is mapped to the </a:t>
            </a:r>
            <a:r>
              <a:rPr lang="en-US" sz="7600" b="0" i="0" dirty="0">
                <a:solidFill>
                  <a:srgbClr val="00B0F0"/>
                </a:solidFill>
                <a:effectLst/>
                <a:latin typeface="+mj-lt"/>
              </a:rPr>
              <a:t>“FirstName”</a:t>
            </a:r>
            <a:r>
              <a:rPr lang="en-US" sz="7600" b="0" i="0" dirty="0">
                <a:solidFill>
                  <a:srgbClr val="333333"/>
                </a:solidFill>
                <a:effectLst/>
                <a:latin typeface="+mj-lt"/>
              </a:rPr>
              <a:t> property of the </a:t>
            </a:r>
            <a:r>
              <a:rPr lang="en-US" sz="7600" b="0" i="0" dirty="0" err="1">
                <a:solidFill>
                  <a:srgbClr val="3D85C6"/>
                </a:solidFill>
                <a:effectLst/>
                <a:latin typeface="+mj-lt"/>
              </a:rPr>
              <a:t>Student</a:t>
            </a:r>
            <a:r>
              <a:rPr lang="en-US" sz="7600" dirty="0" err="1">
                <a:solidFill>
                  <a:srgbClr val="3D85C6"/>
                </a:solidFill>
                <a:latin typeface="+mj-lt"/>
              </a:rPr>
              <a:t>ViewModel</a:t>
            </a:r>
            <a:r>
              <a:rPr lang="en-US" sz="7600" b="0" i="0" dirty="0">
                <a:solidFill>
                  <a:srgbClr val="3D85C6"/>
                </a:solidFill>
                <a:effectLst/>
                <a:latin typeface="+mj-lt"/>
              </a:rPr>
              <a:t>  </a:t>
            </a:r>
            <a:r>
              <a:rPr lang="en-US" sz="7600" b="0" i="0" dirty="0">
                <a:solidFill>
                  <a:srgbClr val="333333"/>
                </a:solidFill>
                <a:effectLst/>
                <a:latin typeface="+mj-lt"/>
              </a:rPr>
              <a:t>object</a:t>
            </a:r>
          </a:p>
          <a:p>
            <a:pPr algn="l">
              <a:buFont typeface="Arial" panose="020B0604020202020204" pitchFamily="34" charset="0"/>
              <a:buChar char="•"/>
            </a:pPr>
            <a:r>
              <a:rPr lang="en-US" sz="7600" b="0" i="0" dirty="0">
                <a:solidFill>
                  <a:srgbClr val="333333"/>
                </a:solidFill>
                <a:effectLst/>
                <a:latin typeface="+mj-lt"/>
              </a:rPr>
              <a:t>Similarly this is done for other properties</a:t>
            </a:r>
          </a:p>
          <a:p>
            <a:pPr algn="l">
              <a:buFont typeface="Arial" panose="020B0604020202020204" pitchFamily="34" charset="0"/>
              <a:buChar char="•"/>
            </a:pPr>
            <a:r>
              <a:rPr lang="en-US" sz="7600" dirty="0">
                <a:solidFill>
                  <a:srgbClr val="333333"/>
                </a:solidFill>
                <a:latin typeface="+mj-lt"/>
              </a:rPr>
              <a:t>To create a new student data, we fill in the </a:t>
            </a:r>
            <a:r>
              <a:rPr lang="en-US" sz="7600" dirty="0" err="1">
                <a:solidFill>
                  <a:srgbClr val="333333"/>
                </a:solidFill>
                <a:latin typeface="+mj-lt"/>
              </a:rPr>
              <a:t>CreateStudent</a:t>
            </a:r>
            <a:r>
              <a:rPr lang="en-US" sz="7600" dirty="0">
                <a:solidFill>
                  <a:srgbClr val="333333"/>
                </a:solidFill>
                <a:latin typeface="+mj-lt"/>
              </a:rPr>
              <a:t> view form with the student data</a:t>
            </a:r>
          </a:p>
          <a:p>
            <a:pPr algn="l">
              <a:buFont typeface="Arial" panose="020B0604020202020204" pitchFamily="34" charset="0"/>
              <a:buChar char="•"/>
            </a:pPr>
            <a:r>
              <a:rPr lang="en-US" sz="7600" b="0" i="0" dirty="0">
                <a:solidFill>
                  <a:srgbClr val="333333"/>
                </a:solidFill>
                <a:effectLst/>
                <a:latin typeface="+mj-lt"/>
              </a:rPr>
              <a:t>When we click on the Create button, we issue a POST request to the server. So let us modify the </a:t>
            </a:r>
            <a:r>
              <a:rPr lang="en-US" sz="7600" b="0" i="0" dirty="0" err="1">
                <a:solidFill>
                  <a:srgbClr val="333333"/>
                </a:solidFill>
                <a:effectLst/>
                <a:latin typeface="+mj-lt"/>
              </a:rPr>
              <a:t>StudentController</a:t>
            </a:r>
            <a:r>
              <a:rPr lang="en-US" sz="7600" b="0" i="0" dirty="0">
                <a:solidFill>
                  <a:srgbClr val="333333"/>
                </a:solidFill>
                <a:effectLst/>
                <a:latin typeface="+mj-lt"/>
              </a:rPr>
              <a:t> by adding a </a:t>
            </a:r>
            <a:r>
              <a:rPr lang="en-US" sz="7600" b="0" i="0" dirty="0" err="1">
                <a:solidFill>
                  <a:srgbClr val="333333"/>
                </a:solidFill>
                <a:effectLst/>
                <a:latin typeface="+mj-lt"/>
              </a:rPr>
              <a:t>CreateStudent</a:t>
            </a:r>
            <a:r>
              <a:rPr lang="en-US" sz="7600" b="0" i="0" dirty="0">
                <a:solidFill>
                  <a:srgbClr val="333333"/>
                </a:solidFill>
                <a:effectLst/>
                <a:latin typeface="+mj-lt"/>
              </a:rPr>
              <a:t>() method that will handle the POST request as shown in the image on the next slide </a:t>
            </a: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241</a:t>
            </a:fld>
            <a:endParaRPr lang="en-US" dirty="0"/>
          </a:p>
        </p:txBody>
      </p:sp>
    </p:spTree>
    <p:extLst>
      <p:ext uri="{BB962C8B-B14F-4D97-AF65-F5344CB8AC3E}">
        <p14:creationId xmlns:p14="http://schemas.microsoft.com/office/powerpoint/2010/main" val="5087982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7600" b="1" i="0" dirty="0">
              <a:solidFill>
                <a:srgbClr val="000000"/>
              </a:solidFill>
              <a:effectLst/>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r>
              <a:rPr lang="en-US" sz="7600" dirty="0">
                <a:solidFill>
                  <a:srgbClr val="333333"/>
                </a:solidFill>
                <a:latin typeface="+mj-lt"/>
              </a:rPr>
              <a:t>Implement the </a:t>
            </a:r>
            <a:r>
              <a:rPr lang="en-US" sz="7600" dirty="0" err="1">
                <a:solidFill>
                  <a:srgbClr val="333333"/>
                </a:solidFill>
                <a:latin typeface="+mj-lt"/>
              </a:rPr>
              <a:t>AddStudent</a:t>
            </a:r>
            <a:r>
              <a:rPr lang="en-US" sz="7600" dirty="0">
                <a:solidFill>
                  <a:srgbClr val="333333"/>
                </a:solidFill>
                <a:latin typeface="+mj-lt"/>
              </a:rPr>
              <a:t>() method of the </a:t>
            </a:r>
            <a:r>
              <a:rPr lang="en-US" sz="7600" dirty="0" err="1">
                <a:solidFill>
                  <a:srgbClr val="333333"/>
                </a:solidFill>
                <a:latin typeface="+mj-lt"/>
              </a:rPr>
              <a:t>MockStudentRepository</a:t>
            </a:r>
            <a:r>
              <a:rPr lang="en-US" sz="7600" dirty="0">
                <a:solidFill>
                  <a:srgbClr val="333333"/>
                </a:solidFill>
                <a:latin typeface="+mj-lt"/>
              </a:rPr>
              <a:t> class as shown in the image on the next slide</a:t>
            </a: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242</a:t>
            </a:fld>
            <a:endParaRPr lang="en-US" dirty="0"/>
          </a:p>
        </p:txBody>
      </p:sp>
      <p:pic>
        <p:nvPicPr>
          <p:cNvPr id="9" name="Picture 8">
            <a:extLst>
              <a:ext uri="{FF2B5EF4-FFF2-40B4-BE49-F238E27FC236}">
                <a16:creationId xmlns:a16="http://schemas.microsoft.com/office/drawing/2014/main" id="{8FFF69FB-67AA-45BB-90D6-EFEA8B49C83D}"/>
              </a:ext>
            </a:extLst>
          </p:cNvPr>
          <p:cNvPicPr>
            <a:picLocks noChangeAspect="1"/>
          </p:cNvPicPr>
          <p:nvPr/>
        </p:nvPicPr>
        <p:blipFill>
          <a:blip r:embed="rId2"/>
          <a:stretch>
            <a:fillRect/>
          </a:stretch>
        </p:blipFill>
        <p:spPr>
          <a:xfrm>
            <a:off x="489202" y="1864881"/>
            <a:ext cx="8832345" cy="3030969"/>
          </a:xfrm>
          <a:prstGeom prst="rect">
            <a:avLst/>
          </a:prstGeom>
        </p:spPr>
      </p:pic>
    </p:spTree>
    <p:extLst>
      <p:ext uri="{BB962C8B-B14F-4D97-AF65-F5344CB8AC3E}">
        <p14:creationId xmlns:p14="http://schemas.microsoft.com/office/powerpoint/2010/main" val="139750162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Now run the application and click on the Add Student link, you will notice there is an exception as shown below</a:t>
            </a: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243</a:t>
            </a:fld>
            <a:endParaRPr lang="en-US" dirty="0"/>
          </a:p>
        </p:txBody>
      </p:sp>
      <p:pic>
        <p:nvPicPr>
          <p:cNvPr id="10" name="Picture 9">
            <a:extLst>
              <a:ext uri="{FF2B5EF4-FFF2-40B4-BE49-F238E27FC236}">
                <a16:creationId xmlns:a16="http://schemas.microsoft.com/office/drawing/2014/main" id="{EDB361F4-D2E3-4729-9397-B4081CB33765}"/>
              </a:ext>
            </a:extLst>
          </p:cNvPr>
          <p:cNvPicPr>
            <a:picLocks noChangeAspect="1"/>
          </p:cNvPicPr>
          <p:nvPr/>
        </p:nvPicPr>
        <p:blipFill>
          <a:blip r:embed="rId2"/>
          <a:stretch>
            <a:fillRect/>
          </a:stretch>
        </p:blipFill>
        <p:spPr>
          <a:xfrm>
            <a:off x="700642" y="3950563"/>
            <a:ext cx="9190516" cy="2057578"/>
          </a:xfrm>
          <a:prstGeom prst="rect">
            <a:avLst/>
          </a:prstGeom>
        </p:spPr>
      </p:pic>
      <p:pic>
        <p:nvPicPr>
          <p:cNvPr id="7" name="Picture 6">
            <a:extLst>
              <a:ext uri="{FF2B5EF4-FFF2-40B4-BE49-F238E27FC236}">
                <a16:creationId xmlns:a16="http://schemas.microsoft.com/office/drawing/2014/main" id="{C61770FC-B7AC-490D-830E-85A86823213A}"/>
              </a:ext>
            </a:extLst>
          </p:cNvPr>
          <p:cNvPicPr>
            <a:picLocks noChangeAspect="1"/>
          </p:cNvPicPr>
          <p:nvPr/>
        </p:nvPicPr>
        <p:blipFill>
          <a:blip r:embed="rId3"/>
          <a:stretch>
            <a:fillRect/>
          </a:stretch>
        </p:blipFill>
        <p:spPr>
          <a:xfrm>
            <a:off x="803611" y="1948121"/>
            <a:ext cx="6889077" cy="1325995"/>
          </a:xfrm>
          <a:prstGeom prst="rect">
            <a:avLst/>
          </a:prstGeom>
        </p:spPr>
      </p:pic>
    </p:spTree>
    <p:extLst>
      <p:ext uri="{BB962C8B-B14F-4D97-AF65-F5344CB8AC3E}">
        <p14:creationId xmlns:p14="http://schemas.microsoft.com/office/powerpoint/2010/main" val="150998850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dirty="0">
                <a:solidFill>
                  <a:srgbClr val="000000"/>
                </a:solidFill>
                <a:latin typeface="+mj-lt"/>
              </a:rPr>
              <a:t>The </a:t>
            </a:r>
            <a:r>
              <a:rPr lang="en-US" sz="8000" dirty="0" err="1">
                <a:solidFill>
                  <a:srgbClr val="000000"/>
                </a:solidFill>
                <a:latin typeface="+mj-lt"/>
              </a:rPr>
              <a:t>AmbiguosActionException</a:t>
            </a:r>
            <a:r>
              <a:rPr lang="en-US" sz="8000" dirty="0">
                <a:solidFill>
                  <a:srgbClr val="000000"/>
                </a:solidFill>
                <a:latin typeface="+mj-lt"/>
              </a:rPr>
              <a:t> is because the </a:t>
            </a:r>
            <a:r>
              <a:rPr lang="en-US" sz="8000" dirty="0" err="1">
                <a:solidFill>
                  <a:srgbClr val="000000"/>
                </a:solidFill>
                <a:latin typeface="+mj-lt"/>
              </a:rPr>
              <a:t>StudentController</a:t>
            </a:r>
            <a:r>
              <a:rPr lang="en-US" sz="8000" dirty="0">
                <a:solidFill>
                  <a:srgbClr val="000000"/>
                </a:solidFill>
                <a:latin typeface="+mj-lt"/>
              </a:rPr>
              <a:t> has 2 </a:t>
            </a:r>
            <a:r>
              <a:rPr lang="en-US" sz="8000" dirty="0" err="1">
                <a:solidFill>
                  <a:srgbClr val="000000"/>
                </a:solidFill>
                <a:latin typeface="+mj-lt"/>
              </a:rPr>
              <a:t>CreateStudent</a:t>
            </a:r>
            <a:r>
              <a:rPr lang="en-US" sz="8000" dirty="0">
                <a:solidFill>
                  <a:srgbClr val="000000"/>
                </a:solidFill>
                <a:latin typeface="+mj-lt"/>
              </a:rPr>
              <a:t> action methods, and MVC does not know which action method to use for </a:t>
            </a:r>
            <a:r>
              <a:rPr lang="en-US" sz="8000" dirty="0" err="1">
                <a:solidFill>
                  <a:srgbClr val="000000"/>
                </a:solidFill>
                <a:latin typeface="+mj-lt"/>
              </a:rPr>
              <a:t>HttpGet</a:t>
            </a:r>
            <a:r>
              <a:rPr lang="en-US" sz="8000" dirty="0">
                <a:solidFill>
                  <a:srgbClr val="000000"/>
                </a:solidFill>
                <a:latin typeface="+mj-lt"/>
              </a:rPr>
              <a:t> and </a:t>
            </a:r>
            <a:r>
              <a:rPr lang="en-US" sz="8000" dirty="0" err="1">
                <a:solidFill>
                  <a:srgbClr val="000000"/>
                </a:solidFill>
                <a:latin typeface="+mj-lt"/>
              </a:rPr>
              <a:t>HttpPost</a:t>
            </a:r>
            <a:r>
              <a:rPr lang="en-US" sz="8000" dirty="0">
                <a:solidFill>
                  <a:srgbClr val="000000"/>
                </a:solidFill>
                <a:latin typeface="+mj-lt"/>
              </a:rPr>
              <a:t>.</a:t>
            </a:r>
          </a:p>
          <a:p>
            <a:pPr algn="just" fontAlgn="base">
              <a:buFont typeface="Arial" panose="020B0604020202020204" pitchFamily="34" charset="0"/>
              <a:buChar char="•"/>
            </a:pPr>
            <a:r>
              <a:rPr lang="en-US" sz="8000" dirty="0">
                <a:solidFill>
                  <a:srgbClr val="000000"/>
                </a:solidFill>
                <a:latin typeface="+mj-lt"/>
              </a:rPr>
              <a:t>So let us modify the 2 </a:t>
            </a:r>
            <a:r>
              <a:rPr lang="en-US" sz="8000" dirty="0" err="1">
                <a:solidFill>
                  <a:srgbClr val="000000"/>
                </a:solidFill>
                <a:latin typeface="+mj-lt"/>
              </a:rPr>
              <a:t>CreateStudent</a:t>
            </a:r>
            <a:r>
              <a:rPr lang="en-US" sz="8000" dirty="0">
                <a:solidFill>
                  <a:srgbClr val="000000"/>
                </a:solidFill>
                <a:latin typeface="+mj-lt"/>
              </a:rPr>
              <a:t>() action methods as shown in the image below</a:t>
            </a: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244</a:t>
            </a:fld>
            <a:endParaRPr lang="en-US" dirty="0"/>
          </a:p>
        </p:txBody>
      </p:sp>
      <p:pic>
        <p:nvPicPr>
          <p:cNvPr id="7" name="Picture 6">
            <a:extLst>
              <a:ext uri="{FF2B5EF4-FFF2-40B4-BE49-F238E27FC236}">
                <a16:creationId xmlns:a16="http://schemas.microsoft.com/office/drawing/2014/main" id="{EEEE4B74-6A43-4445-8900-AACD4C67227A}"/>
              </a:ext>
            </a:extLst>
          </p:cNvPr>
          <p:cNvPicPr>
            <a:picLocks noChangeAspect="1"/>
          </p:cNvPicPr>
          <p:nvPr/>
        </p:nvPicPr>
        <p:blipFill>
          <a:blip r:embed="rId2"/>
          <a:stretch>
            <a:fillRect/>
          </a:stretch>
        </p:blipFill>
        <p:spPr>
          <a:xfrm>
            <a:off x="733026" y="2828570"/>
            <a:ext cx="7810900" cy="3276955"/>
          </a:xfrm>
          <a:prstGeom prst="rect">
            <a:avLst/>
          </a:prstGeom>
        </p:spPr>
      </p:pic>
    </p:spTree>
    <p:extLst>
      <p:ext uri="{BB962C8B-B14F-4D97-AF65-F5344CB8AC3E}">
        <p14:creationId xmlns:p14="http://schemas.microsoft.com/office/powerpoint/2010/main" val="424177081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dirty="0">
                <a:solidFill>
                  <a:srgbClr val="000000"/>
                </a:solidFill>
                <a:latin typeface="+mj-lt"/>
              </a:rPr>
              <a:t>Now run the application and click on the Add Student link and fill out the form details with information in the image below</a:t>
            </a: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r>
              <a:rPr lang="en-US" sz="8000" dirty="0">
                <a:solidFill>
                  <a:srgbClr val="000000"/>
                </a:solidFill>
                <a:latin typeface="+mj-lt"/>
              </a:rPr>
              <a:t>Click  on the create button and the image on the next screen will be rendered on the browser</a:t>
            </a: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245</a:t>
            </a:fld>
            <a:endParaRPr lang="en-US" dirty="0"/>
          </a:p>
        </p:txBody>
      </p:sp>
      <p:pic>
        <p:nvPicPr>
          <p:cNvPr id="8" name="Picture 7">
            <a:extLst>
              <a:ext uri="{FF2B5EF4-FFF2-40B4-BE49-F238E27FC236}">
                <a16:creationId xmlns:a16="http://schemas.microsoft.com/office/drawing/2014/main" id="{1DCCA642-8777-45A0-BD7A-19CE54B78AC1}"/>
              </a:ext>
            </a:extLst>
          </p:cNvPr>
          <p:cNvPicPr>
            <a:picLocks noChangeAspect="1"/>
          </p:cNvPicPr>
          <p:nvPr/>
        </p:nvPicPr>
        <p:blipFill>
          <a:blip r:embed="rId2"/>
          <a:stretch>
            <a:fillRect/>
          </a:stretch>
        </p:blipFill>
        <p:spPr>
          <a:xfrm>
            <a:off x="704458" y="2506836"/>
            <a:ext cx="9030483" cy="3103390"/>
          </a:xfrm>
          <a:prstGeom prst="rect">
            <a:avLst/>
          </a:prstGeom>
        </p:spPr>
      </p:pic>
    </p:spTree>
    <p:extLst>
      <p:ext uri="{BB962C8B-B14F-4D97-AF65-F5344CB8AC3E}">
        <p14:creationId xmlns:p14="http://schemas.microsoft.com/office/powerpoint/2010/main" val="49850217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endParaRPr lang="en-US" sz="8000"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246</a:t>
            </a:fld>
            <a:endParaRPr lang="en-US" dirty="0"/>
          </a:p>
        </p:txBody>
      </p:sp>
      <p:pic>
        <p:nvPicPr>
          <p:cNvPr id="7" name="Picture 6">
            <a:extLst>
              <a:ext uri="{FF2B5EF4-FFF2-40B4-BE49-F238E27FC236}">
                <a16:creationId xmlns:a16="http://schemas.microsoft.com/office/drawing/2014/main" id="{7C9172B1-6866-479D-B9DD-40ECA28AC2A7}"/>
              </a:ext>
            </a:extLst>
          </p:cNvPr>
          <p:cNvPicPr>
            <a:picLocks noChangeAspect="1"/>
          </p:cNvPicPr>
          <p:nvPr/>
        </p:nvPicPr>
        <p:blipFill>
          <a:blip r:embed="rId2"/>
          <a:stretch>
            <a:fillRect/>
          </a:stretch>
        </p:blipFill>
        <p:spPr>
          <a:xfrm>
            <a:off x="1765534" y="1809750"/>
            <a:ext cx="5816600" cy="4133850"/>
          </a:xfrm>
          <a:prstGeom prst="rect">
            <a:avLst/>
          </a:prstGeom>
        </p:spPr>
      </p:pic>
    </p:spTree>
    <p:extLst>
      <p:ext uri="{BB962C8B-B14F-4D97-AF65-F5344CB8AC3E}">
        <p14:creationId xmlns:p14="http://schemas.microsoft.com/office/powerpoint/2010/main" val="394221776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algn="just" fontAlgn="base">
              <a:buFont typeface="Arial" panose="020B0604020202020204" pitchFamily="34" charset="0"/>
              <a:buChar char="•"/>
            </a:pPr>
            <a:r>
              <a:rPr lang="en-US" sz="8000" dirty="0">
                <a:solidFill>
                  <a:srgbClr val="000000"/>
                </a:solidFill>
                <a:latin typeface="+mj-lt"/>
              </a:rPr>
              <a:t>A new student was create with the following information</a:t>
            </a:r>
          </a:p>
          <a:p>
            <a:pPr lvl="1" algn="just" fontAlgn="base">
              <a:buFont typeface="Courier New" panose="02070309020205020404" pitchFamily="49" charset="0"/>
              <a:buChar char="o"/>
            </a:pPr>
            <a:r>
              <a:rPr lang="en-US" sz="7800" dirty="0">
                <a:solidFill>
                  <a:srgbClr val="000000"/>
                </a:solidFill>
                <a:latin typeface="+mj-lt"/>
              </a:rPr>
              <a:t>First Name: Jessica</a:t>
            </a:r>
          </a:p>
          <a:p>
            <a:pPr lvl="1" algn="just" fontAlgn="base">
              <a:buFont typeface="Courier New" panose="02070309020205020404" pitchFamily="49" charset="0"/>
              <a:buChar char="o"/>
            </a:pPr>
            <a:r>
              <a:rPr lang="en-US" sz="7800" dirty="0">
                <a:solidFill>
                  <a:srgbClr val="000000"/>
                </a:solidFill>
                <a:latin typeface="+mj-lt"/>
              </a:rPr>
              <a:t>Last Name: Johnson</a:t>
            </a:r>
          </a:p>
          <a:p>
            <a:pPr lvl="1" algn="just" fontAlgn="base">
              <a:buFont typeface="Courier New" panose="02070309020205020404" pitchFamily="49" charset="0"/>
              <a:buChar char="o"/>
            </a:pPr>
            <a:r>
              <a:rPr lang="en-US" sz="7800" dirty="0">
                <a:solidFill>
                  <a:srgbClr val="000000"/>
                </a:solidFill>
                <a:latin typeface="+mj-lt"/>
              </a:rPr>
              <a:t>ID: 5</a:t>
            </a:r>
          </a:p>
          <a:p>
            <a:pPr lvl="1" algn="just" fontAlgn="base">
              <a:buFont typeface="Courier New" panose="02070309020205020404" pitchFamily="49" charset="0"/>
              <a:buChar char="o"/>
            </a:pPr>
            <a:r>
              <a:rPr lang="en-US" sz="7800" dirty="0">
                <a:solidFill>
                  <a:srgbClr val="000000"/>
                </a:solidFill>
                <a:latin typeface="+mj-lt"/>
              </a:rPr>
              <a:t>Gender: Female</a:t>
            </a:r>
          </a:p>
          <a:p>
            <a:pPr lvl="1" algn="just" fontAlgn="base">
              <a:buFont typeface="Courier New" panose="02070309020205020404" pitchFamily="49" charset="0"/>
              <a:buChar char="o"/>
            </a:pPr>
            <a:r>
              <a:rPr lang="en-US" sz="7800" dirty="0">
                <a:solidFill>
                  <a:srgbClr val="000000"/>
                </a:solidFill>
                <a:latin typeface="+mj-lt"/>
              </a:rPr>
              <a:t>Enrollment Date: 1989-03-23</a:t>
            </a: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247</a:t>
            </a:fld>
            <a:endParaRPr lang="en-US" dirty="0"/>
          </a:p>
        </p:txBody>
      </p:sp>
    </p:spTree>
    <p:extLst>
      <p:ext uri="{BB962C8B-B14F-4D97-AF65-F5344CB8AC3E}">
        <p14:creationId xmlns:p14="http://schemas.microsoft.com/office/powerpoint/2010/main" val="47142654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r>
              <a:rPr lang="en-US" sz="7600" i="0" dirty="0">
                <a:solidFill>
                  <a:srgbClr val="000000"/>
                </a:solidFill>
                <a:effectLst/>
                <a:latin typeface="+mj-lt"/>
              </a:rPr>
              <a:t>In our application we want First Name, Last Name and Enrollme</a:t>
            </a:r>
            <a:r>
              <a:rPr lang="en-US" sz="7600" dirty="0">
                <a:solidFill>
                  <a:srgbClr val="000000"/>
                </a:solidFill>
                <a:latin typeface="+mj-lt"/>
              </a:rPr>
              <a:t>nt Data fields to be mandatory</a:t>
            </a:r>
          </a:p>
          <a:p>
            <a:pPr algn="just" fontAlgn="base">
              <a:buFont typeface="Arial" panose="020B0604020202020204" pitchFamily="34" charset="0"/>
              <a:buChar char="•"/>
            </a:pPr>
            <a:r>
              <a:rPr lang="en-US" sz="7600" i="0" dirty="0">
                <a:solidFill>
                  <a:srgbClr val="000000"/>
                </a:solidFill>
                <a:effectLst/>
                <a:latin typeface="+mj-lt"/>
              </a:rPr>
              <a:t>If the required values are not provided and the form is submitted (Create button is clicked) we want the validation error messages </a:t>
            </a:r>
            <a:r>
              <a:rPr lang="en-US" sz="7600" dirty="0">
                <a:solidFill>
                  <a:srgbClr val="000000"/>
                </a:solidFill>
                <a:latin typeface="+mj-lt"/>
              </a:rPr>
              <a:t>to be display as on the image above</a:t>
            </a:r>
            <a:endParaRPr lang="en-US" sz="7600" i="0" dirty="0">
              <a:solidFill>
                <a:srgbClr val="000000"/>
              </a:solidFill>
              <a:effectLst/>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248</a:t>
            </a:fld>
            <a:endParaRPr lang="en-US" dirty="0"/>
          </a:p>
        </p:txBody>
      </p:sp>
      <p:pic>
        <p:nvPicPr>
          <p:cNvPr id="11" name="Picture 10">
            <a:extLst>
              <a:ext uri="{FF2B5EF4-FFF2-40B4-BE49-F238E27FC236}">
                <a16:creationId xmlns:a16="http://schemas.microsoft.com/office/drawing/2014/main" id="{F89C4785-EA18-4CA8-8273-00C7FB58AE05}"/>
              </a:ext>
            </a:extLst>
          </p:cNvPr>
          <p:cNvPicPr>
            <a:picLocks noChangeAspect="1"/>
          </p:cNvPicPr>
          <p:nvPr/>
        </p:nvPicPr>
        <p:blipFill>
          <a:blip r:embed="rId2"/>
          <a:stretch>
            <a:fillRect/>
          </a:stretch>
        </p:blipFill>
        <p:spPr>
          <a:xfrm>
            <a:off x="630251" y="2335187"/>
            <a:ext cx="5151424" cy="2694013"/>
          </a:xfrm>
          <a:prstGeom prst="rect">
            <a:avLst/>
          </a:prstGeom>
        </p:spPr>
      </p:pic>
    </p:spTree>
    <p:extLst>
      <p:ext uri="{BB962C8B-B14F-4D97-AF65-F5344CB8AC3E}">
        <p14:creationId xmlns:p14="http://schemas.microsoft.com/office/powerpoint/2010/main" val="348297286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pPr algn="just" fontAlgn="base">
              <a:buFont typeface="Arial" panose="020B0604020202020204" pitchFamily="34" charset="0"/>
              <a:buChar char="•"/>
            </a:pPr>
            <a:r>
              <a:rPr lang="en-US" sz="7600" dirty="0">
                <a:solidFill>
                  <a:srgbClr val="000000"/>
                </a:solidFill>
                <a:latin typeface="+mj-lt"/>
              </a:rPr>
              <a:t>To make these fields to be mandatory we apply the Required attributes on the CreateStudentViewModel as shown in the image below</a:t>
            </a: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249</a:t>
            </a:fld>
            <a:endParaRPr lang="en-US" dirty="0"/>
          </a:p>
        </p:txBody>
      </p:sp>
      <p:pic>
        <p:nvPicPr>
          <p:cNvPr id="9" name="Picture 8">
            <a:extLst>
              <a:ext uri="{FF2B5EF4-FFF2-40B4-BE49-F238E27FC236}">
                <a16:creationId xmlns:a16="http://schemas.microsoft.com/office/drawing/2014/main" id="{E725576B-CB04-4D29-A1DC-B9E1472BED01}"/>
              </a:ext>
            </a:extLst>
          </p:cNvPr>
          <p:cNvPicPr>
            <a:picLocks noChangeAspect="1"/>
          </p:cNvPicPr>
          <p:nvPr/>
        </p:nvPicPr>
        <p:blipFill>
          <a:blip r:embed="rId2"/>
          <a:stretch>
            <a:fillRect/>
          </a:stretch>
        </p:blipFill>
        <p:spPr>
          <a:xfrm>
            <a:off x="900856" y="2847618"/>
            <a:ext cx="4808637" cy="3292197"/>
          </a:xfrm>
          <a:prstGeom prst="rect">
            <a:avLst/>
          </a:prstGeom>
        </p:spPr>
      </p:pic>
    </p:spTree>
    <p:extLst>
      <p:ext uri="{BB962C8B-B14F-4D97-AF65-F5344CB8AC3E}">
        <p14:creationId xmlns:p14="http://schemas.microsoft.com/office/powerpoint/2010/main" val="127902659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274320" lvl="1" indent="0">
              <a:buNone/>
            </a:pPr>
            <a:r>
              <a:rPr lang="en-US" sz="2000" b="1" dirty="0"/>
              <a:t>ASP.NET Core Hosting Model</a:t>
            </a:r>
          </a:p>
          <a:p>
            <a:pPr lvl="1">
              <a:buFont typeface="Arial" panose="020B0604020202020204" pitchFamily="34" charset="0"/>
              <a:buChar char="•"/>
            </a:pPr>
            <a:r>
              <a:rPr lang="en-US" sz="2000" b="1" i="0" dirty="0" err="1">
                <a:solidFill>
                  <a:srgbClr val="000000"/>
                </a:solidFill>
                <a:effectLst/>
                <a:latin typeface="+mj-lt"/>
              </a:rPr>
              <a:t>InProcess</a:t>
            </a:r>
            <a:r>
              <a:rPr lang="en-US" sz="2000" b="1" i="0" dirty="0">
                <a:solidFill>
                  <a:srgbClr val="000000"/>
                </a:solidFill>
                <a:effectLst/>
                <a:latin typeface="+mj-lt"/>
              </a:rPr>
              <a:t> Host Model</a:t>
            </a:r>
          </a:p>
          <a:p>
            <a:pPr lvl="2">
              <a:buFont typeface="Courier New" panose="02070309020205020404" pitchFamily="49" charset="0"/>
              <a:buChar char="o"/>
            </a:pPr>
            <a:r>
              <a:rPr lang="en-US" sz="1900" dirty="0">
                <a:solidFill>
                  <a:srgbClr val="000000"/>
                </a:solidFill>
                <a:latin typeface="+mj-lt"/>
              </a:rPr>
              <a:t>For the </a:t>
            </a:r>
            <a:r>
              <a:rPr lang="en-US" sz="1900" dirty="0" err="1">
                <a:solidFill>
                  <a:srgbClr val="000000"/>
                </a:solidFill>
                <a:latin typeface="+mj-lt"/>
              </a:rPr>
              <a:t>InProcess</a:t>
            </a:r>
            <a:r>
              <a:rPr lang="en-US" sz="1900" dirty="0">
                <a:solidFill>
                  <a:srgbClr val="000000"/>
                </a:solidFill>
                <a:latin typeface="+mj-lt"/>
              </a:rPr>
              <a:t> hosting model, a </a:t>
            </a:r>
            <a:r>
              <a:rPr lang="en-US" sz="1900" b="0" i="0" dirty="0">
                <a:solidFill>
                  <a:srgbClr val="000000"/>
                </a:solidFill>
                <a:effectLst/>
                <a:latin typeface="+mj-lt"/>
              </a:rPr>
              <a:t>request from a user to IIS on the website’s configured port through the internet over HTTP or HTTPS protocol. Usually 80 (HTTP) or 443 (HTTPS).</a:t>
            </a:r>
          </a:p>
          <a:p>
            <a:pPr lvl="2">
              <a:buFont typeface="Courier New" panose="02070309020205020404" pitchFamily="49" charset="0"/>
              <a:buChar char="o"/>
            </a:pPr>
            <a:r>
              <a:rPr lang="en-US" sz="2200" b="0" i="0" dirty="0">
                <a:solidFill>
                  <a:srgbClr val="000000"/>
                </a:solidFill>
                <a:effectLst/>
                <a:latin typeface="+mj-lt"/>
              </a:rPr>
              <a:t>The ASP.NET Core Module receives the native request and passes it to IIS HTTP Server (</a:t>
            </a:r>
            <a:r>
              <a:rPr lang="en-US" sz="2200" b="0" i="0" dirty="0" err="1">
                <a:solidFill>
                  <a:srgbClr val="000000"/>
                </a:solidFill>
                <a:effectLst/>
                <a:latin typeface="+mj-lt"/>
              </a:rPr>
              <a:t>IISHttpServer</a:t>
            </a:r>
            <a:r>
              <a:rPr lang="en-US" sz="2200" b="0" i="0" dirty="0">
                <a:solidFill>
                  <a:srgbClr val="000000"/>
                </a:solidFill>
                <a:effectLst/>
                <a:latin typeface="+mj-lt"/>
              </a:rPr>
              <a:t>). IIS HTTP Server is nothing but the In-Process Server implementation for IIS.</a:t>
            </a:r>
            <a:endParaRPr lang="en-US" sz="2200" dirty="0">
              <a:solidFill>
                <a:srgbClr val="3A3A3A"/>
              </a:solidFill>
              <a:latin typeface="+mj-lt"/>
            </a:endParaRPr>
          </a:p>
          <a:p>
            <a:pPr lvl="2">
              <a:buFont typeface="Courier New" panose="02070309020205020404" pitchFamily="49" charset="0"/>
              <a:buChar char="o"/>
            </a:pPr>
            <a:r>
              <a:rPr lang="en-US" sz="2200" b="0" i="0" dirty="0">
                <a:solidFill>
                  <a:srgbClr val="000000"/>
                </a:solidFill>
                <a:effectLst/>
                <a:latin typeface="+mj-lt"/>
              </a:rPr>
              <a:t>After the IIS HTTP Server Processes the Request, the request is sent to the ASP.NET Core Application Request Processing (Middleware) Pipeline.</a:t>
            </a:r>
            <a:endParaRPr lang="en-US" sz="2200" dirty="0">
              <a:solidFill>
                <a:srgbClr val="3A3A3A"/>
              </a:solidFill>
              <a:latin typeface="+mj-lt"/>
            </a:endParaRPr>
          </a:p>
          <a:p>
            <a:pPr lvl="2">
              <a:buFont typeface="Courier New" panose="02070309020205020404" pitchFamily="49" charset="0"/>
              <a:buChar char="o"/>
            </a:pPr>
            <a:r>
              <a:rPr lang="en-US" sz="2200" b="0" i="0" dirty="0">
                <a:solidFill>
                  <a:srgbClr val="000000"/>
                </a:solidFill>
                <a:effectLst/>
                <a:latin typeface="+mj-lt"/>
              </a:rPr>
              <a:t>The Middleware Pipeline handles the request and passes it on as an </a:t>
            </a:r>
            <a:r>
              <a:rPr lang="en-US" sz="2200" b="0" i="0" dirty="0" err="1">
                <a:solidFill>
                  <a:srgbClr val="000000"/>
                </a:solidFill>
                <a:effectLst/>
                <a:latin typeface="+mj-lt"/>
              </a:rPr>
              <a:t>HttpContext</a:t>
            </a:r>
            <a:r>
              <a:rPr lang="en-US" sz="2200" b="0" i="0" dirty="0">
                <a:solidFill>
                  <a:srgbClr val="000000"/>
                </a:solidFill>
                <a:effectLst/>
                <a:latin typeface="+mj-lt"/>
              </a:rPr>
              <a:t> instance to the application logic. The application logic will get all the requested information from the </a:t>
            </a:r>
            <a:r>
              <a:rPr lang="en-US" sz="2200" b="0" i="0" dirty="0" err="1">
                <a:solidFill>
                  <a:srgbClr val="000000"/>
                </a:solidFill>
                <a:effectLst/>
                <a:latin typeface="+mj-lt"/>
              </a:rPr>
              <a:t>HttpContext</a:t>
            </a:r>
            <a:r>
              <a:rPr lang="en-US" sz="2200" b="0" i="0" dirty="0">
                <a:solidFill>
                  <a:srgbClr val="000000"/>
                </a:solidFill>
                <a:effectLst/>
                <a:latin typeface="+mj-lt"/>
              </a:rPr>
              <a:t> instance and start executing the application logic.</a:t>
            </a:r>
            <a:endParaRPr lang="en-US" sz="2200" dirty="0">
              <a:solidFill>
                <a:srgbClr val="3A3A3A"/>
              </a:solidFill>
              <a:latin typeface="+mj-lt"/>
            </a:endParaRPr>
          </a:p>
          <a:p>
            <a:pPr lvl="2">
              <a:buFont typeface="Courier New" panose="02070309020205020404" pitchFamily="49" charset="0"/>
              <a:buChar char="o"/>
            </a:pPr>
            <a:r>
              <a:rPr lang="en-US" sz="2200" b="0" i="0" dirty="0">
                <a:solidFill>
                  <a:srgbClr val="000000"/>
                </a:solidFill>
                <a:effectLst/>
                <a:latin typeface="+mj-lt"/>
              </a:rPr>
              <a:t>Once the Middleware Pipeline handles the request, it will generate the response, which is sent back to IIS through IIS HTTP Server.</a:t>
            </a:r>
            <a:endParaRPr lang="en-US" sz="2200" dirty="0">
              <a:solidFill>
                <a:srgbClr val="3A3A3A"/>
              </a:solidFill>
              <a:latin typeface="+mj-lt"/>
            </a:endParaRPr>
          </a:p>
          <a:p>
            <a:pPr lvl="2">
              <a:buFont typeface="Courier New" panose="02070309020205020404" pitchFamily="49" charset="0"/>
              <a:buChar char="o"/>
            </a:pPr>
            <a:r>
              <a:rPr lang="en-US" sz="2200" b="0" i="0" dirty="0">
                <a:solidFill>
                  <a:srgbClr val="000000"/>
                </a:solidFill>
                <a:effectLst/>
                <a:latin typeface="+mj-lt"/>
              </a:rPr>
              <a:t>And finally, IIS sends the response back to the user who initiated the request.</a:t>
            </a:r>
            <a:endParaRPr lang="en-US" sz="2200" b="0" i="0" dirty="0">
              <a:solidFill>
                <a:srgbClr val="3A3A3A"/>
              </a:solidFill>
              <a:effectLst/>
              <a:latin typeface="+mj-lt"/>
            </a:endParaRPr>
          </a:p>
          <a:p>
            <a:pPr lvl="2">
              <a:buFont typeface="Courier New" panose="02070309020205020404" pitchFamily="49" charset="0"/>
              <a:buChar char="o"/>
            </a:pPr>
            <a:endParaRPr lang="en-US" sz="1900" i="0" dirty="0">
              <a:solidFill>
                <a:srgbClr val="000000"/>
              </a:solidFill>
              <a:effectLst/>
              <a:latin typeface="+mj-lt"/>
            </a:endParaRPr>
          </a:p>
          <a:p>
            <a:pPr lvl="2">
              <a:buFont typeface="Courier New" panose="02070309020205020404" pitchFamily="49" charset="0"/>
              <a:buChar char="o"/>
            </a:pPr>
            <a:endParaRPr lang="en-CA" sz="1700" dirty="0">
              <a:solidFill>
                <a:srgbClr val="000000"/>
              </a:solidFill>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a:t>
            </a:fld>
            <a:endParaRPr lang="en-US"/>
          </a:p>
        </p:txBody>
      </p:sp>
    </p:spTree>
    <p:extLst>
      <p:ext uri="{BB962C8B-B14F-4D97-AF65-F5344CB8AC3E}">
        <p14:creationId xmlns:p14="http://schemas.microsoft.com/office/powerpoint/2010/main" val="142221212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pPr algn="just" fontAlgn="base">
              <a:buFont typeface="Arial" panose="020B0604020202020204" pitchFamily="34" charset="0"/>
              <a:buChar char="•"/>
            </a:pPr>
            <a:r>
              <a:rPr lang="en-US" sz="7600" dirty="0">
                <a:solidFill>
                  <a:srgbClr val="000000"/>
                </a:solidFill>
                <a:latin typeface="+mj-lt"/>
              </a:rPr>
              <a:t>In the action method that handles the POST request, we use</a:t>
            </a:r>
            <a:r>
              <a:rPr lang="en-CA" sz="1800" dirty="0">
                <a:solidFill>
                  <a:srgbClr val="000000"/>
                </a:solidFill>
                <a:latin typeface="Cascadia Mono" panose="020B0609020000020004" pitchFamily="49" charset="0"/>
              </a:rPr>
              <a:t> </a:t>
            </a:r>
            <a:r>
              <a:rPr lang="en-CA" sz="7600" dirty="0" err="1">
                <a:solidFill>
                  <a:srgbClr val="00B0F0"/>
                </a:solidFill>
                <a:latin typeface="+mj-lt"/>
              </a:rPr>
              <a:t>ModelState.IsValid</a:t>
            </a:r>
            <a:r>
              <a:rPr lang="en-CA" sz="7600" dirty="0">
                <a:solidFill>
                  <a:srgbClr val="00B0F0"/>
                </a:solidFill>
                <a:latin typeface="+mj-lt"/>
              </a:rPr>
              <a:t> </a:t>
            </a:r>
            <a:r>
              <a:rPr lang="en-CA" sz="7600" dirty="0">
                <a:latin typeface="+mj-lt"/>
              </a:rPr>
              <a:t>property to check if validation has failed or succeed</a:t>
            </a:r>
          </a:p>
          <a:p>
            <a:pPr algn="just" fontAlgn="base">
              <a:buFont typeface="Arial" panose="020B0604020202020204" pitchFamily="34" charset="0"/>
              <a:buChar char="•"/>
            </a:pPr>
            <a:r>
              <a:rPr lang="en-US" sz="7600" b="0" i="0" dirty="0">
                <a:solidFill>
                  <a:srgbClr val="333333"/>
                </a:solidFill>
                <a:effectLst/>
                <a:latin typeface="+mj-lt"/>
              </a:rPr>
              <a:t>If validation has failed we return the same view so the user can provide the required data and resubmit the form</a:t>
            </a:r>
            <a:endParaRPr lang="en-CA" sz="7600" dirty="0">
              <a:latin typeface="+mj-lt"/>
            </a:endParaRPr>
          </a:p>
          <a:p>
            <a:pPr algn="just" fontAlgn="base">
              <a:buFont typeface="Arial" panose="020B0604020202020204" pitchFamily="34" charset="0"/>
              <a:buChar char="•"/>
            </a:pPr>
            <a:r>
              <a:rPr lang="en-US" sz="7600" i="0" dirty="0">
                <a:effectLst/>
                <a:latin typeface="+mj-lt"/>
              </a:rPr>
              <a:t>This </a:t>
            </a:r>
            <a:r>
              <a:rPr lang="en-US" sz="7600" dirty="0">
                <a:latin typeface="+mj-lt"/>
              </a:rPr>
              <a:t>as shown in the image below</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250</a:t>
            </a:fld>
            <a:endParaRPr lang="en-US" dirty="0"/>
          </a:p>
        </p:txBody>
      </p:sp>
      <p:pic>
        <p:nvPicPr>
          <p:cNvPr id="7" name="Picture 6">
            <a:extLst>
              <a:ext uri="{FF2B5EF4-FFF2-40B4-BE49-F238E27FC236}">
                <a16:creationId xmlns:a16="http://schemas.microsoft.com/office/drawing/2014/main" id="{819277E8-0684-433B-A421-6DEBD3ADB1B7}"/>
              </a:ext>
            </a:extLst>
          </p:cNvPr>
          <p:cNvPicPr>
            <a:picLocks noChangeAspect="1"/>
          </p:cNvPicPr>
          <p:nvPr/>
        </p:nvPicPr>
        <p:blipFill>
          <a:blip r:embed="rId2"/>
          <a:stretch>
            <a:fillRect/>
          </a:stretch>
        </p:blipFill>
        <p:spPr>
          <a:xfrm>
            <a:off x="752663" y="3429000"/>
            <a:ext cx="6130737" cy="2606041"/>
          </a:xfrm>
          <a:prstGeom prst="rect">
            <a:avLst/>
          </a:prstGeom>
        </p:spPr>
      </p:pic>
    </p:spTree>
    <p:extLst>
      <p:ext uri="{BB962C8B-B14F-4D97-AF65-F5344CB8AC3E}">
        <p14:creationId xmlns:p14="http://schemas.microsoft.com/office/powerpoint/2010/main" val="84483760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r>
              <a:rPr lang="en-CA" sz="7600" b="0" i="0" dirty="0">
                <a:solidFill>
                  <a:srgbClr val="333333"/>
                </a:solidFill>
                <a:effectLst/>
                <a:latin typeface="+mj-lt"/>
              </a:rPr>
              <a:t>To display validation errors use</a:t>
            </a:r>
            <a:r>
              <a:rPr lang="en-CA" sz="1800" b="1" dirty="0">
                <a:solidFill>
                  <a:srgbClr val="800080"/>
                </a:solidFill>
                <a:latin typeface="Cascadia Mono" panose="020B0609020000020004" pitchFamily="49" charset="0"/>
              </a:rPr>
              <a:t> </a:t>
            </a:r>
            <a:r>
              <a:rPr lang="en-CA" sz="7600" dirty="0">
                <a:solidFill>
                  <a:srgbClr val="800080"/>
                </a:solidFill>
                <a:latin typeface="+mj-lt"/>
              </a:rPr>
              <a:t>asp-validation-for</a:t>
            </a:r>
            <a:r>
              <a:rPr lang="en-CA" sz="1800" b="1" dirty="0">
                <a:solidFill>
                  <a:srgbClr val="800080"/>
                </a:solidFill>
                <a:latin typeface="Cascadia Mono" panose="020B0609020000020004" pitchFamily="49" charset="0"/>
              </a:rPr>
              <a:t> </a:t>
            </a:r>
            <a:r>
              <a:rPr lang="en-CA" sz="7600" b="0" i="0" dirty="0">
                <a:solidFill>
                  <a:srgbClr val="333333"/>
                </a:solidFill>
                <a:effectLst/>
                <a:latin typeface="+mj-lt"/>
              </a:rPr>
              <a:t>and</a:t>
            </a:r>
            <a:r>
              <a:rPr lang="en-US" sz="1800" b="1" dirty="0">
                <a:solidFill>
                  <a:srgbClr val="800080"/>
                </a:solidFill>
                <a:latin typeface="Cascadia Mono" panose="020B0609020000020004" pitchFamily="49" charset="0"/>
              </a:rPr>
              <a:t> </a:t>
            </a:r>
            <a:r>
              <a:rPr lang="en-US" sz="7600" dirty="0">
                <a:solidFill>
                  <a:srgbClr val="800080"/>
                </a:solidFill>
                <a:latin typeface="+mj-lt"/>
              </a:rPr>
              <a:t>asp-validation-summary</a:t>
            </a:r>
            <a:r>
              <a:rPr lang="en-US" sz="7600" dirty="0">
                <a:solidFill>
                  <a:srgbClr val="000000"/>
                </a:solidFill>
                <a:latin typeface="+mj-lt"/>
              </a:rPr>
              <a:t> </a:t>
            </a:r>
            <a:r>
              <a:rPr lang="en-CA" sz="7600" b="0" i="0" dirty="0">
                <a:solidFill>
                  <a:srgbClr val="333333"/>
                </a:solidFill>
                <a:effectLst/>
                <a:latin typeface="+mj-lt"/>
              </a:rPr>
              <a:t>tag helpers.</a:t>
            </a:r>
          </a:p>
          <a:p>
            <a:pPr algn="just" fontAlgn="base">
              <a:buFont typeface="Arial" panose="020B0604020202020204" pitchFamily="34" charset="0"/>
              <a:buChar char="•"/>
            </a:pPr>
            <a:r>
              <a:rPr lang="en-CA" sz="7600" dirty="0">
                <a:solidFill>
                  <a:srgbClr val="800080"/>
                </a:solidFill>
                <a:latin typeface="+mj-lt"/>
              </a:rPr>
              <a:t>asp-validation-for </a:t>
            </a:r>
            <a:r>
              <a:rPr lang="en-CA" sz="7600" b="0" i="0" dirty="0">
                <a:solidFill>
                  <a:srgbClr val="333333"/>
                </a:solidFill>
                <a:effectLst/>
                <a:latin typeface="+mj-lt"/>
              </a:rPr>
              <a:t>tag helper displays a validation message for a single property of our model class.</a:t>
            </a:r>
            <a:r>
              <a:rPr lang="en-US" sz="7600" dirty="0">
                <a:solidFill>
                  <a:srgbClr val="800080"/>
                </a:solidFill>
                <a:latin typeface="+mj-lt"/>
              </a:rPr>
              <a:t> asp-validation-summary </a:t>
            </a:r>
            <a:r>
              <a:rPr lang="en-CA" sz="7600" b="0" i="0" dirty="0">
                <a:solidFill>
                  <a:srgbClr val="333333"/>
                </a:solidFill>
                <a:effectLst/>
                <a:latin typeface="+mj-lt"/>
              </a:rPr>
              <a:t>tag helper displays a summary of validation errors</a:t>
            </a:r>
            <a:endParaRPr lang="en-CA" sz="8000" dirty="0">
              <a:solidFill>
                <a:srgbClr val="333333"/>
              </a:solidFill>
              <a:latin typeface="arial" panose="020B0604020202020204" pitchFamily="34" charset="0"/>
            </a:endParaRPr>
          </a:p>
          <a:p>
            <a:pPr algn="just" fontAlgn="base">
              <a:buFont typeface="Arial" panose="020B0604020202020204" pitchFamily="34" charset="0"/>
              <a:buChar char="•"/>
            </a:pPr>
            <a:r>
              <a:rPr lang="en-CA" sz="7600" i="0" dirty="0">
                <a:solidFill>
                  <a:srgbClr val="333333"/>
                </a:solidFill>
                <a:effectLst/>
                <a:latin typeface="+mj-lt"/>
              </a:rPr>
              <a:t>This is depicted in the image below</a:t>
            </a:r>
          </a:p>
          <a:p>
            <a:pPr algn="just" fontAlgn="base">
              <a:buFont typeface="Arial" panose="020B0604020202020204" pitchFamily="34" charset="0"/>
              <a:buChar char="•"/>
            </a:pPr>
            <a:endParaRPr lang="en-CA" sz="7600" dirty="0">
              <a:solidFill>
                <a:srgbClr val="333333"/>
              </a:solidFill>
              <a:latin typeface="+mj-lt"/>
            </a:endParaRPr>
          </a:p>
          <a:p>
            <a:pPr algn="just" fontAlgn="base">
              <a:buFont typeface="Arial" panose="020B0604020202020204" pitchFamily="34" charset="0"/>
              <a:buChar char="•"/>
            </a:pPr>
            <a:endParaRPr lang="en-CA" sz="7600" i="0" dirty="0">
              <a:solidFill>
                <a:srgbClr val="333333"/>
              </a:solidFill>
              <a:effectLst/>
              <a:latin typeface="+mj-lt"/>
            </a:endParaRPr>
          </a:p>
          <a:p>
            <a:pPr algn="just" fontAlgn="base">
              <a:buFont typeface="Arial" panose="020B0604020202020204" pitchFamily="34" charset="0"/>
              <a:buChar char="•"/>
            </a:pPr>
            <a:endParaRPr lang="en-CA" sz="7600" dirty="0">
              <a:solidFill>
                <a:srgbClr val="333333"/>
              </a:solidFill>
              <a:latin typeface="+mj-lt"/>
            </a:endParaRPr>
          </a:p>
          <a:p>
            <a:pPr algn="just" fontAlgn="base">
              <a:buFont typeface="Arial" panose="020B0604020202020204" pitchFamily="34" charset="0"/>
              <a:buChar char="•"/>
            </a:pPr>
            <a:endParaRPr lang="en-CA" sz="7600" i="0" dirty="0">
              <a:solidFill>
                <a:srgbClr val="333333"/>
              </a:solidFill>
              <a:effectLst/>
              <a:latin typeface="+mj-lt"/>
            </a:endParaRPr>
          </a:p>
          <a:p>
            <a:pPr algn="just" fontAlgn="base">
              <a:buFont typeface="Arial" panose="020B0604020202020204" pitchFamily="34" charset="0"/>
              <a:buChar char="•"/>
            </a:pPr>
            <a:endParaRPr lang="en-CA" sz="7600" dirty="0">
              <a:solidFill>
                <a:srgbClr val="333333"/>
              </a:solidFill>
              <a:latin typeface="+mj-lt"/>
            </a:endParaRPr>
          </a:p>
          <a:p>
            <a:pPr algn="l">
              <a:buFont typeface="Arial" panose="020B0604020202020204" pitchFamily="34" charset="0"/>
              <a:buChar char="•"/>
            </a:pPr>
            <a:r>
              <a:rPr lang="en-US" sz="7600" b="0" i="0" dirty="0">
                <a:solidFill>
                  <a:srgbClr val="333333"/>
                </a:solidFill>
                <a:effectLst/>
                <a:latin typeface="+mj-lt"/>
              </a:rPr>
              <a:t>The value for</a:t>
            </a:r>
            <a:r>
              <a:rPr lang="en-US" sz="7600" dirty="0">
                <a:solidFill>
                  <a:srgbClr val="800080"/>
                </a:solidFill>
                <a:latin typeface="+mj-lt"/>
              </a:rPr>
              <a:t> asp-validation-summary </a:t>
            </a:r>
            <a:r>
              <a:rPr lang="en-US" sz="7600" b="0" i="0" dirty="0">
                <a:solidFill>
                  <a:srgbClr val="333333"/>
                </a:solidFill>
                <a:effectLst/>
                <a:latin typeface="+mj-lt"/>
              </a:rPr>
              <a:t>tag helper can be any of the following</a:t>
            </a:r>
          </a:p>
          <a:p>
            <a:pPr lvl="1">
              <a:buFont typeface="Wingdings" panose="05000000000000000000" pitchFamily="2" charset="2"/>
              <a:buChar char="§"/>
            </a:pPr>
            <a:r>
              <a:rPr lang="en-US" sz="6000" b="0" i="0" dirty="0">
                <a:solidFill>
                  <a:srgbClr val="333333"/>
                </a:solidFill>
                <a:effectLst/>
                <a:latin typeface="+mj-lt"/>
              </a:rPr>
              <a:t>All</a:t>
            </a:r>
          </a:p>
          <a:p>
            <a:pPr lvl="1">
              <a:buFont typeface="Wingdings" panose="05000000000000000000" pitchFamily="2" charset="2"/>
              <a:buChar char="§"/>
            </a:pPr>
            <a:r>
              <a:rPr lang="en-US" sz="6000" b="0" i="0" dirty="0" err="1">
                <a:solidFill>
                  <a:srgbClr val="333333"/>
                </a:solidFill>
                <a:effectLst/>
                <a:latin typeface="+mj-lt"/>
              </a:rPr>
              <a:t>ModelOnly</a:t>
            </a:r>
            <a:endParaRPr lang="en-US" sz="6000" b="0" i="0" dirty="0">
              <a:solidFill>
                <a:srgbClr val="333333"/>
              </a:solidFill>
              <a:effectLst/>
              <a:latin typeface="+mj-lt"/>
            </a:endParaRPr>
          </a:p>
          <a:p>
            <a:pPr lvl="1">
              <a:buFont typeface="Wingdings" panose="05000000000000000000" pitchFamily="2" charset="2"/>
              <a:buChar char="§"/>
            </a:pPr>
            <a:r>
              <a:rPr lang="en-US" sz="6000" b="0" i="0" dirty="0">
                <a:solidFill>
                  <a:srgbClr val="333333"/>
                </a:solidFill>
                <a:effectLst/>
                <a:latin typeface="+mj-lt"/>
              </a:rPr>
              <a:t>None</a:t>
            </a:r>
          </a:p>
          <a:p>
            <a:pPr algn="just" fontAlgn="base">
              <a:buFont typeface="Arial" panose="020B0604020202020204" pitchFamily="34" charset="0"/>
              <a:buChar char="•"/>
            </a:pPr>
            <a:endParaRPr lang="en-CA" sz="7600" i="0" dirty="0">
              <a:solidFill>
                <a:srgbClr val="333333"/>
              </a:solidFill>
              <a:effectLst/>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251</a:t>
            </a:fld>
            <a:endParaRPr lang="en-US" dirty="0"/>
          </a:p>
        </p:txBody>
      </p:sp>
      <p:pic>
        <p:nvPicPr>
          <p:cNvPr id="8" name="Picture 7">
            <a:extLst>
              <a:ext uri="{FF2B5EF4-FFF2-40B4-BE49-F238E27FC236}">
                <a16:creationId xmlns:a16="http://schemas.microsoft.com/office/drawing/2014/main" id="{A373FC74-DC3F-488B-9486-24D25A79C0E1}"/>
              </a:ext>
            </a:extLst>
          </p:cNvPr>
          <p:cNvPicPr>
            <a:picLocks noChangeAspect="1"/>
          </p:cNvPicPr>
          <p:nvPr/>
        </p:nvPicPr>
        <p:blipFill>
          <a:blip r:embed="rId2"/>
          <a:stretch>
            <a:fillRect/>
          </a:stretch>
        </p:blipFill>
        <p:spPr>
          <a:xfrm>
            <a:off x="725906" y="3429000"/>
            <a:ext cx="6157494" cy="1607959"/>
          </a:xfrm>
          <a:prstGeom prst="rect">
            <a:avLst/>
          </a:prstGeom>
        </p:spPr>
      </p:pic>
    </p:spTree>
    <p:extLst>
      <p:ext uri="{BB962C8B-B14F-4D97-AF65-F5344CB8AC3E}">
        <p14:creationId xmlns:p14="http://schemas.microsoft.com/office/powerpoint/2010/main" val="140785616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pPr algn="just" fontAlgn="base">
              <a:buFont typeface="Arial" panose="020B0604020202020204" pitchFamily="34" charset="0"/>
              <a:buChar char="•"/>
            </a:pPr>
            <a:r>
              <a:rPr lang="en-US" sz="7600" i="0" dirty="0">
                <a:effectLst/>
                <a:latin typeface="+mj-lt"/>
              </a:rPr>
              <a:t>By default the Required attribute on a property displays the validation error message </a:t>
            </a:r>
            <a:r>
              <a:rPr lang="en-US" sz="7600" i="0" dirty="0">
                <a:solidFill>
                  <a:srgbClr val="FF0000"/>
                </a:solidFill>
                <a:effectLst/>
                <a:latin typeface="+mj-lt"/>
              </a:rPr>
              <a:t>“The {property name} is required”</a:t>
            </a:r>
          </a:p>
          <a:p>
            <a:pPr algn="just" fontAlgn="base">
              <a:buFont typeface="Arial" panose="020B0604020202020204" pitchFamily="34" charset="0"/>
              <a:buChar char="•"/>
            </a:pPr>
            <a:r>
              <a:rPr lang="en-US" sz="7600" dirty="0">
                <a:latin typeface="+mj-lt"/>
              </a:rPr>
              <a:t>This default error message can be changed by using the </a:t>
            </a:r>
            <a:r>
              <a:rPr lang="en-US" sz="7600" dirty="0" err="1">
                <a:latin typeface="+mj-lt"/>
              </a:rPr>
              <a:t>ErrorMessage</a:t>
            </a:r>
            <a:r>
              <a:rPr lang="en-US" sz="7600" dirty="0">
                <a:latin typeface="+mj-lt"/>
              </a:rPr>
              <a:t> property of the Required attribute as shown in the image below</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252</a:t>
            </a:fld>
            <a:endParaRPr lang="en-US" dirty="0"/>
          </a:p>
        </p:txBody>
      </p:sp>
      <p:pic>
        <p:nvPicPr>
          <p:cNvPr id="7" name="Picture 6">
            <a:extLst>
              <a:ext uri="{FF2B5EF4-FFF2-40B4-BE49-F238E27FC236}">
                <a16:creationId xmlns:a16="http://schemas.microsoft.com/office/drawing/2014/main" id="{577CFCF8-073F-463A-A466-5930BA824209}"/>
              </a:ext>
            </a:extLst>
          </p:cNvPr>
          <p:cNvPicPr>
            <a:picLocks noChangeAspect="1"/>
          </p:cNvPicPr>
          <p:nvPr/>
        </p:nvPicPr>
        <p:blipFill>
          <a:blip r:embed="rId2"/>
          <a:stretch>
            <a:fillRect/>
          </a:stretch>
        </p:blipFill>
        <p:spPr>
          <a:xfrm>
            <a:off x="876100" y="3429000"/>
            <a:ext cx="4610500" cy="1348857"/>
          </a:xfrm>
          <a:prstGeom prst="rect">
            <a:avLst/>
          </a:prstGeom>
        </p:spPr>
      </p:pic>
    </p:spTree>
    <p:extLst>
      <p:ext uri="{BB962C8B-B14F-4D97-AF65-F5344CB8AC3E}">
        <p14:creationId xmlns:p14="http://schemas.microsoft.com/office/powerpoint/2010/main" val="188704433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i="0" dirty="0">
                <a:solidFill>
                  <a:srgbClr val="000000"/>
                </a:solidFill>
                <a:effectLst/>
                <a:latin typeface="+mj-lt"/>
              </a:rPr>
              <a:t>Model Validation </a:t>
            </a:r>
            <a:r>
              <a:rPr lang="en-US" sz="7600" b="1" dirty="0">
                <a:solidFill>
                  <a:srgbClr val="000000"/>
                </a:solidFill>
                <a:latin typeface="+mj-lt"/>
              </a:rPr>
              <a:t>in ASP.NET Core</a:t>
            </a:r>
          </a:p>
          <a:p>
            <a:pPr algn="just" fontAlgn="base">
              <a:buFont typeface="Arial" panose="020B0604020202020204" pitchFamily="34" charset="0"/>
              <a:buChar char="•"/>
            </a:pPr>
            <a:r>
              <a:rPr lang="en-US" sz="7600" i="0" dirty="0">
                <a:effectLst/>
                <a:latin typeface="+mj-lt"/>
              </a:rPr>
              <a:t>By default the Required attribute on a property displays the validation error message </a:t>
            </a:r>
            <a:r>
              <a:rPr lang="en-US" sz="7600" i="0" dirty="0">
                <a:solidFill>
                  <a:srgbClr val="FF0000"/>
                </a:solidFill>
                <a:effectLst/>
                <a:latin typeface="+mj-lt"/>
              </a:rPr>
              <a:t>“The {property name} is required”</a:t>
            </a:r>
          </a:p>
          <a:p>
            <a:pPr algn="just" fontAlgn="base">
              <a:buFont typeface="Arial" panose="020B0604020202020204" pitchFamily="34" charset="0"/>
              <a:buChar char="•"/>
            </a:pPr>
            <a:r>
              <a:rPr lang="en-US" sz="7600" dirty="0">
                <a:latin typeface="+mj-lt"/>
              </a:rPr>
              <a:t>This default error message can be changed by using the </a:t>
            </a:r>
            <a:r>
              <a:rPr lang="en-US" sz="7600" dirty="0" err="1">
                <a:latin typeface="+mj-lt"/>
              </a:rPr>
              <a:t>ErrorMessage</a:t>
            </a:r>
            <a:r>
              <a:rPr lang="en-US" sz="7600" dirty="0">
                <a:latin typeface="+mj-lt"/>
              </a:rPr>
              <a:t> property of the Required attribute as shown in the image below</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253</a:t>
            </a:fld>
            <a:endParaRPr lang="en-US" dirty="0"/>
          </a:p>
        </p:txBody>
      </p:sp>
      <p:pic>
        <p:nvPicPr>
          <p:cNvPr id="7" name="Picture 6">
            <a:extLst>
              <a:ext uri="{FF2B5EF4-FFF2-40B4-BE49-F238E27FC236}">
                <a16:creationId xmlns:a16="http://schemas.microsoft.com/office/drawing/2014/main" id="{577CFCF8-073F-463A-A466-5930BA824209}"/>
              </a:ext>
            </a:extLst>
          </p:cNvPr>
          <p:cNvPicPr>
            <a:picLocks noChangeAspect="1"/>
          </p:cNvPicPr>
          <p:nvPr/>
        </p:nvPicPr>
        <p:blipFill>
          <a:blip r:embed="rId2"/>
          <a:stretch>
            <a:fillRect/>
          </a:stretch>
        </p:blipFill>
        <p:spPr>
          <a:xfrm>
            <a:off x="876100" y="3429000"/>
            <a:ext cx="4610500" cy="1348857"/>
          </a:xfrm>
          <a:prstGeom prst="rect">
            <a:avLst/>
          </a:prstGeom>
        </p:spPr>
      </p:pic>
    </p:spTree>
    <p:extLst>
      <p:ext uri="{BB962C8B-B14F-4D97-AF65-F5344CB8AC3E}">
        <p14:creationId xmlns:p14="http://schemas.microsoft.com/office/powerpoint/2010/main" val="21471962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File Upload in ASP.NET Core MVC</a:t>
            </a:r>
          </a:p>
          <a:p>
            <a:pPr algn="just" fontAlgn="base">
              <a:buFont typeface="Arial" panose="020B0604020202020204" pitchFamily="34" charset="0"/>
              <a:buChar char="•"/>
            </a:pPr>
            <a:r>
              <a:rPr lang="en-US" sz="7600" dirty="0">
                <a:latin typeface="+mj-lt"/>
              </a:rPr>
              <a:t>To upload a file we will use the IFormFile interface that is in Microsoft.AspNetCore.Http namespace</a:t>
            </a:r>
          </a:p>
          <a:p>
            <a:pPr algn="just" fontAlgn="base">
              <a:buFont typeface="Arial" panose="020B0604020202020204" pitchFamily="34" charset="0"/>
              <a:buChar char="•"/>
            </a:pPr>
            <a:r>
              <a:rPr lang="en-US" sz="7600" dirty="0">
                <a:latin typeface="+mj-lt"/>
              </a:rPr>
              <a:t>Modify CreateStudentViewModel as shown below</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r>
              <a:rPr lang="en-US" sz="7600" dirty="0">
                <a:latin typeface="+mj-lt"/>
              </a:rPr>
              <a:t>We replaced the string </a:t>
            </a:r>
            <a:r>
              <a:rPr lang="en-US" sz="7600" dirty="0" err="1">
                <a:latin typeface="+mj-lt"/>
              </a:rPr>
              <a:t>ImageFile</a:t>
            </a:r>
            <a:r>
              <a:rPr lang="en-US" sz="7600" dirty="0">
                <a:latin typeface="+mj-lt"/>
              </a:rPr>
              <a:t> with the IFormFile Photo</a:t>
            </a: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r>
              <a:rPr lang="en-US" sz="7600" dirty="0">
                <a:latin typeface="+mj-lt"/>
              </a:rPr>
              <a:t> </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254</a:t>
            </a:fld>
            <a:endParaRPr lang="en-US" dirty="0"/>
          </a:p>
        </p:txBody>
      </p:sp>
      <p:pic>
        <p:nvPicPr>
          <p:cNvPr id="8" name="Picture 7">
            <a:extLst>
              <a:ext uri="{FF2B5EF4-FFF2-40B4-BE49-F238E27FC236}">
                <a16:creationId xmlns:a16="http://schemas.microsoft.com/office/drawing/2014/main" id="{434ECF7E-A54E-47AA-B880-A49422D2BA18}"/>
              </a:ext>
            </a:extLst>
          </p:cNvPr>
          <p:cNvPicPr>
            <a:picLocks noChangeAspect="1"/>
          </p:cNvPicPr>
          <p:nvPr/>
        </p:nvPicPr>
        <p:blipFill>
          <a:blip r:embed="rId2"/>
          <a:stretch>
            <a:fillRect/>
          </a:stretch>
        </p:blipFill>
        <p:spPr>
          <a:xfrm>
            <a:off x="773213" y="2874454"/>
            <a:ext cx="4741762" cy="2669096"/>
          </a:xfrm>
          <a:prstGeom prst="rect">
            <a:avLst/>
          </a:prstGeom>
        </p:spPr>
      </p:pic>
    </p:spTree>
    <p:extLst>
      <p:ext uri="{BB962C8B-B14F-4D97-AF65-F5344CB8AC3E}">
        <p14:creationId xmlns:p14="http://schemas.microsoft.com/office/powerpoint/2010/main" val="163843926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File Upload in ASP.NET Core MVC</a:t>
            </a:r>
          </a:p>
          <a:p>
            <a:pPr algn="just" fontAlgn="base">
              <a:buFont typeface="Arial" panose="020B0604020202020204" pitchFamily="34" charset="0"/>
              <a:buChar char="•"/>
            </a:pPr>
            <a:r>
              <a:rPr lang="en-US" sz="7600" dirty="0">
                <a:latin typeface="+mj-lt"/>
              </a:rPr>
              <a:t>In the Post Create action method of the Student Controller modify the code as shown below</a:t>
            </a: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r>
              <a:rPr lang="en-US" sz="7600" dirty="0">
                <a:latin typeface="+mj-lt"/>
              </a:rPr>
              <a:t> </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255</a:t>
            </a:fld>
            <a:endParaRPr lang="en-US" dirty="0"/>
          </a:p>
        </p:txBody>
      </p:sp>
      <p:pic>
        <p:nvPicPr>
          <p:cNvPr id="7" name="Picture 6">
            <a:extLst>
              <a:ext uri="{FF2B5EF4-FFF2-40B4-BE49-F238E27FC236}">
                <a16:creationId xmlns:a16="http://schemas.microsoft.com/office/drawing/2014/main" id="{8727EEEA-6B0A-4FA9-88D8-88EA44B6E9C4}"/>
              </a:ext>
            </a:extLst>
          </p:cNvPr>
          <p:cNvPicPr>
            <a:picLocks noChangeAspect="1"/>
          </p:cNvPicPr>
          <p:nvPr/>
        </p:nvPicPr>
        <p:blipFill>
          <a:blip r:embed="rId2"/>
          <a:stretch>
            <a:fillRect/>
          </a:stretch>
        </p:blipFill>
        <p:spPr>
          <a:xfrm>
            <a:off x="357187" y="2692636"/>
            <a:ext cx="5576284" cy="3307241"/>
          </a:xfrm>
          <a:prstGeom prst="rect">
            <a:avLst/>
          </a:prstGeom>
        </p:spPr>
      </p:pic>
      <p:pic>
        <p:nvPicPr>
          <p:cNvPr id="10" name="Picture 9">
            <a:extLst>
              <a:ext uri="{FF2B5EF4-FFF2-40B4-BE49-F238E27FC236}">
                <a16:creationId xmlns:a16="http://schemas.microsoft.com/office/drawing/2014/main" id="{9A76B282-85EF-4B61-9DE2-645207966165}"/>
              </a:ext>
            </a:extLst>
          </p:cNvPr>
          <p:cNvPicPr>
            <a:picLocks noChangeAspect="1"/>
          </p:cNvPicPr>
          <p:nvPr/>
        </p:nvPicPr>
        <p:blipFill>
          <a:blip r:embed="rId3"/>
          <a:stretch>
            <a:fillRect/>
          </a:stretch>
        </p:blipFill>
        <p:spPr>
          <a:xfrm>
            <a:off x="6018213" y="2657474"/>
            <a:ext cx="5816599" cy="3307241"/>
          </a:xfrm>
          <a:prstGeom prst="rect">
            <a:avLst/>
          </a:prstGeom>
        </p:spPr>
      </p:pic>
    </p:spTree>
    <p:extLst>
      <p:ext uri="{BB962C8B-B14F-4D97-AF65-F5344CB8AC3E}">
        <p14:creationId xmlns:p14="http://schemas.microsoft.com/office/powerpoint/2010/main" val="381310220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File Upload in ASP.NET Core MVC</a:t>
            </a:r>
          </a:p>
          <a:p>
            <a:pPr algn="just" fontAlgn="base">
              <a:buFont typeface="Arial" panose="020B0604020202020204" pitchFamily="34" charset="0"/>
              <a:buChar char="•"/>
            </a:pPr>
            <a:r>
              <a:rPr lang="en-US" sz="7600" dirty="0">
                <a:latin typeface="+mj-lt"/>
              </a:rPr>
              <a:t>Modify the Create View as shown in the image below</a:t>
            </a: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r>
              <a:rPr lang="en-US" sz="7600" dirty="0">
                <a:latin typeface="+mj-lt"/>
              </a:rPr>
              <a:t> </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256</a:t>
            </a:fld>
            <a:endParaRPr lang="en-US" dirty="0"/>
          </a:p>
        </p:txBody>
      </p:sp>
      <p:pic>
        <p:nvPicPr>
          <p:cNvPr id="8" name="Picture 7">
            <a:extLst>
              <a:ext uri="{FF2B5EF4-FFF2-40B4-BE49-F238E27FC236}">
                <a16:creationId xmlns:a16="http://schemas.microsoft.com/office/drawing/2014/main" id="{63635C1E-6354-4985-BF4D-A1DC27E7C9B7}"/>
              </a:ext>
            </a:extLst>
          </p:cNvPr>
          <p:cNvPicPr>
            <a:picLocks noChangeAspect="1"/>
          </p:cNvPicPr>
          <p:nvPr/>
        </p:nvPicPr>
        <p:blipFill>
          <a:blip r:embed="rId2"/>
          <a:stretch>
            <a:fillRect/>
          </a:stretch>
        </p:blipFill>
        <p:spPr>
          <a:xfrm>
            <a:off x="357187" y="2582977"/>
            <a:ext cx="5919788" cy="3189174"/>
          </a:xfrm>
          <a:prstGeom prst="rect">
            <a:avLst/>
          </a:prstGeom>
        </p:spPr>
      </p:pic>
      <p:pic>
        <p:nvPicPr>
          <p:cNvPr id="11" name="Picture 10">
            <a:extLst>
              <a:ext uri="{FF2B5EF4-FFF2-40B4-BE49-F238E27FC236}">
                <a16:creationId xmlns:a16="http://schemas.microsoft.com/office/drawing/2014/main" id="{A4D0A0C7-29D1-4463-B2CE-B5B289581B36}"/>
              </a:ext>
            </a:extLst>
          </p:cNvPr>
          <p:cNvPicPr>
            <a:picLocks noChangeAspect="1"/>
          </p:cNvPicPr>
          <p:nvPr/>
        </p:nvPicPr>
        <p:blipFill>
          <a:blip r:embed="rId3"/>
          <a:stretch>
            <a:fillRect/>
          </a:stretch>
        </p:blipFill>
        <p:spPr>
          <a:xfrm>
            <a:off x="6390891" y="2582978"/>
            <a:ext cx="5443921" cy="3189174"/>
          </a:xfrm>
          <a:prstGeom prst="rect">
            <a:avLst/>
          </a:prstGeom>
        </p:spPr>
      </p:pic>
    </p:spTree>
    <p:extLst>
      <p:ext uri="{BB962C8B-B14F-4D97-AF65-F5344CB8AC3E}">
        <p14:creationId xmlns:p14="http://schemas.microsoft.com/office/powerpoint/2010/main" val="39572547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Edit Student Data</a:t>
            </a:r>
          </a:p>
          <a:p>
            <a:pPr algn="just" fontAlgn="base">
              <a:buFont typeface="Arial" panose="020B0604020202020204" pitchFamily="34" charset="0"/>
              <a:buChar char="•"/>
            </a:pPr>
            <a:r>
              <a:rPr lang="en-US" sz="7600" dirty="0">
                <a:latin typeface="+mj-lt"/>
              </a:rPr>
              <a:t>In the </a:t>
            </a:r>
            <a:r>
              <a:rPr lang="en-US" sz="7600" dirty="0" err="1">
                <a:latin typeface="+mj-lt"/>
              </a:rPr>
              <a:t>MockStudentRepository</a:t>
            </a:r>
            <a:r>
              <a:rPr lang="en-US" sz="7600" dirty="0">
                <a:latin typeface="+mj-lt"/>
              </a:rPr>
              <a:t> Class implement the </a:t>
            </a:r>
            <a:r>
              <a:rPr lang="en-US" sz="7600" dirty="0" err="1">
                <a:latin typeface="+mj-lt"/>
              </a:rPr>
              <a:t>UpdateStudent</a:t>
            </a:r>
            <a:r>
              <a:rPr lang="en-US" sz="7600" dirty="0">
                <a:latin typeface="+mj-lt"/>
              </a:rPr>
              <a:t>() as shown in the image below</a:t>
            </a: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r>
              <a:rPr lang="en-US" sz="7600" dirty="0">
                <a:latin typeface="+mj-lt"/>
              </a:rPr>
              <a:t>In the </a:t>
            </a:r>
            <a:r>
              <a:rPr lang="en-US" sz="7600" dirty="0" err="1">
                <a:latin typeface="+mj-lt"/>
              </a:rPr>
              <a:t>StudentController</a:t>
            </a:r>
            <a:r>
              <a:rPr lang="en-US" sz="7600" dirty="0">
                <a:latin typeface="+mj-lt"/>
              </a:rPr>
              <a:t> Edit action method, modify the code as shown in the image on the next slide</a:t>
            </a: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257</a:t>
            </a:fld>
            <a:endParaRPr lang="en-US" dirty="0"/>
          </a:p>
        </p:txBody>
      </p:sp>
      <p:pic>
        <p:nvPicPr>
          <p:cNvPr id="8" name="Picture 7">
            <a:extLst>
              <a:ext uri="{FF2B5EF4-FFF2-40B4-BE49-F238E27FC236}">
                <a16:creationId xmlns:a16="http://schemas.microsoft.com/office/drawing/2014/main" id="{9ED0626E-3CFE-4F2B-9D64-D66AEA94C06C}"/>
              </a:ext>
            </a:extLst>
          </p:cNvPr>
          <p:cNvPicPr>
            <a:picLocks noChangeAspect="1"/>
          </p:cNvPicPr>
          <p:nvPr/>
        </p:nvPicPr>
        <p:blipFill>
          <a:blip r:embed="rId2"/>
          <a:stretch>
            <a:fillRect/>
          </a:stretch>
        </p:blipFill>
        <p:spPr>
          <a:xfrm>
            <a:off x="776878" y="2622649"/>
            <a:ext cx="8352244" cy="2983525"/>
          </a:xfrm>
          <a:prstGeom prst="rect">
            <a:avLst/>
          </a:prstGeom>
        </p:spPr>
      </p:pic>
    </p:spTree>
    <p:extLst>
      <p:ext uri="{BB962C8B-B14F-4D97-AF65-F5344CB8AC3E}">
        <p14:creationId xmlns:p14="http://schemas.microsoft.com/office/powerpoint/2010/main" val="76392047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Edit Student Data</a:t>
            </a: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algn="just" fontAlgn="base">
              <a:buFont typeface="Arial" panose="020B0604020202020204" pitchFamily="34" charset="0"/>
              <a:buChar char="•"/>
            </a:pPr>
            <a:r>
              <a:rPr lang="en-US" sz="7600" i="0" dirty="0">
                <a:effectLst/>
                <a:latin typeface="+mj-lt"/>
              </a:rPr>
              <a:t>This method is a </a:t>
            </a:r>
            <a:r>
              <a:rPr lang="en-US" sz="7600" dirty="0">
                <a:latin typeface="+mj-lt"/>
              </a:rPr>
              <a:t>GET</a:t>
            </a:r>
            <a:r>
              <a:rPr lang="en-US" sz="7600" i="0" dirty="0">
                <a:effectLst/>
                <a:latin typeface="+mj-lt"/>
              </a:rPr>
              <a:t> request. The student data with the requested id is retrieved from the database and used to populate and instance of the </a:t>
            </a:r>
            <a:r>
              <a:rPr lang="en-US" sz="7600" i="0" dirty="0" err="1">
                <a:effectLst/>
                <a:latin typeface="+mj-lt"/>
              </a:rPr>
              <a:t>EditStudentViewModel</a:t>
            </a:r>
            <a:r>
              <a:rPr lang="en-US" sz="7600" i="0" dirty="0">
                <a:effectLst/>
                <a:latin typeface="+mj-lt"/>
              </a:rPr>
              <a:t>, because the View expects a model of the type </a:t>
            </a:r>
            <a:r>
              <a:rPr lang="en-US" sz="7600" i="0" dirty="0" err="1">
                <a:effectLst/>
                <a:latin typeface="+mj-lt"/>
              </a:rPr>
              <a:t>EditStudentViewModel</a:t>
            </a:r>
            <a:r>
              <a:rPr lang="en-US" sz="7600" i="0" dirty="0">
                <a:effectLst/>
                <a:latin typeface="+mj-lt"/>
              </a:rPr>
              <a:t> as shown on the next slide.</a:t>
            </a: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258</a:t>
            </a:fld>
            <a:endParaRPr lang="en-US" dirty="0"/>
          </a:p>
        </p:txBody>
      </p:sp>
      <p:pic>
        <p:nvPicPr>
          <p:cNvPr id="10" name="Picture 9">
            <a:extLst>
              <a:ext uri="{FF2B5EF4-FFF2-40B4-BE49-F238E27FC236}">
                <a16:creationId xmlns:a16="http://schemas.microsoft.com/office/drawing/2014/main" id="{E7032C1A-78E3-45FD-B2B3-D647E0970DEE}"/>
              </a:ext>
            </a:extLst>
          </p:cNvPr>
          <p:cNvPicPr>
            <a:picLocks noChangeAspect="1"/>
          </p:cNvPicPr>
          <p:nvPr/>
        </p:nvPicPr>
        <p:blipFill>
          <a:blip r:embed="rId2"/>
          <a:stretch>
            <a:fillRect/>
          </a:stretch>
        </p:blipFill>
        <p:spPr>
          <a:xfrm>
            <a:off x="944598" y="2185927"/>
            <a:ext cx="5389527" cy="2624197"/>
          </a:xfrm>
          <a:prstGeom prst="rect">
            <a:avLst/>
          </a:prstGeom>
        </p:spPr>
      </p:pic>
    </p:spTree>
    <p:extLst>
      <p:ext uri="{BB962C8B-B14F-4D97-AF65-F5344CB8AC3E}">
        <p14:creationId xmlns:p14="http://schemas.microsoft.com/office/powerpoint/2010/main" val="104390351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Edit Student Data</a:t>
            </a: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In the Student Controller modify the Edit action method for the POST request as shown in the image on the next slide </a:t>
            </a: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259</a:t>
            </a:fld>
            <a:endParaRPr lang="en-US" dirty="0"/>
          </a:p>
        </p:txBody>
      </p:sp>
      <p:pic>
        <p:nvPicPr>
          <p:cNvPr id="12" name="Picture 11">
            <a:extLst>
              <a:ext uri="{FF2B5EF4-FFF2-40B4-BE49-F238E27FC236}">
                <a16:creationId xmlns:a16="http://schemas.microsoft.com/office/drawing/2014/main" id="{43BAE8E5-2BF3-4B7A-BCBB-F447D2FE8E04}"/>
              </a:ext>
            </a:extLst>
          </p:cNvPr>
          <p:cNvPicPr>
            <a:picLocks noChangeAspect="1"/>
          </p:cNvPicPr>
          <p:nvPr/>
        </p:nvPicPr>
        <p:blipFill>
          <a:blip r:embed="rId2"/>
          <a:stretch>
            <a:fillRect/>
          </a:stretch>
        </p:blipFill>
        <p:spPr>
          <a:xfrm>
            <a:off x="357187" y="2106450"/>
            <a:ext cx="6065872" cy="3499724"/>
          </a:xfrm>
          <a:prstGeom prst="rect">
            <a:avLst/>
          </a:prstGeom>
        </p:spPr>
      </p:pic>
      <p:pic>
        <p:nvPicPr>
          <p:cNvPr id="14" name="Picture 13">
            <a:extLst>
              <a:ext uri="{FF2B5EF4-FFF2-40B4-BE49-F238E27FC236}">
                <a16:creationId xmlns:a16="http://schemas.microsoft.com/office/drawing/2014/main" id="{B2146259-8803-4A79-A4DE-B167AC2D7FF0}"/>
              </a:ext>
            </a:extLst>
          </p:cNvPr>
          <p:cNvPicPr>
            <a:picLocks noChangeAspect="1"/>
          </p:cNvPicPr>
          <p:nvPr/>
        </p:nvPicPr>
        <p:blipFill>
          <a:blip r:embed="rId3"/>
          <a:stretch>
            <a:fillRect/>
          </a:stretch>
        </p:blipFill>
        <p:spPr>
          <a:xfrm>
            <a:off x="6423059" y="2106451"/>
            <a:ext cx="5411754" cy="3499724"/>
          </a:xfrm>
          <a:prstGeom prst="rect">
            <a:avLst/>
          </a:prstGeom>
        </p:spPr>
      </p:pic>
    </p:spTree>
    <p:extLst>
      <p:ext uri="{BB962C8B-B14F-4D97-AF65-F5344CB8AC3E}">
        <p14:creationId xmlns:p14="http://schemas.microsoft.com/office/powerpoint/2010/main" val="55902084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err="1">
                <a:solidFill>
                  <a:srgbClr val="000000"/>
                </a:solidFill>
                <a:effectLst/>
                <a:latin typeface="+mj-lt"/>
              </a:rPr>
              <a:t>InProcess</a:t>
            </a:r>
            <a:r>
              <a:rPr lang="en-US" sz="2000" b="1" i="0" dirty="0">
                <a:solidFill>
                  <a:srgbClr val="000000"/>
                </a:solidFill>
                <a:effectLst/>
                <a:latin typeface="+mj-lt"/>
              </a:rPr>
              <a:t> Host Model</a:t>
            </a:r>
          </a:p>
          <a:p>
            <a:pPr lvl="2">
              <a:buFont typeface="Courier New" panose="02070309020205020404" pitchFamily="49" charset="0"/>
              <a:buChar char="o"/>
            </a:pPr>
            <a:r>
              <a:rPr lang="en-US" sz="1900" b="0" i="0" dirty="0">
                <a:solidFill>
                  <a:srgbClr val="000000"/>
                </a:solidFill>
                <a:effectLst/>
                <a:latin typeface="+mj-lt"/>
              </a:rPr>
              <a:t>The ASP.NET Core Module (ANCM) is a native IIS module that plugs into the IIS Request Processing Pipeline, allowing ASP.NET Core Applications to work with IIS. The ASP.NET Core Module (ANCM) allows running ASP.NET Core Applications with IIS by either:</a:t>
            </a:r>
          </a:p>
          <a:p>
            <a:pPr lvl="2" algn="just" fontAlgn="base">
              <a:buFont typeface="Wingdings" panose="05000000000000000000" pitchFamily="2" charset="2"/>
              <a:buChar char="§"/>
            </a:pPr>
            <a:r>
              <a:rPr lang="en-US" sz="1800" b="0" i="0" dirty="0">
                <a:solidFill>
                  <a:srgbClr val="000000"/>
                </a:solidFill>
                <a:effectLst/>
                <a:latin typeface="+mj-lt"/>
              </a:rPr>
              <a:t>Hosting an ASP.NET Core Application inside of the IIS worker process (w3wp.exe), is called the in-process hosting model.</a:t>
            </a:r>
            <a:endParaRPr lang="en-US" sz="1800" b="0" i="0" dirty="0">
              <a:solidFill>
                <a:srgbClr val="3A3A3A"/>
              </a:solidFill>
              <a:effectLst/>
              <a:latin typeface="+mj-lt"/>
            </a:endParaRPr>
          </a:p>
          <a:p>
            <a:pPr lvl="2" algn="just" fontAlgn="base">
              <a:buFont typeface="Wingdings" panose="05000000000000000000" pitchFamily="2" charset="2"/>
              <a:buChar char="§"/>
            </a:pPr>
            <a:r>
              <a:rPr lang="en-US" sz="1800" b="0" i="0" dirty="0">
                <a:solidFill>
                  <a:srgbClr val="000000"/>
                </a:solidFill>
                <a:effectLst/>
                <a:latin typeface="+mj-lt"/>
              </a:rPr>
              <a:t>Forwarding web requests to a backend web server called Kestrel server which runs the ASP.NET Core Application, is called the out-of-process hosting model. We will discussed out-of-process hosting in details.</a:t>
            </a:r>
          </a:p>
          <a:p>
            <a:pPr lvl="1" algn="just" fontAlgn="base">
              <a:buFont typeface="Arial" panose="020B0604020202020204" pitchFamily="34" charset="0"/>
              <a:buChar char="•"/>
            </a:pPr>
            <a:r>
              <a:rPr lang="en-US" sz="2000" b="1" dirty="0">
                <a:solidFill>
                  <a:srgbClr val="000000"/>
                </a:solidFill>
                <a:latin typeface="+mj-lt"/>
              </a:rPr>
              <a:t>IIS HTTP Server</a:t>
            </a:r>
          </a:p>
          <a:p>
            <a:pPr lvl="2" algn="just" fontAlgn="base">
              <a:buFont typeface="Courier New" panose="02070309020205020404" pitchFamily="49" charset="0"/>
              <a:buChar char="o"/>
            </a:pPr>
            <a:r>
              <a:rPr lang="en-US" sz="1900" b="0" i="0" dirty="0">
                <a:solidFill>
                  <a:srgbClr val="000000"/>
                </a:solidFill>
                <a:effectLst/>
                <a:latin typeface="+mj-lt"/>
              </a:rPr>
              <a:t>Internet Information Services, also known as IIS, is a Microsoft web server that runs on the Windows operating system and is used to exchange static and dynamic web content with internet users. IIS can be used to host, deploy, and manage web applications using technologies such as ASP.NET and ASP.NET Core.</a:t>
            </a:r>
            <a:endParaRPr lang="en-US" sz="1900" b="1" i="0" dirty="0">
              <a:solidFill>
                <a:srgbClr val="3A3A3A"/>
              </a:solidFill>
              <a:effectLst/>
              <a:latin typeface="+mj-lt"/>
            </a:endParaRPr>
          </a:p>
          <a:p>
            <a:pPr lvl="2">
              <a:buFont typeface="Courier New" panose="02070309020205020404" pitchFamily="49" charset="0"/>
              <a:buChar char="o"/>
            </a:pPr>
            <a:endParaRPr lang="en-US" sz="1900" i="0" dirty="0">
              <a:solidFill>
                <a:srgbClr val="000000"/>
              </a:solidFill>
              <a:effectLst/>
              <a:latin typeface="+mj-lt"/>
            </a:endParaRPr>
          </a:p>
          <a:p>
            <a:pPr lvl="2">
              <a:buFont typeface="Courier New" panose="02070309020205020404" pitchFamily="49" charset="0"/>
              <a:buChar char="o"/>
            </a:pPr>
            <a:endParaRPr lang="en-CA" sz="1700" dirty="0">
              <a:solidFill>
                <a:srgbClr val="000000"/>
              </a:solidFill>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26</a:t>
            </a:fld>
            <a:endParaRPr lang="en-US"/>
          </a:p>
        </p:txBody>
      </p:sp>
    </p:spTree>
    <p:extLst>
      <p:ext uri="{BB962C8B-B14F-4D97-AF65-F5344CB8AC3E}">
        <p14:creationId xmlns:p14="http://schemas.microsoft.com/office/powerpoint/2010/main" val="303016522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Edit Student Data</a:t>
            </a: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260</a:t>
            </a:fld>
            <a:endParaRPr lang="en-US" dirty="0"/>
          </a:p>
        </p:txBody>
      </p:sp>
      <p:pic>
        <p:nvPicPr>
          <p:cNvPr id="13" name="Picture 12">
            <a:extLst>
              <a:ext uri="{FF2B5EF4-FFF2-40B4-BE49-F238E27FC236}">
                <a16:creationId xmlns:a16="http://schemas.microsoft.com/office/drawing/2014/main" id="{9193CEBD-91A8-42FE-AE68-6719CCE654E8}"/>
              </a:ext>
            </a:extLst>
          </p:cNvPr>
          <p:cNvPicPr>
            <a:picLocks noChangeAspect="1"/>
          </p:cNvPicPr>
          <p:nvPr/>
        </p:nvPicPr>
        <p:blipFill>
          <a:blip r:embed="rId2"/>
          <a:stretch>
            <a:fillRect/>
          </a:stretch>
        </p:blipFill>
        <p:spPr>
          <a:xfrm>
            <a:off x="357187" y="2232330"/>
            <a:ext cx="5938838" cy="3568395"/>
          </a:xfrm>
          <a:prstGeom prst="rect">
            <a:avLst/>
          </a:prstGeom>
        </p:spPr>
      </p:pic>
      <p:pic>
        <p:nvPicPr>
          <p:cNvPr id="15" name="Picture 14">
            <a:extLst>
              <a:ext uri="{FF2B5EF4-FFF2-40B4-BE49-F238E27FC236}">
                <a16:creationId xmlns:a16="http://schemas.microsoft.com/office/drawing/2014/main" id="{B1CCDF6C-F475-4EC8-BA07-10E7C6E47C8C}"/>
              </a:ext>
            </a:extLst>
          </p:cNvPr>
          <p:cNvPicPr>
            <a:picLocks noChangeAspect="1"/>
          </p:cNvPicPr>
          <p:nvPr/>
        </p:nvPicPr>
        <p:blipFill>
          <a:blip r:embed="rId3"/>
          <a:stretch>
            <a:fillRect/>
          </a:stretch>
        </p:blipFill>
        <p:spPr>
          <a:xfrm>
            <a:off x="6403435" y="2232330"/>
            <a:ext cx="5431377" cy="3568395"/>
          </a:xfrm>
          <a:prstGeom prst="rect">
            <a:avLst/>
          </a:prstGeom>
        </p:spPr>
      </p:pic>
    </p:spTree>
    <p:extLst>
      <p:ext uri="{BB962C8B-B14F-4D97-AF65-F5344CB8AC3E}">
        <p14:creationId xmlns:p14="http://schemas.microsoft.com/office/powerpoint/2010/main" val="36798664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Edit Student Data</a:t>
            </a: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261</a:t>
            </a:fld>
            <a:endParaRPr lang="en-US" dirty="0"/>
          </a:p>
        </p:txBody>
      </p:sp>
      <p:pic>
        <p:nvPicPr>
          <p:cNvPr id="7" name="Picture 6">
            <a:extLst>
              <a:ext uri="{FF2B5EF4-FFF2-40B4-BE49-F238E27FC236}">
                <a16:creationId xmlns:a16="http://schemas.microsoft.com/office/drawing/2014/main" id="{EAD2082B-50F8-4111-AC79-58C4FB6081B5}"/>
              </a:ext>
            </a:extLst>
          </p:cNvPr>
          <p:cNvPicPr>
            <a:picLocks noChangeAspect="1"/>
          </p:cNvPicPr>
          <p:nvPr/>
        </p:nvPicPr>
        <p:blipFill>
          <a:blip r:embed="rId2"/>
          <a:stretch>
            <a:fillRect/>
          </a:stretch>
        </p:blipFill>
        <p:spPr>
          <a:xfrm>
            <a:off x="2344739" y="2527427"/>
            <a:ext cx="7292972" cy="3078747"/>
          </a:xfrm>
          <a:prstGeom prst="rect">
            <a:avLst/>
          </a:prstGeom>
        </p:spPr>
      </p:pic>
    </p:spTree>
    <p:extLst>
      <p:ext uri="{BB962C8B-B14F-4D97-AF65-F5344CB8AC3E}">
        <p14:creationId xmlns:p14="http://schemas.microsoft.com/office/powerpoint/2010/main" val="280164267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p>
          <a:p>
            <a:pPr marL="0" indent="0" algn="just" fontAlgn="base">
              <a:buNone/>
            </a:pPr>
            <a:r>
              <a:rPr lang="en-US" sz="7600" b="1" dirty="0">
                <a:solidFill>
                  <a:srgbClr val="000000"/>
                </a:solidFill>
                <a:latin typeface="+mj-lt"/>
              </a:rPr>
              <a:t>Delete Student Data</a:t>
            </a:r>
          </a:p>
          <a:p>
            <a:pPr algn="just" fontAlgn="base">
              <a:buFont typeface="Arial" panose="020B0604020202020204" pitchFamily="34" charset="0"/>
              <a:buChar char="•"/>
            </a:pPr>
            <a:r>
              <a:rPr lang="en-US" sz="7600" dirty="0">
                <a:solidFill>
                  <a:srgbClr val="000000"/>
                </a:solidFill>
                <a:latin typeface="+mj-lt"/>
              </a:rPr>
              <a:t>Deleting student data is very similar to editing the student data. We will discuss the details in class.</a:t>
            </a:r>
          </a:p>
          <a:p>
            <a:pPr algn="just" fontAlgn="base">
              <a:buFont typeface="Arial" panose="020B0604020202020204" pitchFamily="34" charset="0"/>
              <a:buChar char="•"/>
            </a:pPr>
            <a:r>
              <a:rPr lang="en-US" sz="7600" dirty="0">
                <a:solidFill>
                  <a:srgbClr val="000000"/>
                </a:solidFill>
                <a:latin typeface="+mj-lt"/>
              </a:rPr>
              <a:t>We will use this approach for deleting student data from the student list page</a:t>
            </a:r>
          </a:p>
          <a:p>
            <a:pPr algn="just" fontAlgn="base">
              <a:buFont typeface="Arial" panose="020B0604020202020204" pitchFamily="34" charset="0"/>
              <a:buChar char="•"/>
            </a:pPr>
            <a:r>
              <a:rPr lang="en-US" sz="7600" dirty="0">
                <a:solidFill>
                  <a:srgbClr val="000000"/>
                </a:solidFill>
                <a:latin typeface="+mj-lt"/>
              </a:rPr>
              <a:t>In the student details page we will us an inline delete approach as shown in the image below</a:t>
            </a: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When the delete button is clicked a confirmation dialog expands prompting the user to click the Yes button for delete.</a:t>
            </a:r>
          </a:p>
          <a:p>
            <a:pPr algn="just" fontAlgn="base">
              <a:buFont typeface="Arial" panose="020B0604020202020204" pitchFamily="34" charset="0"/>
              <a:buChar char="•"/>
            </a:pPr>
            <a:r>
              <a:rPr lang="en-US" sz="7600" dirty="0">
                <a:solidFill>
                  <a:srgbClr val="000000"/>
                </a:solidFill>
                <a:latin typeface="+mj-lt"/>
              </a:rPr>
              <a:t>When the No button is clicked the confirmation dialog collapses. We will be using JavaScript to achieve this.</a:t>
            </a: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262</a:t>
            </a:fld>
            <a:endParaRPr lang="en-US" dirty="0"/>
          </a:p>
        </p:txBody>
      </p:sp>
      <p:pic>
        <p:nvPicPr>
          <p:cNvPr id="8" name="Picture 7">
            <a:extLst>
              <a:ext uri="{FF2B5EF4-FFF2-40B4-BE49-F238E27FC236}">
                <a16:creationId xmlns:a16="http://schemas.microsoft.com/office/drawing/2014/main" id="{1873DE7C-0B6F-42F8-9713-85E150C5D143}"/>
              </a:ext>
            </a:extLst>
          </p:cNvPr>
          <p:cNvPicPr>
            <a:picLocks noChangeAspect="1"/>
          </p:cNvPicPr>
          <p:nvPr/>
        </p:nvPicPr>
        <p:blipFill>
          <a:blip r:embed="rId2"/>
          <a:stretch>
            <a:fillRect/>
          </a:stretch>
        </p:blipFill>
        <p:spPr>
          <a:xfrm>
            <a:off x="719741" y="3429000"/>
            <a:ext cx="8047417" cy="1689814"/>
          </a:xfrm>
          <a:prstGeom prst="rect">
            <a:avLst/>
          </a:prstGeom>
        </p:spPr>
      </p:pic>
    </p:spTree>
    <p:extLst>
      <p:ext uri="{BB962C8B-B14F-4D97-AF65-F5344CB8AC3E}">
        <p14:creationId xmlns:p14="http://schemas.microsoft.com/office/powerpoint/2010/main" val="25395866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fontScale="25000" lnSpcReduction="20000"/>
          </a:bodyPr>
          <a:lstStyle/>
          <a:p>
            <a:pPr marL="0" indent="0" algn="just" fontAlgn="base">
              <a:buNone/>
            </a:pPr>
            <a:r>
              <a:rPr lang="en-US" sz="8000" b="1" i="0" dirty="0">
                <a:solidFill>
                  <a:srgbClr val="000000"/>
                </a:solidFill>
                <a:effectLst/>
                <a:latin typeface="+mj-lt"/>
              </a:rPr>
              <a:t>Introduction to ASP.NET Core MVC Framework</a:t>
            </a:r>
            <a:endParaRPr lang="en-US" sz="7600" dirty="0">
              <a:solidFill>
                <a:srgbClr val="000000"/>
              </a:solidFill>
              <a:latin typeface="+mj-lt"/>
            </a:endParaRPr>
          </a:p>
          <a:p>
            <a:pPr algn="just" fontAlgn="base">
              <a:buFont typeface="Arial" panose="020B0604020202020204" pitchFamily="34" charset="0"/>
              <a:buChar char="•"/>
            </a:pPr>
            <a:r>
              <a:rPr lang="en-US" sz="7600" dirty="0">
                <a:solidFill>
                  <a:srgbClr val="000000"/>
                </a:solidFill>
                <a:latin typeface="+mj-lt"/>
              </a:rPr>
              <a:t>Using the procedure we will code the Create, Delete, Update, and Delete (CRUD) operations for Enrollment and Course Entities. </a:t>
            </a:r>
          </a:p>
          <a:p>
            <a:pPr marL="0" indent="0" algn="just" fontAlgn="base">
              <a:buNone/>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7600" i="0" dirty="0">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i="0" dirty="0">
              <a:solidFill>
                <a:srgbClr val="000000"/>
              </a:solidFill>
              <a:effectLst/>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7600" dirty="0">
              <a:solidFill>
                <a:srgbClr val="333333"/>
              </a:solidFill>
              <a:latin typeface="+mj-lt"/>
            </a:endParaRPr>
          </a:p>
          <a:p>
            <a:pPr marL="0" indent="0" algn="just" fontAlgn="base">
              <a:buNone/>
            </a:pPr>
            <a:endParaRPr lang="en-US" sz="7600" b="1" i="0" dirty="0">
              <a:solidFill>
                <a:srgbClr val="000000"/>
              </a:solidFill>
              <a:effectLst/>
              <a:latin typeface="+mj-lt"/>
            </a:endParaRPr>
          </a:p>
          <a:p>
            <a:pPr marL="0" indent="0" algn="just" fontAlgn="base">
              <a:buNone/>
            </a:pPr>
            <a:endParaRPr lang="en-US" sz="7600" b="1" i="0" dirty="0">
              <a:solidFill>
                <a:srgbClr val="000000"/>
              </a:solidFill>
              <a:effectLst/>
              <a:latin typeface="+mj-lt"/>
            </a:endParaRPr>
          </a:p>
          <a:p>
            <a:pPr marL="0" indent="0">
              <a:buNone/>
            </a:pPr>
            <a:endParaRPr lang="en-US" sz="7800" b="0" i="0" dirty="0">
              <a:solidFill>
                <a:srgbClr val="333333"/>
              </a:solidFill>
              <a:effectLst/>
              <a:latin typeface="+mj-lt"/>
            </a:endParaRPr>
          </a:p>
          <a:p>
            <a:pPr marL="274320" lvl="1" indent="0">
              <a:buNone/>
            </a:pPr>
            <a:endParaRPr lang="en-US" sz="7600" b="0" i="0" dirty="0">
              <a:solidFill>
                <a:srgbClr val="333333"/>
              </a:solidFill>
              <a:effectLst/>
              <a:latin typeface="+mj-lt"/>
            </a:endParaRPr>
          </a:p>
          <a:p>
            <a:pPr marL="0"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400"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274320" lvl="1" indent="0" algn="just" fontAlgn="base">
              <a:buNone/>
            </a:pPr>
            <a:endParaRPr lang="en-US" sz="7600" b="1" dirty="0">
              <a:solidFill>
                <a:srgbClr val="000000"/>
              </a:solidFill>
              <a:latin typeface="+mj-lt"/>
            </a:endParaRPr>
          </a:p>
          <a:p>
            <a:pPr marL="274320" lvl="1" indent="0" algn="just" fontAlgn="base">
              <a:buNone/>
            </a:pPr>
            <a:endParaRPr lang="en-US" sz="7800" b="1" dirty="0">
              <a:solidFill>
                <a:srgbClr val="000000"/>
              </a:solidFill>
              <a:latin typeface="+mj-lt"/>
            </a:endParaRPr>
          </a:p>
          <a:p>
            <a:pPr marL="274320" lvl="1" indent="0" algn="just" fontAlgn="base">
              <a:buNone/>
            </a:pPr>
            <a:endParaRPr lang="en-US" sz="7600" dirty="0">
              <a:solidFill>
                <a:srgbClr val="000000"/>
              </a:solidFill>
              <a:latin typeface="+mj-lt"/>
            </a:endParaRPr>
          </a:p>
          <a:p>
            <a:pPr lvl="1" algn="just" fontAlgn="base">
              <a:buFont typeface="Courier New" panose="02070309020205020404" pitchFamily="49" charset="0"/>
              <a:buChar char="o"/>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lvl="1" algn="just" fontAlgn="base">
              <a:buFont typeface="Arial" panose="020B0604020202020204" pitchFamily="34" charset="0"/>
              <a:buChar char="•"/>
            </a:pPr>
            <a:endParaRPr lang="en-US" sz="74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8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buNone/>
            </a:pPr>
            <a:endParaRPr lang="en-CA" sz="7600" dirty="0">
              <a:solidFill>
                <a:srgbClr val="000000"/>
              </a:solidFill>
              <a:latin typeface="+mj-lt"/>
            </a:endParaRPr>
          </a:p>
          <a:p>
            <a:pPr>
              <a:buFont typeface="Arial" panose="020B0604020202020204" pitchFamily="34" charset="0"/>
              <a:buChar char="•"/>
            </a:pPr>
            <a:endParaRPr lang="en-CA" sz="7600" b="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8000" b="1" dirty="0">
              <a:solidFill>
                <a:srgbClr val="000000"/>
              </a:solidFill>
              <a:latin typeface="+mj-lt"/>
            </a:endParaRPr>
          </a:p>
          <a:p>
            <a:pPr algn="just" fontAlgn="base">
              <a:buFont typeface="Arial" panose="020B0604020202020204" pitchFamily="34" charset="0"/>
              <a:buChar char="•"/>
            </a:pPr>
            <a:endParaRPr lang="en-US" sz="7400" dirty="0">
              <a:latin typeface="+mj-lt"/>
            </a:endParaRPr>
          </a:p>
          <a:p>
            <a:pPr algn="just" fontAlgn="base">
              <a:buFont typeface="Arial" panose="020B0604020202020204" pitchFamily="34" charset="0"/>
              <a:buChar char="•"/>
            </a:pPr>
            <a:endParaRPr lang="en-US" sz="7600" b="0" i="0" dirty="0">
              <a:effectLst/>
              <a:latin typeface="+mj-lt"/>
            </a:endParaRPr>
          </a:p>
          <a:p>
            <a:pPr algn="just" fontAlgn="base">
              <a:buFont typeface="Arial" panose="020B0604020202020204" pitchFamily="34" charset="0"/>
              <a:buChar char="•"/>
            </a:pPr>
            <a:endParaRPr lang="en-US" sz="7800" i="0" dirty="0">
              <a:effectLst/>
              <a:latin typeface="+mj-lt"/>
            </a:endParaRPr>
          </a:p>
          <a:p>
            <a:pPr marL="0" indent="0" algn="just" fontAlgn="base">
              <a:buNone/>
            </a:pPr>
            <a:br>
              <a:rPr lang="en-US" sz="8000" dirty="0"/>
            </a:b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solidFill>
                <a:srgbClr val="333333"/>
              </a:solidFill>
              <a:latin typeface="+mj-lt"/>
            </a:endParaRPr>
          </a:p>
          <a:p>
            <a:pPr algn="just" fontAlgn="base">
              <a:buFont typeface="Arial" panose="020B0604020202020204" pitchFamily="34" charset="0"/>
              <a:buChar char="•"/>
            </a:pPr>
            <a:endParaRPr lang="en-US" sz="7600" i="0" dirty="0">
              <a:effectLst/>
              <a:latin typeface="+mj-lt"/>
            </a:endParaRPr>
          </a:p>
          <a:p>
            <a:pPr marL="0" indent="0" algn="just" fontAlgn="base">
              <a:buNone/>
            </a:pPr>
            <a:endParaRPr lang="en-US" sz="7200"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r>
              <a:rPr lang="en-US" sz="7600" dirty="0">
                <a:solidFill>
                  <a:srgbClr val="000000"/>
                </a:solidFill>
                <a:latin typeface="+mj-lt"/>
              </a:rPr>
              <a:t> </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dirty="0">
              <a:solidFill>
                <a:srgbClr val="000000"/>
              </a:solidFill>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algn="just" fontAlgn="base">
              <a:buFont typeface="Arial" panose="020B0604020202020204" pitchFamily="34" charset="0"/>
              <a:buChar char="•"/>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dirty="0">
              <a:latin typeface="+mj-lt"/>
            </a:endParaRPr>
          </a:p>
          <a:p>
            <a:pPr marL="0" indent="0" algn="just" fontAlgn="base">
              <a:buNone/>
            </a:pPr>
            <a:endParaRPr lang="en-US" sz="7600" b="0" i="0" dirty="0">
              <a:solidFill>
                <a:srgbClr val="333333"/>
              </a:solidFill>
              <a:effectLst/>
              <a:latin typeface="+mj-lt"/>
            </a:endParaRPr>
          </a:p>
          <a:p>
            <a:pPr marL="0" indent="0" algn="l">
              <a:buNone/>
            </a:pPr>
            <a:r>
              <a:rPr lang="en-US" sz="7600" b="0" i="0" dirty="0">
                <a:solidFill>
                  <a:srgbClr val="333333"/>
                </a:solidFill>
                <a:effectLst/>
                <a:latin typeface="+mj-lt"/>
              </a:rPr>
              <a:t> </a:t>
            </a:r>
          </a:p>
          <a:p>
            <a:pPr algn="l">
              <a:buFont typeface="Arial" panose="020B0604020202020204" pitchFamily="34" charset="0"/>
              <a:buChar char="•"/>
            </a:pPr>
            <a:endParaRPr lang="en-US" sz="7600" dirty="0">
              <a:latin typeface="+mj-lt"/>
            </a:endParaRPr>
          </a:p>
          <a:p>
            <a:pPr algn="l">
              <a:buFont typeface="Arial" panose="020B0604020202020204" pitchFamily="34" charset="0"/>
              <a:buChar char="•"/>
            </a:pPr>
            <a:endParaRPr lang="en-US" sz="7600" dirty="0">
              <a:latin typeface="+mj-lt"/>
            </a:endParaRPr>
          </a:p>
          <a:p>
            <a:pPr marL="0" indent="0" algn="just" fontAlgn="base">
              <a:buNone/>
            </a:pPr>
            <a:endParaRPr lang="en-US" sz="7400" dirty="0">
              <a:solidFill>
                <a:srgbClr val="000000"/>
              </a:solidFill>
            </a:endParaRPr>
          </a:p>
          <a:p>
            <a:pPr marL="0" indent="0" algn="just" fontAlgn="base">
              <a:buNone/>
            </a:pPr>
            <a:endParaRPr lang="en-US" sz="7600" b="1" dirty="0">
              <a:solidFill>
                <a:srgbClr val="000000"/>
              </a:solidFill>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l">
              <a:buFont typeface="Arial" panose="020B0604020202020204" pitchFamily="34" charset="0"/>
              <a:buChar char="•"/>
            </a:pPr>
            <a:endParaRPr lang="en-US" sz="8000" b="0" i="0" dirty="0">
              <a:solidFill>
                <a:srgbClr val="333333"/>
              </a:solidFill>
              <a:effectLst/>
              <a:latin typeface="Arial" panose="020B0604020202020204" pitchFamily="34" charset="0"/>
            </a:endParaRPr>
          </a:p>
          <a:p>
            <a:pPr algn="just" fontAlgn="base">
              <a:buFont typeface="Arial" panose="020B0604020202020204" pitchFamily="34" charset="0"/>
              <a:buChar char="•"/>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dirty="0">
              <a:solidFill>
                <a:srgbClr val="000000"/>
              </a:solidFill>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dirty="0">
              <a:solidFill>
                <a:srgbClr val="000000"/>
              </a:solidFill>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marL="0" indent="0" algn="just" fontAlgn="base">
              <a:buNone/>
            </a:pPr>
            <a:r>
              <a:rPr lang="en-US" sz="7600" i="0" dirty="0">
                <a:solidFill>
                  <a:srgbClr val="000000"/>
                </a:solidFill>
                <a:effectLst/>
                <a:latin typeface="+mj-lt"/>
              </a:rPr>
              <a:t> </a:t>
            </a:r>
          </a:p>
          <a:p>
            <a:pPr algn="just" fontAlgn="base">
              <a:buFont typeface="Arial" panose="020B0604020202020204" pitchFamily="34" charset="0"/>
              <a:buChar char="•"/>
            </a:pPr>
            <a:endParaRPr lang="en-CA" sz="8000" i="0" dirty="0">
              <a:effectLst/>
              <a:latin typeface="+mj-lt"/>
            </a:endParaRPr>
          </a:p>
          <a:p>
            <a:pPr marL="0" indent="0" algn="just" fontAlgn="base">
              <a:buNone/>
            </a:pPr>
            <a:endParaRPr lang="en-CA" sz="8000" dirty="0">
              <a:latin typeface="+mj-lt"/>
            </a:endParaRPr>
          </a:p>
          <a:p>
            <a:pPr marL="0" indent="0" algn="just" fontAlgn="base">
              <a:buNone/>
            </a:pPr>
            <a:endParaRPr lang="en-US" sz="7600" dirty="0">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8000" b="1" dirty="0">
              <a:solidFill>
                <a:srgbClr val="000000"/>
              </a:solidFill>
              <a:latin typeface="+mj-lt"/>
            </a:endParaRPr>
          </a:p>
          <a:p>
            <a:pPr marL="0" indent="0" algn="just" fontAlgn="base">
              <a:buNone/>
            </a:pPr>
            <a:endParaRPr lang="en-US" sz="7600" i="0" dirty="0">
              <a:solidFill>
                <a:srgbClr val="000000"/>
              </a:solidFill>
              <a:effectLst/>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algn="just" fontAlgn="base">
              <a:buFont typeface="Arial" panose="020B0604020202020204" pitchFamily="34" charset="0"/>
              <a:buChar char="•"/>
            </a:pPr>
            <a:endParaRPr lang="en-US" sz="8000" dirty="0">
              <a:solidFill>
                <a:srgbClr val="000000"/>
              </a:solidFill>
              <a:latin typeface="+mj-lt"/>
            </a:endParaRPr>
          </a:p>
          <a:p>
            <a:pPr marL="0" indent="0" algn="just" fontAlgn="base">
              <a:buNone/>
            </a:pPr>
            <a:endParaRPr lang="en-US" sz="8000" dirty="0">
              <a:solidFill>
                <a:srgbClr val="000000"/>
              </a:solidFill>
              <a:latin typeface="+mj-lt"/>
            </a:endParaRPr>
          </a:p>
          <a:p>
            <a:pPr marL="0" indent="0" algn="just" fontAlgn="base">
              <a:buNone/>
            </a:pPr>
            <a:r>
              <a:rPr lang="en-US" sz="8000" b="1" dirty="0">
                <a:solidFill>
                  <a:srgbClr val="000000"/>
                </a:solidFill>
                <a:latin typeface="+mj-lt"/>
              </a:rPr>
              <a:t> </a:t>
            </a:r>
            <a:endParaRPr lang="en-US" sz="8000" b="1" i="0" dirty="0">
              <a:solidFill>
                <a:srgbClr val="000000"/>
              </a:solidFill>
              <a:effectLst/>
              <a:latin typeface="+mj-lt"/>
            </a:endParaRPr>
          </a:p>
          <a:p>
            <a:pPr marL="0" indent="0" algn="just" fontAlgn="base">
              <a:buNone/>
            </a:pPr>
            <a:endParaRPr lang="en-US" sz="7600" dirty="0">
              <a:solidFill>
                <a:srgbClr val="000000"/>
              </a:solidFill>
              <a:latin typeface="+mj-lt"/>
            </a:endParaRPr>
          </a:p>
          <a:p>
            <a:pPr marL="0" indent="0" algn="just" fontAlgn="base">
              <a:buNone/>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algn="just" fontAlgn="base">
              <a:buFont typeface="Arial" panose="020B0604020202020204" pitchFamily="34" charset="0"/>
              <a:buChar char="•"/>
            </a:pPr>
            <a:endParaRPr lang="en-US" sz="76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lvl="1" algn="just" fontAlgn="base">
              <a:buFont typeface="Courier New" panose="02070309020205020404" pitchFamily="49" charset="0"/>
              <a:buChar char="o"/>
            </a:pPr>
            <a:endParaRPr lang="en-US" sz="3200" dirty="0">
              <a:solidFill>
                <a:srgbClr val="000000"/>
              </a:solidFill>
              <a:latin typeface="+mj-lt"/>
            </a:endParaRPr>
          </a:p>
          <a:p>
            <a:pPr lvl="1" algn="just" fontAlgn="base">
              <a:buFont typeface="Courier New" panose="02070309020205020404" pitchFamily="49" charset="0"/>
              <a:buChar char="o"/>
            </a:pPr>
            <a:endParaRPr lang="en-US" sz="3200" i="0" dirty="0">
              <a:solidFill>
                <a:srgbClr val="000000"/>
              </a:solidFill>
              <a:effectLst/>
              <a:latin typeface="+mj-lt"/>
            </a:endParaRPr>
          </a:p>
          <a:p>
            <a:pPr marL="274320" lvl="1" indent="0" algn="just" fontAlgn="base">
              <a:buNone/>
            </a:pPr>
            <a:endParaRPr lang="en-US" sz="3200" dirty="0">
              <a:solidFill>
                <a:srgbClr val="000000"/>
              </a:solidFill>
              <a:latin typeface="+mj-lt"/>
            </a:endParaRPr>
          </a:p>
          <a:p>
            <a:pPr marL="274320" lvl="1" indent="0" algn="just" fontAlgn="base">
              <a:buNone/>
            </a:pPr>
            <a:endParaRPr lang="en-US" sz="7600" i="0" dirty="0">
              <a:solidFill>
                <a:srgbClr val="000000"/>
              </a:solidFill>
              <a:effectLst/>
              <a:latin typeface="+mj-lt"/>
            </a:endParaRPr>
          </a:p>
          <a:p>
            <a:pPr marL="0" indent="0" algn="just" fontAlgn="base">
              <a:buNone/>
            </a:pPr>
            <a:endParaRPr lang="en-US" sz="2100" dirty="0">
              <a:solidFill>
                <a:srgbClr val="000000"/>
              </a:solidFill>
              <a:latin typeface="+mj-lt"/>
            </a:endParaRPr>
          </a:p>
          <a:p>
            <a:pPr marL="0" indent="0" algn="just" fontAlgn="base">
              <a:buNone/>
            </a:pPr>
            <a:endParaRPr lang="en-US" sz="2200" dirty="0">
              <a:solidFill>
                <a:srgbClr val="000000"/>
              </a:solidFill>
              <a:latin typeface="+mj-lt"/>
            </a:endParaRPr>
          </a:p>
          <a:p>
            <a:pPr marL="274320" lvl="1" indent="0" algn="just" fontAlgn="base">
              <a:buNone/>
            </a:pPr>
            <a:endParaRPr lang="en-US" sz="2200" i="0" dirty="0">
              <a:solidFill>
                <a:srgbClr val="000000"/>
              </a:solidFill>
              <a:effectLst/>
              <a:latin typeface="+mj-lt"/>
            </a:endParaRPr>
          </a:p>
          <a:p>
            <a:pPr lvl="1" algn="just" fontAlgn="base">
              <a:buFont typeface="Courier New" panose="02070309020205020404" pitchFamily="49" charset="0"/>
              <a:buChar char="o"/>
            </a:pPr>
            <a:endParaRPr lang="en-US" sz="2100" dirty="0">
              <a:solidFill>
                <a:srgbClr val="000000"/>
              </a:solidFill>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lvl="1" algn="just" fontAlgn="base">
              <a:buFont typeface="Courier New" panose="02070309020205020404" pitchFamily="49" charset="0"/>
              <a:buChar char="o"/>
            </a:pPr>
            <a:endParaRPr lang="en-US" sz="2100" i="0" dirty="0">
              <a:solidFill>
                <a:srgbClr val="000000"/>
              </a:solidFill>
              <a:effectLst/>
              <a:latin typeface="+mj-lt"/>
            </a:endParaRPr>
          </a:p>
          <a:p>
            <a:pPr marL="0" indent="0" algn="just" fontAlgn="base">
              <a:buNone/>
            </a:pPr>
            <a:endParaRPr lang="en-US" sz="1900" dirty="0">
              <a:solidFill>
                <a:srgbClr val="000000"/>
              </a:solidFill>
              <a:latin typeface="+mj-lt"/>
            </a:endParaRPr>
          </a:p>
          <a:p>
            <a:pPr marL="0" indent="0" algn="just" fontAlgn="base">
              <a:buNone/>
            </a:pPr>
            <a:endParaRPr lang="en-US" sz="2100" i="0" dirty="0">
              <a:solidFill>
                <a:srgbClr val="000000"/>
              </a:solidFill>
              <a:effectLst/>
              <a:latin typeface="+mj-lt"/>
            </a:endParaRPr>
          </a:p>
          <a:p>
            <a:pPr marL="274320" lvl="1" indent="0" fontAlgn="base">
              <a:buNone/>
            </a:pPr>
            <a:br>
              <a:rPr lang="en-US" sz="7600" dirty="0">
                <a:latin typeface="+mj-lt"/>
              </a:rPr>
            </a:br>
            <a:r>
              <a:rPr lang="en-CA" sz="1900" dirty="0">
                <a:latin typeface="+mj-lt"/>
              </a:rPr>
              <a:t> </a:t>
            </a:r>
          </a:p>
          <a:p>
            <a:pPr marL="0" indent="0" algn="l" fontAlgn="base">
              <a:buNone/>
            </a:pPr>
            <a:r>
              <a:rPr lang="en-CA" sz="4800" i="0" dirty="0">
                <a:effectLst/>
                <a:latin typeface="+mj-lt"/>
              </a:rPr>
              <a:t> </a:t>
            </a: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263</a:t>
            </a:fld>
            <a:endParaRPr lang="en-US" dirty="0"/>
          </a:p>
        </p:txBody>
      </p:sp>
    </p:spTree>
    <p:extLst>
      <p:ext uri="{BB962C8B-B14F-4D97-AF65-F5344CB8AC3E}">
        <p14:creationId xmlns:p14="http://schemas.microsoft.com/office/powerpoint/2010/main" val="289506325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2">
              <a:buFont typeface="Courier New" panose="02070309020205020404" pitchFamily="49" charset="0"/>
              <a:buChar char="o"/>
            </a:pPr>
            <a:r>
              <a:rPr lang="en-US" sz="1900" b="0" i="0" dirty="0">
                <a:solidFill>
                  <a:srgbClr val="000000"/>
                </a:solidFill>
                <a:effectLst/>
                <a:latin typeface="+mj-lt"/>
              </a:rPr>
              <a:t>When a new ASP.NET Core Web Application is created by using any Project Template, by default, the project file is created with </a:t>
            </a:r>
            <a:r>
              <a:rPr lang="en-US" sz="1900" b="1" i="0" dirty="0" err="1">
                <a:solidFill>
                  <a:srgbClr val="000000"/>
                </a:solidFill>
                <a:effectLst/>
                <a:latin typeface="+mj-lt"/>
              </a:rPr>
              <a:t>InProcess</a:t>
            </a:r>
            <a:r>
              <a:rPr lang="en-US" sz="1900" b="0" i="0" dirty="0">
                <a:solidFill>
                  <a:srgbClr val="000000"/>
                </a:solidFill>
                <a:effectLst/>
                <a:latin typeface="+mj-lt"/>
              </a:rPr>
              <a:t> Hosting, which is used for hosting the application in IIS or IIS Express because it gives better performance than OutOfProcess hosting model.</a:t>
            </a:r>
          </a:p>
          <a:p>
            <a:pPr lvl="2">
              <a:buFont typeface="Courier New" panose="02070309020205020404" pitchFamily="49" charset="0"/>
              <a:buChar char="o"/>
            </a:pPr>
            <a:r>
              <a:rPr lang="en-US" sz="1900" dirty="0">
                <a:solidFill>
                  <a:srgbClr val="000000"/>
                </a:solidFill>
                <a:latin typeface="+mj-lt"/>
              </a:rPr>
              <a:t>Only one web server; IIS Server is used for the </a:t>
            </a:r>
            <a:r>
              <a:rPr lang="en-US" sz="1900" dirty="0" err="1">
                <a:solidFill>
                  <a:srgbClr val="000000"/>
                </a:solidFill>
                <a:latin typeface="+mj-lt"/>
              </a:rPr>
              <a:t>InProcess</a:t>
            </a:r>
            <a:r>
              <a:rPr lang="en-US" sz="1900" dirty="0">
                <a:solidFill>
                  <a:srgbClr val="000000"/>
                </a:solidFill>
                <a:latin typeface="+mj-lt"/>
              </a:rPr>
              <a:t> Hosting.</a:t>
            </a:r>
            <a:endParaRPr lang="en-US" sz="1900" b="0" i="0" dirty="0">
              <a:solidFill>
                <a:srgbClr val="000000"/>
              </a:solidFill>
              <a:effectLst/>
              <a:latin typeface="+mj-lt"/>
            </a:endParaRPr>
          </a:p>
          <a:p>
            <a:pPr lvl="2">
              <a:buFont typeface="Courier New" panose="02070309020205020404" pitchFamily="49" charset="0"/>
              <a:buChar char="o"/>
            </a:pPr>
            <a:r>
              <a:rPr lang="en-US" sz="1900" b="0" i="0" dirty="0">
                <a:solidFill>
                  <a:srgbClr val="000000"/>
                </a:solidFill>
                <a:effectLst/>
                <a:latin typeface="+mj-lt"/>
              </a:rPr>
              <a:t>To Manually configure the </a:t>
            </a:r>
            <a:r>
              <a:rPr lang="en-US" sz="1900" b="0" i="0" dirty="0" err="1">
                <a:solidFill>
                  <a:srgbClr val="000000"/>
                </a:solidFill>
                <a:effectLst/>
                <a:latin typeface="+mj-lt"/>
              </a:rPr>
              <a:t>InProcess</a:t>
            </a:r>
            <a:r>
              <a:rPr lang="en-US" sz="1900" b="0" i="0" dirty="0">
                <a:solidFill>
                  <a:srgbClr val="000000"/>
                </a:solidFill>
                <a:effectLst/>
                <a:latin typeface="+mj-lt"/>
              </a:rPr>
              <a:t> Hosting for the ASP.NET Core Web application, add the </a:t>
            </a:r>
            <a:r>
              <a:rPr lang="en-US" sz="1900" b="1" i="0" dirty="0">
                <a:solidFill>
                  <a:srgbClr val="000000"/>
                </a:solidFill>
                <a:effectLst/>
                <a:latin typeface="+mj-lt"/>
              </a:rPr>
              <a:t>&lt;</a:t>
            </a:r>
            <a:r>
              <a:rPr lang="en-US" sz="1900" b="1" i="0" dirty="0" err="1">
                <a:solidFill>
                  <a:srgbClr val="000000"/>
                </a:solidFill>
                <a:effectLst/>
                <a:latin typeface="+mj-lt"/>
              </a:rPr>
              <a:t>AspNetCoreHostingModel</a:t>
            </a:r>
            <a:r>
              <a:rPr lang="en-US" sz="1900" b="1" i="0" dirty="0">
                <a:solidFill>
                  <a:srgbClr val="000000"/>
                </a:solidFill>
                <a:effectLst/>
                <a:latin typeface="+mj-lt"/>
              </a:rPr>
              <a:t>&gt;</a:t>
            </a:r>
            <a:r>
              <a:rPr lang="en-US" sz="1900" b="0" i="0" dirty="0">
                <a:solidFill>
                  <a:srgbClr val="000000"/>
                </a:solidFill>
                <a:effectLst/>
                <a:latin typeface="+mj-lt"/>
              </a:rPr>
              <a:t> element to the application project file with a value of </a:t>
            </a:r>
            <a:r>
              <a:rPr lang="en-US" sz="1900" b="1" i="0" dirty="0" err="1">
                <a:solidFill>
                  <a:srgbClr val="000000"/>
                </a:solidFill>
                <a:effectLst/>
                <a:latin typeface="+mj-lt"/>
              </a:rPr>
              <a:t>InProcess</a:t>
            </a:r>
            <a:r>
              <a:rPr lang="en-US" sz="1900" b="0" i="0" dirty="0">
                <a:solidFill>
                  <a:srgbClr val="000000"/>
                </a:solidFill>
                <a:effectLst/>
                <a:latin typeface="+mj-lt"/>
              </a:rPr>
              <a:t>. To do so, right-click on the project from the solution explorer and then click on the “</a:t>
            </a:r>
            <a:r>
              <a:rPr lang="en-US" sz="1900" b="1" i="0" dirty="0">
                <a:solidFill>
                  <a:srgbClr val="000000"/>
                </a:solidFill>
                <a:effectLst/>
                <a:latin typeface="+mj-lt"/>
              </a:rPr>
              <a:t>Edit Project File” </a:t>
            </a:r>
            <a:r>
              <a:rPr lang="en-US" sz="1900" b="0" i="0" dirty="0">
                <a:solidFill>
                  <a:srgbClr val="000000"/>
                </a:solidFill>
                <a:effectLst/>
                <a:latin typeface="+mj-lt"/>
              </a:rPr>
              <a:t>option from the context menu.</a:t>
            </a:r>
          </a:p>
          <a:p>
            <a:pPr lvl="2">
              <a:buFont typeface="Courier New" panose="02070309020205020404" pitchFamily="49" charset="0"/>
              <a:buChar char="o"/>
            </a:pPr>
            <a:r>
              <a:rPr lang="en-US" sz="1900" b="0" i="0" dirty="0">
                <a:solidFill>
                  <a:srgbClr val="000000"/>
                </a:solidFill>
                <a:effectLst/>
                <a:latin typeface="+mj-lt"/>
              </a:rPr>
              <a:t>Once the Application Project file is opened, then the file is modified as shown on the next slide below. </a:t>
            </a:r>
            <a:r>
              <a:rPr lang="en-US" sz="1900" dirty="0">
                <a:solidFill>
                  <a:srgbClr val="000000"/>
                </a:solidFill>
                <a:latin typeface="+mj-lt"/>
              </a:rPr>
              <a:t>H</a:t>
            </a:r>
            <a:r>
              <a:rPr lang="en-US" sz="1900" b="0" i="0" dirty="0">
                <a:solidFill>
                  <a:srgbClr val="000000"/>
                </a:solidFill>
                <a:effectLst/>
                <a:latin typeface="+mj-lt"/>
              </a:rPr>
              <a:t>ere the </a:t>
            </a:r>
            <a:r>
              <a:rPr lang="en-US" sz="1900" b="1" i="0" dirty="0">
                <a:solidFill>
                  <a:srgbClr val="000000"/>
                </a:solidFill>
                <a:effectLst/>
                <a:latin typeface="+mj-lt"/>
              </a:rPr>
              <a:t>&lt;</a:t>
            </a:r>
            <a:r>
              <a:rPr lang="en-US" sz="1900" b="1" i="0" dirty="0" err="1">
                <a:solidFill>
                  <a:srgbClr val="000000"/>
                </a:solidFill>
                <a:effectLst/>
                <a:latin typeface="+mj-lt"/>
              </a:rPr>
              <a:t>AspNetCoreHostingModel</a:t>
            </a:r>
            <a:r>
              <a:rPr lang="en-US" sz="1900" b="1" i="0" dirty="0">
                <a:solidFill>
                  <a:srgbClr val="000000"/>
                </a:solidFill>
                <a:effectLst/>
                <a:latin typeface="+mj-lt"/>
              </a:rPr>
              <a:t>&gt;</a:t>
            </a:r>
            <a:r>
              <a:rPr lang="en-US" sz="1900" b="0" i="0" dirty="0">
                <a:solidFill>
                  <a:srgbClr val="000000"/>
                </a:solidFill>
                <a:effectLst/>
                <a:latin typeface="+mj-lt"/>
              </a:rPr>
              <a:t> element is added and set its value to </a:t>
            </a:r>
            <a:r>
              <a:rPr lang="en-US" sz="1900" b="0" i="0" dirty="0" err="1">
                <a:solidFill>
                  <a:srgbClr val="000000"/>
                </a:solidFill>
                <a:effectLst/>
                <a:latin typeface="+mj-lt"/>
              </a:rPr>
              <a:t>InProcess</a:t>
            </a:r>
            <a:r>
              <a:rPr lang="en-US" sz="1900" b="0" i="0" dirty="0">
                <a:solidFill>
                  <a:srgbClr val="000000"/>
                </a:solidFill>
                <a:effectLst/>
                <a:latin typeface="+mj-lt"/>
              </a:rPr>
              <a:t>. The other possible value for this element is OutOfProcess.</a:t>
            </a:r>
            <a:endParaRPr lang="en-CA" sz="1900" dirty="0">
              <a:solidFill>
                <a:srgbClr val="000000"/>
              </a:solidFill>
              <a:latin typeface="+mj-lt"/>
            </a:endParaRPr>
          </a:p>
          <a:p>
            <a:pPr marL="571500" lvl="1" indent="-342900">
              <a:buFont typeface="Arial" panose="020B0604020202020204" pitchFamily="34" charset="0"/>
              <a:buChar char="•"/>
            </a:pPr>
            <a:endParaRPr lang="en-US" sz="21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27</a:t>
            </a:fld>
            <a:endParaRPr lang="en-US"/>
          </a:p>
        </p:txBody>
      </p:sp>
    </p:spTree>
    <p:extLst>
      <p:ext uri="{BB962C8B-B14F-4D97-AF65-F5344CB8AC3E}">
        <p14:creationId xmlns:p14="http://schemas.microsoft.com/office/powerpoint/2010/main" val="198784037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r>
              <a:rPr lang="en-US" sz="1900" dirty="0">
                <a:solidFill>
                  <a:srgbClr val="000000"/>
                </a:solidFill>
                <a:latin typeface="+mj-lt"/>
              </a:rPr>
              <a:t>Another way to specify the Hosting Model as </a:t>
            </a:r>
            <a:r>
              <a:rPr lang="en-US" sz="1900" dirty="0" err="1">
                <a:solidFill>
                  <a:srgbClr val="000000"/>
                </a:solidFill>
                <a:latin typeface="+mj-lt"/>
              </a:rPr>
              <a:t>InProcess</a:t>
            </a:r>
            <a:r>
              <a:rPr lang="en-US" sz="1900" dirty="0">
                <a:solidFill>
                  <a:srgbClr val="000000"/>
                </a:solidFill>
                <a:latin typeface="+mj-lt"/>
              </a:rPr>
              <a:t> is to use the GUI. To</a:t>
            </a:r>
            <a:r>
              <a:rPr lang="en-US" sz="1900" b="0" i="0" dirty="0">
                <a:solidFill>
                  <a:srgbClr val="000000"/>
                </a:solidFill>
                <a:effectLst/>
                <a:latin typeface="+mj-lt"/>
              </a:rPr>
              <a:t> specify this, right-click on the project in the solution explorer and click on the Properties option from the context menu, which will open the Project Properties window. Select the Debug tab from this window and click on the Open debug launch profiles UI button.</a:t>
            </a:r>
            <a:endParaRPr lang="en-US" sz="1900" i="0" dirty="0">
              <a:solidFill>
                <a:srgbClr val="000000"/>
              </a:solidFill>
              <a:effectLst/>
              <a:latin typeface="+mj-lt"/>
            </a:endParaRPr>
          </a:p>
          <a:p>
            <a:pPr marL="228600" lvl="1" indent="0">
              <a:buNone/>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28</a:t>
            </a:fld>
            <a:endParaRPr lang="en-US"/>
          </a:p>
        </p:txBody>
      </p:sp>
      <p:pic>
        <p:nvPicPr>
          <p:cNvPr id="7" name="Picture 6">
            <a:extLst>
              <a:ext uri="{FF2B5EF4-FFF2-40B4-BE49-F238E27FC236}">
                <a16:creationId xmlns:a16="http://schemas.microsoft.com/office/drawing/2014/main" id="{21D1BCE2-24EF-49A5-B81B-C2FCAA6F261E}"/>
              </a:ext>
            </a:extLst>
          </p:cNvPr>
          <p:cNvPicPr>
            <a:picLocks noChangeAspect="1"/>
          </p:cNvPicPr>
          <p:nvPr/>
        </p:nvPicPr>
        <p:blipFill>
          <a:blip r:embed="rId2"/>
          <a:stretch>
            <a:fillRect/>
          </a:stretch>
        </p:blipFill>
        <p:spPr>
          <a:xfrm>
            <a:off x="975070" y="2358057"/>
            <a:ext cx="8340380" cy="2109167"/>
          </a:xfrm>
          <a:prstGeom prst="rect">
            <a:avLst/>
          </a:prstGeom>
        </p:spPr>
      </p:pic>
    </p:spTree>
    <p:extLst>
      <p:ext uri="{BB962C8B-B14F-4D97-AF65-F5344CB8AC3E}">
        <p14:creationId xmlns:p14="http://schemas.microsoft.com/office/powerpoint/2010/main" val="114562499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fontScale="92500" lnSpcReduction="10000"/>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2">
              <a:buFont typeface="Courier New" panose="02070309020205020404" pitchFamily="49" charset="0"/>
              <a:buChar char="o"/>
            </a:pPr>
            <a:r>
              <a:rPr lang="en-US" sz="2200" b="0" i="0" dirty="0">
                <a:solidFill>
                  <a:srgbClr val="000000"/>
                </a:solidFill>
                <a:effectLst/>
                <a:latin typeface="+mj-lt"/>
              </a:rPr>
              <a:t>Once the Open debug launch profiles UI button is clicked, it will open the Launch Profile window. From this window, select IIS Express and scroll down; somewhere, you will find the Hosting Model drop-down list with values for selection. </a:t>
            </a:r>
            <a:r>
              <a:rPr lang="en-US" sz="2200" dirty="0">
                <a:solidFill>
                  <a:srgbClr val="000000"/>
                </a:solidFill>
                <a:latin typeface="+mj-lt"/>
              </a:rPr>
              <a:t>T</a:t>
            </a:r>
            <a:r>
              <a:rPr lang="en-US" sz="2200" b="0" i="0" dirty="0">
                <a:solidFill>
                  <a:srgbClr val="000000"/>
                </a:solidFill>
                <a:effectLst/>
                <a:latin typeface="+mj-lt"/>
              </a:rPr>
              <a:t>he </a:t>
            </a:r>
            <a:r>
              <a:rPr lang="en-US" sz="2200" b="0" i="0" dirty="0" err="1">
                <a:solidFill>
                  <a:srgbClr val="000000"/>
                </a:solidFill>
                <a:effectLst/>
                <a:latin typeface="+mj-lt"/>
              </a:rPr>
              <a:t>InProcess</a:t>
            </a:r>
            <a:r>
              <a:rPr lang="en-US" sz="2200" b="0" i="0" dirty="0">
                <a:solidFill>
                  <a:srgbClr val="000000"/>
                </a:solidFill>
                <a:effectLst/>
                <a:latin typeface="+mj-lt"/>
              </a:rPr>
              <a:t> Hosting Model is selected as the default hosting model. Whatever hosting model that is desired can be selected here.</a:t>
            </a:r>
            <a:endParaRPr lang="en-US" sz="2200" i="0" dirty="0">
              <a:solidFill>
                <a:srgbClr val="000000"/>
              </a:solidFill>
              <a:effectLst/>
              <a:latin typeface="+mj-lt"/>
            </a:endParaRPr>
          </a:p>
          <a:p>
            <a:pPr marL="228600" lvl="1" indent="0">
              <a:buNone/>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29</a:t>
            </a:fld>
            <a:endParaRPr lang="en-US"/>
          </a:p>
        </p:txBody>
      </p:sp>
      <p:pic>
        <p:nvPicPr>
          <p:cNvPr id="8" name="Picture 7">
            <a:extLst>
              <a:ext uri="{FF2B5EF4-FFF2-40B4-BE49-F238E27FC236}">
                <a16:creationId xmlns:a16="http://schemas.microsoft.com/office/drawing/2014/main" id="{8F85DC03-C009-47BF-9581-FA44901C7FC2}"/>
              </a:ext>
            </a:extLst>
          </p:cNvPr>
          <p:cNvPicPr>
            <a:picLocks noChangeAspect="1"/>
          </p:cNvPicPr>
          <p:nvPr/>
        </p:nvPicPr>
        <p:blipFill>
          <a:blip r:embed="rId2"/>
          <a:stretch>
            <a:fillRect/>
          </a:stretch>
        </p:blipFill>
        <p:spPr>
          <a:xfrm>
            <a:off x="1876425" y="2101758"/>
            <a:ext cx="7658764" cy="2851242"/>
          </a:xfrm>
          <a:prstGeom prst="rect">
            <a:avLst/>
          </a:prstGeom>
        </p:spPr>
      </p:pic>
    </p:spTree>
    <p:extLst>
      <p:ext uri="{BB962C8B-B14F-4D97-AF65-F5344CB8AC3E}">
        <p14:creationId xmlns:p14="http://schemas.microsoft.com/office/powerpoint/2010/main" val="120631990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1066800" y="1500326"/>
            <a:ext cx="10058400" cy="4452418"/>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.NET formerly named .NET Core is a free and open-source, managed software framework for Windows, Linux and macOS operating system.</a:t>
            </a:r>
          </a:p>
          <a:p>
            <a:pPr lvl="1">
              <a:buFont typeface="Arial" panose="020B0604020202020204" pitchFamily="34" charset="0"/>
              <a:buChar char="•"/>
            </a:pPr>
            <a:r>
              <a:rPr lang="en-US" sz="2000" dirty="0"/>
              <a:t>It is a cross-platform, unlike the old .NET framework that is only available in Windows operating system.</a:t>
            </a:r>
          </a:p>
          <a:p>
            <a:pPr lvl="1">
              <a:buFont typeface="Arial" panose="020B0604020202020204" pitchFamily="34" charset="0"/>
              <a:buChar char="•"/>
            </a:pPr>
            <a:r>
              <a:rPr lang="en-US" sz="2000" dirty="0"/>
              <a:t>.NET (formerly .NET Core) is a redesigned version of the old .NET framework that is based on the simplified version of the class libraries.</a:t>
            </a:r>
          </a:p>
          <a:p>
            <a:pPr lvl="1">
              <a:buFont typeface="Arial" panose="020B0604020202020204" pitchFamily="34" charset="0"/>
              <a:buChar char="•"/>
            </a:pPr>
            <a:r>
              <a:rPr lang="en-US" sz="2000" dirty="0"/>
              <a:t>ASP.NET Core 1.0 was released on June 27, 2016 along side with Microsoft Visual Studio 2015 update 3.0</a:t>
            </a:r>
          </a:p>
          <a:p>
            <a:pPr lvl="1">
              <a:buFont typeface="Arial" panose="020B0604020202020204" pitchFamily="34" charset="0"/>
              <a:buChar char="•"/>
            </a:pPr>
            <a:r>
              <a:rPr lang="en-US" sz="2000" dirty="0"/>
              <a:t>On August 14, 2017, ASP.NET Core 2.0 was released along with Visual Studio 2017 15.3 </a:t>
            </a:r>
          </a:p>
          <a:p>
            <a:pPr lvl="1">
              <a:buFont typeface="Arial" panose="020B0604020202020204" pitchFamily="34" charset="0"/>
              <a:buChar char="•"/>
            </a:pPr>
            <a:r>
              <a:rPr lang="en-US" sz="2000" dirty="0"/>
              <a:t>ASP.NET Core 2.1 and Entity Framework Core 2.0 were released on May 30, 2018.</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a:t>
            </a:fld>
            <a:endParaRPr lang="en-US"/>
          </a:p>
        </p:txBody>
      </p:sp>
    </p:spTree>
    <p:extLst>
      <p:ext uri="{BB962C8B-B14F-4D97-AF65-F5344CB8AC3E}">
        <p14:creationId xmlns:p14="http://schemas.microsoft.com/office/powerpoint/2010/main" val="354882096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1">
              <a:buFont typeface="Arial" panose="020B0604020202020204" pitchFamily="34" charset="0"/>
              <a:buChar char="•"/>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30</a:t>
            </a:fld>
            <a:endParaRPr lang="en-US"/>
          </a:p>
        </p:txBody>
      </p:sp>
      <p:pic>
        <p:nvPicPr>
          <p:cNvPr id="7" name="Picture 6">
            <a:extLst>
              <a:ext uri="{FF2B5EF4-FFF2-40B4-BE49-F238E27FC236}">
                <a16:creationId xmlns:a16="http://schemas.microsoft.com/office/drawing/2014/main" id="{B360DDE9-C978-47B2-A0A9-F5F787E30DDA}"/>
              </a:ext>
            </a:extLst>
          </p:cNvPr>
          <p:cNvPicPr>
            <a:picLocks noChangeAspect="1"/>
          </p:cNvPicPr>
          <p:nvPr/>
        </p:nvPicPr>
        <p:blipFill>
          <a:blip r:embed="rId2"/>
          <a:stretch>
            <a:fillRect/>
          </a:stretch>
        </p:blipFill>
        <p:spPr>
          <a:xfrm>
            <a:off x="2270418" y="2266949"/>
            <a:ext cx="7513971" cy="3872865"/>
          </a:xfrm>
          <a:prstGeom prst="rect">
            <a:avLst/>
          </a:prstGeom>
        </p:spPr>
      </p:pic>
    </p:spTree>
    <p:extLst>
      <p:ext uri="{BB962C8B-B14F-4D97-AF65-F5344CB8AC3E}">
        <p14:creationId xmlns:p14="http://schemas.microsoft.com/office/powerpoint/2010/main" val="232937132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2">
              <a:buFont typeface="Courier New" panose="02070309020205020404" pitchFamily="49" charset="0"/>
              <a:buChar char="o"/>
            </a:pPr>
            <a:r>
              <a:rPr lang="en-US" sz="1900" dirty="0">
                <a:solidFill>
                  <a:srgbClr val="000000"/>
                </a:solidFill>
                <a:latin typeface="+mj-lt"/>
              </a:rPr>
              <a:t>T</a:t>
            </a:r>
            <a:r>
              <a:rPr lang="en-US" sz="1900" b="0" i="0" dirty="0">
                <a:solidFill>
                  <a:srgbClr val="000000"/>
                </a:solidFill>
                <a:effectLst/>
                <a:latin typeface="+mj-lt"/>
              </a:rPr>
              <a:t>o use the </a:t>
            </a:r>
            <a:r>
              <a:rPr lang="en-US" sz="1900" b="0" i="0" dirty="0" err="1">
                <a:solidFill>
                  <a:srgbClr val="000000"/>
                </a:solidFill>
                <a:effectLst/>
                <a:latin typeface="+mj-lt"/>
              </a:rPr>
              <a:t>InProcess</a:t>
            </a:r>
            <a:r>
              <a:rPr lang="en-US" sz="1900" b="0" i="0" dirty="0">
                <a:solidFill>
                  <a:srgbClr val="000000"/>
                </a:solidFill>
                <a:effectLst/>
                <a:latin typeface="+mj-lt"/>
              </a:rPr>
              <a:t> hosting model in Visual Studio, first, set the launch profile as IIS Express.</a:t>
            </a:r>
          </a:p>
          <a:p>
            <a:pPr lvl="2">
              <a:buFont typeface="Courier New" panose="02070309020205020404" pitchFamily="49" charset="0"/>
              <a:buChar char="o"/>
            </a:pPr>
            <a:r>
              <a:rPr lang="en-US" sz="1900" b="0" i="0" dirty="0">
                <a:solidFill>
                  <a:srgbClr val="000000"/>
                </a:solidFill>
                <a:effectLst/>
                <a:latin typeface="+mj-lt"/>
              </a:rPr>
              <a:t>To</a:t>
            </a:r>
            <a:r>
              <a:rPr lang="en-US" sz="1900" dirty="0">
                <a:solidFill>
                  <a:srgbClr val="000000"/>
                </a:solidFill>
                <a:latin typeface="+mj-lt"/>
              </a:rPr>
              <a:t> display the process name in the browser, we need to modify the Main() method of the Program class as show below.</a:t>
            </a: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r>
              <a:rPr lang="en-US" sz="1900" dirty="0">
                <a:solidFill>
                  <a:srgbClr val="000000"/>
                </a:solidFill>
                <a:latin typeface="+mj-lt"/>
              </a:rPr>
              <a:t>When the application is run from Visual Studio, the browser will display the message as show on the next slide. </a:t>
            </a: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31</a:t>
            </a:fld>
            <a:endParaRPr lang="en-US"/>
          </a:p>
        </p:txBody>
      </p:sp>
      <p:pic>
        <p:nvPicPr>
          <p:cNvPr id="10" name="Picture 9">
            <a:extLst>
              <a:ext uri="{FF2B5EF4-FFF2-40B4-BE49-F238E27FC236}">
                <a16:creationId xmlns:a16="http://schemas.microsoft.com/office/drawing/2014/main" id="{7832CB49-44ED-4F24-B0D7-EE88AEC08C29}"/>
              </a:ext>
            </a:extLst>
          </p:cNvPr>
          <p:cNvPicPr>
            <a:picLocks noChangeAspect="1"/>
          </p:cNvPicPr>
          <p:nvPr/>
        </p:nvPicPr>
        <p:blipFill>
          <a:blip r:embed="rId2"/>
          <a:stretch>
            <a:fillRect/>
          </a:stretch>
        </p:blipFill>
        <p:spPr>
          <a:xfrm>
            <a:off x="2571477" y="3287937"/>
            <a:ext cx="6287045" cy="2149026"/>
          </a:xfrm>
          <a:prstGeom prst="rect">
            <a:avLst/>
          </a:prstGeom>
        </p:spPr>
      </p:pic>
    </p:spTree>
    <p:extLst>
      <p:ext uri="{BB962C8B-B14F-4D97-AF65-F5344CB8AC3E}">
        <p14:creationId xmlns:p14="http://schemas.microsoft.com/office/powerpoint/2010/main" val="9334384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i="0" dirty="0" err="1">
                <a:solidFill>
                  <a:srgbClr val="000000"/>
                </a:solidFill>
                <a:effectLst/>
                <a:latin typeface="+mj-lt"/>
              </a:rPr>
              <a:t>InProcess</a:t>
            </a:r>
            <a:r>
              <a:rPr lang="en-US" sz="2000" b="1" i="0" dirty="0">
                <a:solidFill>
                  <a:srgbClr val="000000"/>
                </a:solidFill>
                <a:effectLst/>
                <a:latin typeface="+mj-lt"/>
              </a:rPr>
              <a:t>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2">
              <a:buFont typeface="Courier New" panose="02070309020205020404" pitchFamily="49" charset="0"/>
              <a:buChar char="o"/>
            </a:pPr>
            <a:r>
              <a:rPr lang="en-US" sz="1900" i="0" dirty="0">
                <a:solidFill>
                  <a:srgbClr val="000000"/>
                </a:solidFill>
                <a:effectLst/>
                <a:latin typeface="+mj-lt"/>
              </a:rPr>
              <a:t>By default Visual Studio uses </a:t>
            </a:r>
            <a:r>
              <a:rPr lang="en-US" sz="1900" i="0" dirty="0" err="1">
                <a:solidFill>
                  <a:srgbClr val="000000"/>
                </a:solidFill>
                <a:effectLst/>
                <a:latin typeface="+mj-lt"/>
              </a:rPr>
              <a:t>IISExpress</a:t>
            </a:r>
            <a:r>
              <a:rPr lang="en-US" sz="1900" i="0" dirty="0">
                <a:solidFill>
                  <a:srgbClr val="000000"/>
                </a:solidFill>
                <a:effectLst/>
                <a:latin typeface="+mj-lt"/>
              </a:rPr>
              <a:t> to run an application.</a:t>
            </a: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32</a:t>
            </a:fld>
            <a:endParaRPr lang="en-US"/>
          </a:p>
        </p:txBody>
      </p:sp>
      <p:pic>
        <p:nvPicPr>
          <p:cNvPr id="7" name="Picture 6">
            <a:extLst>
              <a:ext uri="{FF2B5EF4-FFF2-40B4-BE49-F238E27FC236}">
                <a16:creationId xmlns:a16="http://schemas.microsoft.com/office/drawing/2014/main" id="{4BFC999D-C2B2-4CEB-904F-AA2D2DB496D7}"/>
              </a:ext>
            </a:extLst>
          </p:cNvPr>
          <p:cNvPicPr>
            <a:picLocks noChangeAspect="1"/>
          </p:cNvPicPr>
          <p:nvPr/>
        </p:nvPicPr>
        <p:blipFill>
          <a:blip r:embed="rId2"/>
          <a:stretch>
            <a:fillRect/>
          </a:stretch>
        </p:blipFill>
        <p:spPr>
          <a:xfrm>
            <a:off x="1468530" y="2358058"/>
            <a:ext cx="5197290" cy="3116850"/>
          </a:xfrm>
          <a:prstGeom prst="rect">
            <a:avLst/>
          </a:prstGeom>
        </p:spPr>
      </p:pic>
    </p:spTree>
    <p:extLst>
      <p:ext uri="{BB962C8B-B14F-4D97-AF65-F5344CB8AC3E}">
        <p14:creationId xmlns:p14="http://schemas.microsoft.com/office/powerpoint/2010/main" val="12781831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What is IIS Express?</a:t>
            </a:r>
          </a:p>
          <a:p>
            <a:pPr lvl="2">
              <a:buFont typeface="Courier New" panose="02070309020205020404" pitchFamily="49" charset="0"/>
              <a:buChar char="o"/>
            </a:pPr>
            <a:r>
              <a:rPr lang="en-US" sz="1900" b="0" i="0" dirty="0">
                <a:solidFill>
                  <a:srgbClr val="000000"/>
                </a:solidFill>
                <a:effectLst/>
                <a:latin typeface="+mj-lt"/>
              </a:rPr>
              <a:t>The IIS Express is a lightweight, self-contained version of the IIS. It is optimized for Web Application Development. IIS Express is only used in development, not production. In production, we generally use IIS. </a:t>
            </a:r>
            <a:r>
              <a:rPr lang="en-US" sz="1900" dirty="0">
                <a:solidFill>
                  <a:srgbClr val="000000"/>
                </a:solidFill>
                <a:latin typeface="+mj-lt"/>
              </a:rPr>
              <a:t>W</a:t>
            </a:r>
            <a:r>
              <a:rPr lang="en-US" sz="1900" b="0" i="0" dirty="0">
                <a:solidFill>
                  <a:srgbClr val="000000"/>
                </a:solidFill>
                <a:effectLst/>
                <a:latin typeface="+mj-lt"/>
              </a:rPr>
              <a:t>e will discuss how to deploy an ASP.NET Core Application on IIS as we progress through this course.</a:t>
            </a:r>
            <a:endParaRPr lang="en-US" sz="1900"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33</a:t>
            </a:fld>
            <a:endParaRPr lang="en-US"/>
          </a:p>
        </p:txBody>
      </p:sp>
    </p:spTree>
    <p:extLst>
      <p:ext uri="{BB962C8B-B14F-4D97-AF65-F5344CB8AC3E}">
        <p14:creationId xmlns:p14="http://schemas.microsoft.com/office/powerpoint/2010/main" val="160947464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OutOfProcess Hosting Model</a:t>
            </a:r>
          </a:p>
          <a:p>
            <a:pPr lvl="2">
              <a:buFont typeface="Courier New" panose="02070309020205020404" pitchFamily="49" charset="0"/>
              <a:buChar char="o"/>
            </a:pPr>
            <a:r>
              <a:rPr lang="en-US" sz="1900" dirty="0">
                <a:solidFill>
                  <a:srgbClr val="000000"/>
                </a:solidFill>
                <a:latin typeface="+mj-lt"/>
              </a:rPr>
              <a:t>The are 2 servers in the ASP.NET Core OutOfProcess Hosting Model</a:t>
            </a:r>
          </a:p>
          <a:p>
            <a:pPr lvl="3">
              <a:buFont typeface="Wingdings" panose="05000000000000000000" pitchFamily="2" charset="2"/>
              <a:buChar char="§"/>
            </a:pPr>
            <a:r>
              <a:rPr lang="en-US" sz="1900" b="0" i="0" dirty="0">
                <a:solidFill>
                  <a:srgbClr val="000000"/>
                </a:solidFill>
                <a:effectLst/>
                <a:latin typeface="+mj-lt"/>
              </a:rPr>
              <a:t>An Internal Web Server, which is the Kestrel Web Server</a:t>
            </a:r>
            <a:endParaRPr lang="en-US" sz="1900" dirty="0">
              <a:solidFill>
                <a:srgbClr val="3A3A3A"/>
              </a:solidFill>
              <a:latin typeface="+mj-lt"/>
            </a:endParaRPr>
          </a:p>
          <a:p>
            <a:pPr lvl="3">
              <a:buFont typeface="Wingdings" panose="05000000000000000000" pitchFamily="2" charset="2"/>
              <a:buChar char="§"/>
            </a:pPr>
            <a:r>
              <a:rPr lang="en-US" sz="1900" b="0" i="0" dirty="0">
                <a:solidFill>
                  <a:srgbClr val="000000"/>
                </a:solidFill>
                <a:effectLst/>
                <a:latin typeface="+mj-lt"/>
              </a:rPr>
              <a:t>And an External Web Server can be IIS, Apache, or Nginx.</a:t>
            </a:r>
          </a:p>
          <a:p>
            <a:pPr lvl="2">
              <a:buFont typeface="Courier New" panose="02070309020205020404" pitchFamily="49" charset="0"/>
              <a:buChar char="o"/>
            </a:pPr>
            <a:r>
              <a:rPr lang="en-US" sz="1900" dirty="0">
                <a:solidFill>
                  <a:srgbClr val="000000"/>
                </a:solidFill>
                <a:latin typeface="+mj-lt"/>
              </a:rPr>
              <a:t>D</a:t>
            </a:r>
            <a:r>
              <a:rPr lang="en-US" sz="1900" b="0" i="0" dirty="0">
                <a:solidFill>
                  <a:srgbClr val="000000"/>
                </a:solidFill>
                <a:effectLst/>
                <a:latin typeface="+mj-lt"/>
              </a:rPr>
              <a:t>epending on how </a:t>
            </a:r>
            <a:r>
              <a:rPr lang="en-US" sz="1900" dirty="0">
                <a:solidFill>
                  <a:srgbClr val="000000"/>
                </a:solidFill>
                <a:latin typeface="+mj-lt"/>
              </a:rPr>
              <a:t>the </a:t>
            </a:r>
            <a:r>
              <a:rPr lang="en-US" sz="1900" b="0" i="0" dirty="0">
                <a:solidFill>
                  <a:srgbClr val="000000"/>
                </a:solidFill>
                <a:effectLst/>
                <a:latin typeface="+mj-lt"/>
              </a:rPr>
              <a:t>application is ran with the OutOfProcess hosting model, the external web server (i.e., IIS, Apache, and Nginx) may or may not be used.</a:t>
            </a:r>
          </a:p>
          <a:p>
            <a:pPr lvl="2">
              <a:buFont typeface="Courier New" panose="02070309020205020404" pitchFamily="49" charset="0"/>
              <a:buChar char="o"/>
            </a:pPr>
            <a:r>
              <a:rPr lang="en-US" sz="1900" dirty="0">
                <a:solidFill>
                  <a:srgbClr val="000000"/>
                </a:solidFill>
                <a:latin typeface="+mj-lt"/>
              </a:rPr>
              <a:t>T</a:t>
            </a:r>
            <a:r>
              <a:rPr lang="en-US" sz="1900" b="0" i="0" dirty="0">
                <a:solidFill>
                  <a:srgbClr val="000000"/>
                </a:solidFill>
                <a:effectLst/>
                <a:latin typeface="+mj-lt"/>
              </a:rPr>
              <a:t>he Kestrel web server is a cross-platform web server already embedded in an ASP.NET Core application.</a:t>
            </a:r>
          </a:p>
          <a:p>
            <a:pPr lvl="3">
              <a:buFont typeface="Wingdings" panose="05000000000000000000" pitchFamily="2" charset="2"/>
              <a:buChar char="§"/>
            </a:pPr>
            <a:r>
              <a:rPr lang="en-US" sz="1900" i="0" dirty="0">
                <a:solidFill>
                  <a:srgbClr val="000000"/>
                </a:solidFill>
                <a:effectLst/>
                <a:latin typeface="+mj-lt"/>
              </a:rPr>
              <a:t>Kestrel as Internet-Facing Web Server (Edge Server) or External Web Server</a:t>
            </a:r>
            <a:endParaRPr lang="en-US" sz="1900" i="0" dirty="0">
              <a:solidFill>
                <a:srgbClr val="3A3A3A"/>
              </a:solidFill>
              <a:effectLst/>
              <a:latin typeface="+mj-lt"/>
            </a:endParaRPr>
          </a:p>
          <a:p>
            <a:pPr lvl="3">
              <a:buFont typeface="Wingdings" panose="05000000000000000000" pitchFamily="2" charset="2"/>
              <a:buChar char="§"/>
            </a:pPr>
            <a:r>
              <a:rPr lang="en-US" sz="1900" b="0" i="0" dirty="0">
                <a:solidFill>
                  <a:srgbClr val="000000"/>
                </a:solidFill>
                <a:effectLst/>
                <a:latin typeface="+mj-lt"/>
              </a:rPr>
              <a:t> </a:t>
            </a:r>
            <a:r>
              <a:rPr lang="en-US" sz="1900" i="0" dirty="0">
                <a:solidFill>
                  <a:srgbClr val="000000"/>
                </a:solidFill>
                <a:effectLst/>
                <a:latin typeface="+mj-lt"/>
              </a:rPr>
              <a:t>Kestrel as the Internal Web Server</a:t>
            </a:r>
            <a:endParaRPr lang="en-US" sz="1900" i="0" dirty="0">
              <a:solidFill>
                <a:srgbClr val="3A3A3A"/>
              </a:solidFill>
              <a:effectLst/>
              <a:latin typeface="+mj-lt"/>
            </a:endParaRPr>
          </a:p>
          <a:p>
            <a:pPr marL="822960" lvl="3" indent="0">
              <a:buNone/>
            </a:pPr>
            <a:endParaRPr lang="en-US" sz="1900" b="0" i="0" dirty="0">
              <a:solidFill>
                <a:srgbClr val="3A3A3A"/>
              </a:solidFill>
              <a:effectLst/>
              <a:latin typeface="+mj-lt"/>
            </a:endParaRPr>
          </a:p>
          <a:p>
            <a:pPr lvl="3">
              <a:buFont typeface="Wingdings" panose="05000000000000000000" pitchFamily="2" charset="2"/>
              <a:buChar char="§"/>
            </a:pPr>
            <a:endParaRPr lang="en-US" sz="1900" dirty="0">
              <a:solidFill>
                <a:srgbClr val="000000"/>
              </a:solidFill>
              <a:latin typeface="+mj-lt"/>
            </a:endParaRPr>
          </a:p>
          <a:p>
            <a:pPr marL="274320" lvl="1" indent="0">
              <a:buNone/>
            </a:pPr>
            <a:endParaRPr lang="en-US" sz="2000" b="1" dirty="0">
              <a:solidFill>
                <a:srgbClr val="000000"/>
              </a:solidFill>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34</a:t>
            </a:fld>
            <a:endParaRPr lang="en-US"/>
          </a:p>
        </p:txBody>
      </p:sp>
    </p:spTree>
    <p:extLst>
      <p:ext uri="{BB962C8B-B14F-4D97-AF65-F5344CB8AC3E}">
        <p14:creationId xmlns:p14="http://schemas.microsoft.com/office/powerpoint/2010/main" val="118980199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OutOfProcess Hosting Model</a:t>
            </a:r>
          </a:p>
          <a:p>
            <a:pPr lvl="2">
              <a:buFont typeface="Courier New" panose="02070309020205020404" pitchFamily="49" charset="0"/>
              <a:buChar char="o"/>
            </a:pPr>
            <a:r>
              <a:rPr lang="en-US" sz="1900" b="1" i="0" dirty="0">
                <a:solidFill>
                  <a:srgbClr val="000000"/>
                </a:solidFill>
                <a:effectLst/>
                <a:latin typeface="+mj-lt"/>
              </a:rPr>
              <a:t>Kestrel as Internet-Facing Web Server (Edge Server) or External Web Server</a:t>
            </a:r>
          </a:p>
          <a:p>
            <a:pPr lvl="3">
              <a:buFont typeface="Wingdings" panose="05000000000000000000" pitchFamily="2" charset="2"/>
              <a:buChar char="§"/>
            </a:pPr>
            <a:r>
              <a:rPr lang="en-US" sz="1900" b="0" i="0" dirty="0">
                <a:solidFill>
                  <a:srgbClr val="000000"/>
                </a:solidFill>
                <a:effectLst/>
                <a:latin typeface="+mj-lt"/>
              </a:rPr>
              <a:t>In this scenario, only the Kestrel Server is used to directly process the incoming HTTP requests, and the other one, i.e., external web server (i.e., IIS, Apache, and Nginx), is not going to be used. So, when the application is ran using the </a:t>
            </a:r>
            <a:r>
              <a:rPr lang="en-US" sz="1900" b="1" i="0" dirty="0">
                <a:solidFill>
                  <a:srgbClr val="000000"/>
                </a:solidFill>
                <a:effectLst/>
                <a:latin typeface="+mj-lt"/>
              </a:rPr>
              <a:t>.NET core CLI,</a:t>
            </a:r>
            <a:r>
              <a:rPr lang="en-US" sz="1900" b="0" i="0" dirty="0">
                <a:solidFill>
                  <a:srgbClr val="000000"/>
                </a:solidFill>
                <a:effectLst/>
                <a:latin typeface="+mj-lt"/>
              </a:rPr>
              <a:t> Kestrel is the only Web Server that will be used to handle and process the incoming HTTP request, as shown in image on the next slide. </a:t>
            </a:r>
            <a:endParaRPr lang="en-US" sz="1900" b="1" i="0" dirty="0">
              <a:solidFill>
                <a:srgbClr val="3A3A3A"/>
              </a:solidFill>
              <a:effectLst/>
              <a:latin typeface="+mj-lt"/>
            </a:endParaRPr>
          </a:p>
          <a:p>
            <a:pPr lvl="3">
              <a:buFont typeface="Wingdings" panose="05000000000000000000" pitchFamily="2" charset="2"/>
              <a:buChar char="§"/>
            </a:pPr>
            <a:endParaRPr lang="en-US" sz="1900" dirty="0">
              <a:solidFill>
                <a:srgbClr val="000000"/>
              </a:solidFill>
              <a:latin typeface="+mj-lt"/>
            </a:endParaRPr>
          </a:p>
          <a:p>
            <a:pPr marL="274320" lvl="1" indent="0">
              <a:buNone/>
            </a:pPr>
            <a:endParaRPr lang="en-US" sz="2000" b="1" dirty="0">
              <a:solidFill>
                <a:srgbClr val="000000"/>
              </a:solidFill>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35</a:t>
            </a:fld>
            <a:endParaRPr lang="en-US"/>
          </a:p>
        </p:txBody>
      </p:sp>
    </p:spTree>
    <p:extLst>
      <p:ext uri="{BB962C8B-B14F-4D97-AF65-F5344CB8AC3E}">
        <p14:creationId xmlns:p14="http://schemas.microsoft.com/office/powerpoint/2010/main" val="317785592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OutOfProcess Hosting Model</a:t>
            </a:r>
          </a:p>
          <a:p>
            <a:pPr lvl="2">
              <a:buFont typeface="Courier New" panose="02070309020205020404" pitchFamily="49" charset="0"/>
              <a:buChar char="o"/>
            </a:pPr>
            <a:r>
              <a:rPr lang="en-US" sz="1900" b="1" i="0" dirty="0">
                <a:solidFill>
                  <a:srgbClr val="000000"/>
                </a:solidFill>
                <a:effectLst/>
                <a:latin typeface="+mj-lt"/>
              </a:rPr>
              <a:t>Kestrel as Internet-Facing Web Server (Edge Server) or External Web Server</a:t>
            </a:r>
          </a:p>
          <a:p>
            <a:pPr lvl="2">
              <a:buFont typeface="Courier New" panose="02070309020205020404" pitchFamily="49" charset="0"/>
              <a:buChar char="o"/>
            </a:pPr>
            <a:endParaRPr lang="en-US" sz="1900" b="1" dirty="0">
              <a:solidFill>
                <a:srgbClr val="000000"/>
              </a:solidFill>
              <a:latin typeface="+mj-lt"/>
            </a:endParaRPr>
          </a:p>
          <a:p>
            <a:pPr lvl="2">
              <a:buFont typeface="Courier New" panose="02070309020205020404" pitchFamily="49" charset="0"/>
              <a:buChar char="o"/>
            </a:pPr>
            <a:endParaRPr lang="en-US" sz="1900" b="1" i="0" dirty="0">
              <a:solidFill>
                <a:srgbClr val="000000"/>
              </a:solidFill>
              <a:effectLst/>
              <a:latin typeface="+mj-lt"/>
            </a:endParaRPr>
          </a:p>
          <a:p>
            <a:pPr lvl="2">
              <a:buFont typeface="Courier New" panose="02070309020205020404" pitchFamily="49" charset="0"/>
              <a:buChar char="o"/>
            </a:pPr>
            <a:endParaRPr lang="en-US" sz="1900" b="1" dirty="0">
              <a:solidFill>
                <a:srgbClr val="000000"/>
              </a:solidFill>
              <a:latin typeface="+mj-lt"/>
            </a:endParaRPr>
          </a:p>
          <a:p>
            <a:pPr lvl="2">
              <a:buFont typeface="Courier New" panose="02070309020205020404" pitchFamily="49" charset="0"/>
              <a:buChar char="o"/>
            </a:pPr>
            <a:endParaRPr lang="en-US" sz="1900" b="1" i="0" dirty="0">
              <a:solidFill>
                <a:srgbClr val="000000"/>
              </a:solidFill>
              <a:effectLst/>
              <a:latin typeface="+mj-lt"/>
            </a:endParaRPr>
          </a:p>
          <a:p>
            <a:pPr lvl="2">
              <a:buFont typeface="Courier New" panose="02070309020205020404" pitchFamily="49" charset="0"/>
              <a:buChar char="o"/>
            </a:pPr>
            <a:endParaRPr lang="en-US" sz="1900" b="1" dirty="0">
              <a:solidFill>
                <a:srgbClr val="000000"/>
              </a:solidFill>
              <a:latin typeface="+mj-lt"/>
            </a:endParaRPr>
          </a:p>
          <a:p>
            <a:pPr lvl="2">
              <a:buFont typeface="Courier New" panose="02070309020205020404" pitchFamily="49" charset="0"/>
              <a:buChar char="o"/>
            </a:pPr>
            <a:endParaRPr lang="en-US" sz="1900" b="1" i="0" dirty="0">
              <a:solidFill>
                <a:srgbClr val="000000"/>
              </a:solidFill>
              <a:effectLst/>
              <a:latin typeface="+mj-lt"/>
            </a:endParaRPr>
          </a:p>
          <a:p>
            <a:pPr lvl="2">
              <a:buFont typeface="Courier New" panose="02070309020205020404" pitchFamily="49" charset="0"/>
              <a:buChar char="o"/>
            </a:pPr>
            <a:endParaRPr lang="en-US" sz="1900" b="1" dirty="0">
              <a:solidFill>
                <a:srgbClr val="000000"/>
              </a:solidFill>
              <a:latin typeface="+mj-lt"/>
            </a:endParaRPr>
          </a:p>
          <a:p>
            <a:pPr lvl="2">
              <a:buFont typeface="Courier New" panose="02070309020205020404" pitchFamily="49" charset="0"/>
              <a:buChar char="o"/>
            </a:pPr>
            <a:endParaRPr lang="en-US" sz="1900" b="1" i="0" dirty="0">
              <a:solidFill>
                <a:srgbClr val="000000"/>
              </a:solidFill>
              <a:effectLst/>
              <a:latin typeface="+mj-lt"/>
            </a:endParaRPr>
          </a:p>
          <a:p>
            <a:pPr lvl="2">
              <a:buFont typeface="Courier New" panose="02070309020205020404" pitchFamily="49" charset="0"/>
              <a:buChar char="o"/>
            </a:pPr>
            <a:endParaRPr lang="en-US" sz="1900" b="1" dirty="0">
              <a:solidFill>
                <a:srgbClr val="000000"/>
              </a:solidFill>
              <a:latin typeface="+mj-lt"/>
            </a:endParaRPr>
          </a:p>
          <a:p>
            <a:pPr lvl="3">
              <a:buFont typeface="Wingdings" panose="05000000000000000000" pitchFamily="2" charset="2"/>
              <a:buChar char="§"/>
            </a:pPr>
            <a:r>
              <a:rPr lang="en-US" sz="1900" i="0" dirty="0">
                <a:solidFill>
                  <a:srgbClr val="000000"/>
                </a:solidFill>
                <a:effectLst/>
                <a:latin typeface="+mj-lt"/>
              </a:rPr>
              <a:t>Running the application using the .NET Core CLI, Kestrel is the only Web Server that will be used to handle and process the incoming HTTP request as show in the diagram above. And the Worker Process Name will display as the name of the project.</a:t>
            </a:r>
          </a:p>
          <a:p>
            <a:pPr marL="548640" lvl="2" indent="0">
              <a:buNone/>
            </a:pPr>
            <a:endParaRPr lang="en-US" sz="1900" dirty="0">
              <a:solidFill>
                <a:srgbClr val="000000"/>
              </a:solidFill>
              <a:latin typeface="+mj-lt"/>
            </a:endParaRPr>
          </a:p>
          <a:p>
            <a:pPr marL="274320" lvl="1" indent="0">
              <a:buNone/>
            </a:pPr>
            <a:endParaRPr lang="en-US" sz="2000" b="1" dirty="0">
              <a:solidFill>
                <a:srgbClr val="000000"/>
              </a:solidFill>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36</a:t>
            </a:fld>
            <a:endParaRPr lang="en-US"/>
          </a:p>
        </p:txBody>
      </p:sp>
      <p:pic>
        <p:nvPicPr>
          <p:cNvPr id="7" name="Picture 6">
            <a:extLst>
              <a:ext uri="{FF2B5EF4-FFF2-40B4-BE49-F238E27FC236}">
                <a16:creationId xmlns:a16="http://schemas.microsoft.com/office/drawing/2014/main" id="{87B5B34A-A279-47A0-9FEB-8F0BFA9D085C}"/>
              </a:ext>
            </a:extLst>
          </p:cNvPr>
          <p:cNvPicPr>
            <a:picLocks noChangeAspect="1"/>
          </p:cNvPicPr>
          <p:nvPr/>
        </p:nvPicPr>
        <p:blipFill>
          <a:blip r:embed="rId2"/>
          <a:stretch>
            <a:fillRect/>
          </a:stretch>
        </p:blipFill>
        <p:spPr>
          <a:xfrm>
            <a:off x="2333380" y="2576133"/>
            <a:ext cx="5639289" cy="2781541"/>
          </a:xfrm>
          <a:prstGeom prst="rect">
            <a:avLst/>
          </a:prstGeom>
        </p:spPr>
      </p:pic>
    </p:spTree>
    <p:extLst>
      <p:ext uri="{BB962C8B-B14F-4D97-AF65-F5344CB8AC3E}">
        <p14:creationId xmlns:p14="http://schemas.microsoft.com/office/powerpoint/2010/main" val="51031357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OutOfProcess Hosting Model</a:t>
            </a:r>
          </a:p>
          <a:p>
            <a:pPr lvl="2">
              <a:buFont typeface="Courier New" panose="02070309020205020404" pitchFamily="49" charset="0"/>
              <a:buChar char="o"/>
            </a:pPr>
            <a:r>
              <a:rPr lang="en-US" sz="1900" b="1" i="0" dirty="0">
                <a:solidFill>
                  <a:srgbClr val="000000"/>
                </a:solidFill>
                <a:effectLst/>
                <a:latin typeface="+mj-lt"/>
              </a:rPr>
              <a:t>Kestrel as </a:t>
            </a:r>
            <a:r>
              <a:rPr lang="en-US" sz="1900" b="1" dirty="0">
                <a:solidFill>
                  <a:srgbClr val="000000"/>
                </a:solidFill>
                <a:latin typeface="+mj-lt"/>
              </a:rPr>
              <a:t>the Internal Web Server</a:t>
            </a:r>
          </a:p>
          <a:p>
            <a:pPr lvl="3">
              <a:buFont typeface="Wingdings" panose="05000000000000000000" pitchFamily="2" charset="2"/>
              <a:buChar char="§"/>
            </a:pPr>
            <a:r>
              <a:rPr lang="en-US" sz="1900" b="0" i="0" dirty="0">
                <a:solidFill>
                  <a:srgbClr val="000000"/>
                </a:solidFill>
                <a:effectLst/>
                <a:latin typeface="+mj-lt"/>
              </a:rPr>
              <a:t>The Kestrel can be used as the Internal Web Server.</a:t>
            </a:r>
          </a:p>
          <a:p>
            <a:pPr lvl="3">
              <a:buFont typeface="Wingdings" panose="05000000000000000000" pitchFamily="2" charset="2"/>
              <a:buChar char="§"/>
            </a:pPr>
            <a:r>
              <a:rPr lang="en-US" sz="1900" dirty="0">
                <a:solidFill>
                  <a:srgbClr val="000000"/>
                </a:solidFill>
                <a:latin typeface="+mj-lt"/>
              </a:rPr>
              <a:t>In this scenario, </a:t>
            </a:r>
            <a:r>
              <a:rPr lang="en-US" sz="1900" b="0" i="0" dirty="0">
                <a:solidFill>
                  <a:srgbClr val="000000"/>
                </a:solidFill>
                <a:effectLst/>
                <a:latin typeface="+mj-lt"/>
              </a:rPr>
              <a:t>the Kestrel Web Server can be used along with a Reverse Proxy Server such as IIS, Apache, or Nginx.</a:t>
            </a:r>
          </a:p>
          <a:p>
            <a:pPr lvl="3">
              <a:buFont typeface="Wingdings" panose="05000000000000000000" pitchFamily="2" charset="2"/>
              <a:buChar char="§"/>
            </a:pPr>
            <a:r>
              <a:rPr lang="en-US" sz="1900" b="0" i="0" dirty="0">
                <a:solidFill>
                  <a:srgbClr val="000000"/>
                </a:solidFill>
                <a:effectLst/>
                <a:latin typeface="+mj-lt"/>
              </a:rPr>
              <a:t>Reverse Proxy Server provides an additional layer of configuration and security which is not available with the Kestrel Server.</a:t>
            </a:r>
          </a:p>
          <a:p>
            <a:pPr lvl="3">
              <a:buFont typeface="Wingdings" panose="05000000000000000000" pitchFamily="2" charset="2"/>
              <a:buChar char="§"/>
            </a:pPr>
            <a:r>
              <a:rPr lang="en-US" sz="1900" dirty="0">
                <a:solidFill>
                  <a:srgbClr val="000000"/>
                </a:solidFill>
                <a:latin typeface="+mj-lt"/>
              </a:rPr>
              <a:t>It is also good for load balancing.</a:t>
            </a:r>
          </a:p>
          <a:p>
            <a:pPr lvl="3">
              <a:buFont typeface="Wingdings" panose="05000000000000000000" pitchFamily="2" charset="2"/>
              <a:buChar char="§"/>
            </a:pPr>
            <a:r>
              <a:rPr lang="en-US" sz="1900" dirty="0">
                <a:solidFill>
                  <a:srgbClr val="000000"/>
                </a:solidFill>
                <a:latin typeface="+mj-lt"/>
              </a:rPr>
              <a:t>When </a:t>
            </a:r>
            <a:r>
              <a:rPr lang="en-US" sz="1900" b="0" i="0" dirty="0">
                <a:solidFill>
                  <a:srgbClr val="000000"/>
                </a:solidFill>
                <a:effectLst/>
                <a:latin typeface="+mj-lt"/>
              </a:rPr>
              <a:t>Kestrel Web Server is used along with a Reverse Proxy Server.</a:t>
            </a:r>
          </a:p>
          <a:p>
            <a:pPr lvl="3">
              <a:buFont typeface="Wingdings" panose="05000000000000000000" pitchFamily="2" charset="2"/>
              <a:buChar char="§"/>
            </a:pPr>
            <a:r>
              <a:rPr lang="en-US" sz="1900" b="0" i="0" dirty="0">
                <a:solidFill>
                  <a:srgbClr val="000000"/>
                </a:solidFill>
                <a:effectLst/>
                <a:latin typeface="+mj-lt"/>
              </a:rPr>
              <a:t> </a:t>
            </a:r>
            <a:r>
              <a:rPr lang="en-US" sz="1900" dirty="0">
                <a:solidFill>
                  <a:srgbClr val="000000"/>
                </a:solidFill>
                <a:latin typeface="+mj-lt"/>
              </a:rPr>
              <a:t>T</a:t>
            </a:r>
            <a:r>
              <a:rPr lang="en-US" sz="1900" b="0" i="0" dirty="0">
                <a:solidFill>
                  <a:srgbClr val="000000"/>
                </a:solidFill>
                <a:effectLst/>
                <a:latin typeface="+mj-lt"/>
              </a:rPr>
              <a:t>he Reverse Proxy Server will receive the incoming HTTP requests from the client and then forward that request to the Kestrel Web Server for processing. </a:t>
            </a:r>
          </a:p>
          <a:p>
            <a:pPr lvl="3">
              <a:buFont typeface="Wingdings" panose="05000000000000000000" pitchFamily="2" charset="2"/>
              <a:buChar char="§"/>
            </a:pPr>
            <a:r>
              <a:rPr lang="en-US" sz="1900" b="0" i="0" dirty="0">
                <a:solidFill>
                  <a:srgbClr val="000000"/>
                </a:solidFill>
                <a:effectLst/>
                <a:latin typeface="+mj-lt"/>
              </a:rPr>
              <a:t>Once the Kestrel Server receives the request, it will process the request, generate the response, and send the response back to the Reverse Proxy Server, which then sends the response back to the requested client over the Internet who initially made the request. See the diagram on the next slide.</a:t>
            </a:r>
            <a:endParaRPr lang="en-US" sz="1900" dirty="0">
              <a:solidFill>
                <a:srgbClr val="000000"/>
              </a:solidFill>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37</a:t>
            </a:fld>
            <a:endParaRPr lang="en-US"/>
          </a:p>
        </p:txBody>
      </p:sp>
    </p:spTree>
    <p:extLst>
      <p:ext uri="{BB962C8B-B14F-4D97-AF65-F5344CB8AC3E}">
        <p14:creationId xmlns:p14="http://schemas.microsoft.com/office/powerpoint/2010/main" val="418788261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dirty="0">
                <a:solidFill>
                  <a:srgbClr val="000000"/>
                </a:solidFill>
                <a:latin typeface="+mj-lt"/>
              </a:rPr>
              <a:t>OutOfProcess Hosting Model</a:t>
            </a:r>
          </a:p>
          <a:p>
            <a:pPr lvl="2">
              <a:buFont typeface="Courier New" panose="02070309020205020404" pitchFamily="49" charset="0"/>
              <a:buChar char="o"/>
            </a:pPr>
            <a:r>
              <a:rPr lang="en-US" sz="1900" b="1" i="0" dirty="0">
                <a:solidFill>
                  <a:srgbClr val="000000"/>
                </a:solidFill>
                <a:effectLst/>
                <a:latin typeface="+mj-lt"/>
              </a:rPr>
              <a:t>Kestrel as </a:t>
            </a:r>
            <a:r>
              <a:rPr lang="en-US" sz="1900" b="1" dirty="0">
                <a:solidFill>
                  <a:srgbClr val="000000"/>
                </a:solidFill>
                <a:latin typeface="+mj-lt"/>
              </a:rPr>
              <a:t>the Internal Web Server</a:t>
            </a: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38</a:t>
            </a:fld>
            <a:endParaRPr lang="en-US"/>
          </a:p>
        </p:txBody>
      </p:sp>
      <p:pic>
        <p:nvPicPr>
          <p:cNvPr id="9" name="Picture 8">
            <a:extLst>
              <a:ext uri="{FF2B5EF4-FFF2-40B4-BE49-F238E27FC236}">
                <a16:creationId xmlns:a16="http://schemas.microsoft.com/office/drawing/2014/main" id="{07FF7C68-4837-48C2-9116-370E08742AD2}"/>
              </a:ext>
            </a:extLst>
          </p:cNvPr>
          <p:cNvPicPr>
            <a:picLocks noChangeAspect="1"/>
          </p:cNvPicPr>
          <p:nvPr/>
        </p:nvPicPr>
        <p:blipFill>
          <a:blip r:embed="rId2"/>
          <a:stretch>
            <a:fillRect/>
          </a:stretch>
        </p:blipFill>
        <p:spPr>
          <a:xfrm>
            <a:off x="1746538" y="2697359"/>
            <a:ext cx="7994073" cy="2796782"/>
          </a:xfrm>
          <a:prstGeom prst="rect">
            <a:avLst/>
          </a:prstGeom>
        </p:spPr>
      </p:pic>
    </p:spTree>
    <p:extLst>
      <p:ext uri="{BB962C8B-B14F-4D97-AF65-F5344CB8AC3E}">
        <p14:creationId xmlns:p14="http://schemas.microsoft.com/office/powerpoint/2010/main" val="184742663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dirty="0">
                <a:solidFill>
                  <a:srgbClr val="000000"/>
                </a:solidFill>
                <a:latin typeface="+mj-lt"/>
              </a:rPr>
              <a:t>OutOf</a:t>
            </a:r>
            <a:r>
              <a:rPr lang="en-US" sz="2000" b="1" i="0" dirty="0">
                <a:solidFill>
                  <a:srgbClr val="000000"/>
                </a:solidFill>
                <a:effectLst/>
                <a:latin typeface="+mj-lt"/>
              </a:rPr>
              <a:t>Process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r>
              <a:rPr lang="en-US" sz="1900" dirty="0">
                <a:solidFill>
                  <a:srgbClr val="000000"/>
                </a:solidFill>
                <a:latin typeface="+mj-lt"/>
              </a:rPr>
              <a:t>Another way to specify the Hosting Model as OutOfProcess is to use the GUI. To</a:t>
            </a:r>
            <a:r>
              <a:rPr lang="en-US" sz="1900" b="0" i="0" dirty="0">
                <a:solidFill>
                  <a:srgbClr val="000000"/>
                </a:solidFill>
                <a:effectLst/>
                <a:latin typeface="+mj-lt"/>
              </a:rPr>
              <a:t> specify this, right-click on the project in the solution explorer and click on the Properties option from the context menu, which will open the Project Properties window. Select the Debug tab from this window and click on the Open debug launch profiles UI button.</a:t>
            </a:r>
            <a:endParaRPr lang="en-US" sz="1900" i="0" dirty="0">
              <a:solidFill>
                <a:srgbClr val="000000"/>
              </a:solidFill>
              <a:effectLst/>
              <a:latin typeface="+mj-lt"/>
            </a:endParaRPr>
          </a:p>
          <a:p>
            <a:pPr marL="228600" lvl="1" indent="0">
              <a:buNone/>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39</a:t>
            </a:fld>
            <a:endParaRPr lang="en-US"/>
          </a:p>
        </p:txBody>
      </p:sp>
      <p:pic>
        <p:nvPicPr>
          <p:cNvPr id="10" name="Picture 9">
            <a:extLst>
              <a:ext uri="{FF2B5EF4-FFF2-40B4-BE49-F238E27FC236}">
                <a16:creationId xmlns:a16="http://schemas.microsoft.com/office/drawing/2014/main" id="{BF89E549-71A8-47A7-9114-7BBC20548C67}"/>
              </a:ext>
            </a:extLst>
          </p:cNvPr>
          <p:cNvPicPr>
            <a:picLocks noChangeAspect="1"/>
          </p:cNvPicPr>
          <p:nvPr/>
        </p:nvPicPr>
        <p:blipFill>
          <a:blip r:embed="rId2"/>
          <a:stretch>
            <a:fillRect/>
          </a:stretch>
        </p:blipFill>
        <p:spPr>
          <a:xfrm>
            <a:off x="1559892" y="2280193"/>
            <a:ext cx="6995766" cy="2126164"/>
          </a:xfrm>
          <a:prstGeom prst="rect">
            <a:avLst/>
          </a:prstGeom>
        </p:spPr>
      </p:pic>
    </p:spTree>
    <p:extLst>
      <p:ext uri="{BB962C8B-B14F-4D97-AF65-F5344CB8AC3E}">
        <p14:creationId xmlns:p14="http://schemas.microsoft.com/office/powerpoint/2010/main" val="43617005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1066800" y="1500326"/>
            <a:ext cx="10058400" cy="4452418"/>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ASP.NET Core 3 was released on September 23, 2019. This release added support for Windows Desktop application development. This release offered significant performance improvements throughout the base library.</a:t>
            </a:r>
          </a:p>
          <a:p>
            <a:pPr lvl="1">
              <a:buFont typeface="Arial" panose="020B0604020202020204" pitchFamily="34" charset="0"/>
              <a:buChar char="•"/>
            </a:pPr>
            <a:r>
              <a:rPr lang="en-US" sz="2000" dirty="0"/>
              <a:t>The Core branding was removed with the release of .NET 5 in November 2020. Version 4 was skipped to avoid confusion with the classic .NET Framework which is at .NET 4. The .NET Framework still remains the Windows platform specific product.</a:t>
            </a:r>
          </a:p>
          <a:p>
            <a:pPr lvl="1">
              <a:buFont typeface="Arial" panose="020B0604020202020204" pitchFamily="34" charset="0"/>
              <a:buChar char="•"/>
            </a:pPr>
            <a:r>
              <a:rPr lang="en-US" sz="2000" dirty="0"/>
              <a:t>In November 2021, .NET 6 was released and in November 2022 .NET 7 was released. It is projected that .NET 8 will be released in November 2023.</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96860172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dirty="0">
                <a:solidFill>
                  <a:srgbClr val="000000"/>
                </a:solidFill>
                <a:latin typeface="+mj-lt"/>
              </a:rPr>
              <a:t>OutOf</a:t>
            </a:r>
            <a:r>
              <a:rPr lang="en-US" sz="2000" b="1" i="0" dirty="0">
                <a:solidFill>
                  <a:srgbClr val="000000"/>
                </a:solidFill>
                <a:effectLst/>
                <a:latin typeface="+mj-lt"/>
              </a:rPr>
              <a:t>Process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2">
              <a:buFont typeface="Courier New" panose="02070309020205020404" pitchFamily="49" charset="0"/>
              <a:buChar char="o"/>
            </a:pPr>
            <a:r>
              <a:rPr lang="en-US" sz="2200" b="0" i="0" dirty="0">
                <a:solidFill>
                  <a:srgbClr val="000000"/>
                </a:solidFill>
                <a:effectLst/>
                <a:latin typeface="+mj-lt"/>
              </a:rPr>
              <a:t>Once the Open debug launch profiles UI button is clicked, it will open the Launch Profile window. From this window, select IIS Express and scroll down; somewhere, you will find the Hosting Model drop-down list with the following values. </a:t>
            </a:r>
            <a:r>
              <a:rPr lang="en-US" sz="2200" dirty="0">
                <a:solidFill>
                  <a:srgbClr val="000000"/>
                </a:solidFill>
                <a:latin typeface="+mj-lt"/>
              </a:rPr>
              <a:t>Select the Out Of Process.</a:t>
            </a:r>
            <a:endParaRPr lang="en-US" sz="2200" i="0" dirty="0">
              <a:solidFill>
                <a:srgbClr val="000000"/>
              </a:solidFill>
              <a:effectLst/>
              <a:latin typeface="+mj-lt"/>
            </a:endParaRPr>
          </a:p>
          <a:p>
            <a:pPr marL="228600" lvl="1" indent="0">
              <a:buNone/>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40</a:t>
            </a:fld>
            <a:endParaRPr lang="en-US"/>
          </a:p>
        </p:txBody>
      </p:sp>
      <p:pic>
        <p:nvPicPr>
          <p:cNvPr id="8" name="Picture 7">
            <a:extLst>
              <a:ext uri="{FF2B5EF4-FFF2-40B4-BE49-F238E27FC236}">
                <a16:creationId xmlns:a16="http://schemas.microsoft.com/office/drawing/2014/main" id="{8F85DC03-C009-47BF-9581-FA44901C7FC2}"/>
              </a:ext>
            </a:extLst>
          </p:cNvPr>
          <p:cNvPicPr>
            <a:picLocks noChangeAspect="1"/>
          </p:cNvPicPr>
          <p:nvPr/>
        </p:nvPicPr>
        <p:blipFill>
          <a:blip r:embed="rId2"/>
          <a:stretch>
            <a:fillRect/>
          </a:stretch>
        </p:blipFill>
        <p:spPr>
          <a:xfrm>
            <a:off x="1876425" y="2101758"/>
            <a:ext cx="7658764" cy="2851242"/>
          </a:xfrm>
          <a:prstGeom prst="rect">
            <a:avLst/>
          </a:prstGeom>
        </p:spPr>
      </p:pic>
    </p:spTree>
    <p:extLst>
      <p:ext uri="{BB962C8B-B14F-4D97-AF65-F5344CB8AC3E}">
        <p14:creationId xmlns:p14="http://schemas.microsoft.com/office/powerpoint/2010/main" val="314987422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dirty="0">
                <a:solidFill>
                  <a:srgbClr val="000000"/>
                </a:solidFill>
                <a:latin typeface="+mj-lt"/>
              </a:rPr>
              <a:t>OutOf</a:t>
            </a:r>
            <a:r>
              <a:rPr lang="en-US" sz="2000" b="1" i="0" dirty="0">
                <a:solidFill>
                  <a:srgbClr val="000000"/>
                </a:solidFill>
                <a:effectLst/>
                <a:latin typeface="+mj-lt"/>
              </a:rPr>
              <a:t>Process Hosting in ASP.NET Core</a:t>
            </a:r>
          </a:p>
          <a:p>
            <a:pPr lvl="1">
              <a:buFont typeface="Arial" panose="020B0604020202020204" pitchFamily="34" charset="0"/>
              <a:buChar char="•"/>
            </a:pP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41</a:t>
            </a:fld>
            <a:endParaRPr lang="en-US"/>
          </a:p>
        </p:txBody>
      </p:sp>
      <p:pic>
        <p:nvPicPr>
          <p:cNvPr id="8" name="Picture 7">
            <a:extLst>
              <a:ext uri="{FF2B5EF4-FFF2-40B4-BE49-F238E27FC236}">
                <a16:creationId xmlns:a16="http://schemas.microsoft.com/office/drawing/2014/main" id="{910918C7-BE3B-448D-86E4-8D7F227EE9B9}"/>
              </a:ext>
            </a:extLst>
          </p:cNvPr>
          <p:cNvPicPr>
            <a:picLocks noChangeAspect="1"/>
          </p:cNvPicPr>
          <p:nvPr/>
        </p:nvPicPr>
        <p:blipFill>
          <a:blip r:embed="rId2"/>
          <a:stretch>
            <a:fillRect/>
          </a:stretch>
        </p:blipFill>
        <p:spPr>
          <a:xfrm>
            <a:off x="1373179" y="2200275"/>
            <a:ext cx="7521592" cy="3933825"/>
          </a:xfrm>
          <a:prstGeom prst="rect">
            <a:avLst/>
          </a:prstGeom>
        </p:spPr>
      </p:pic>
    </p:spTree>
    <p:extLst>
      <p:ext uri="{BB962C8B-B14F-4D97-AF65-F5344CB8AC3E}">
        <p14:creationId xmlns:p14="http://schemas.microsoft.com/office/powerpoint/2010/main" val="413219374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dirty="0" err="1">
                <a:solidFill>
                  <a:srgbClr val="000000"/>
                </a:solidFill>
                <a:latin typeface="+mj-lt"/>
              </a:rPr>
              <a:t>OutOf</a:t>
            </a:r>
            <a:r>
              <a:rPr lang="en-US" sz="2000" b="1" i="0" dirty="0" err="1">
                <a:solidFill>
                  <a:srgbClr val="000000"/>
                </a:solidFill>
                <a:effectLst/>
                <a:latin typeface="+mj-lt"/>
              </a:rPr>
              <a:t>Process</a:t>
            </a:r>
            <a:r>
              <a:rPr lang="en-US" sz="2000" b="1" i="0" dirty="0">
                <a:solidFill>
                  <a:srgbClr val="000000"/>
                </a:solidFill>
                <a:effectLst/>
                <a:latin typeface="+mj-lt"/>
              </a:rPr>
              <a:t> Hosting in ASP.NET Core</a:t>
            </a:r>
          </a:p>
          <a:p>
            <a:pPr lvl="2">
              <a:buFont typeface="Courier New" panose="02070309020205020404" pitchFamily="49" charset="0"/>
              <a:buChar char="o"/>
            </a:pPr>
            <a:r>
              <a:rPr lang="en-US" sz="1900" dirty="0">
                <a:solidFill>
                  <a:srgbClr val="000000"/>
                </a:solidFill>
                <a:latin typeface="+mj-lt"/>
              </a:rPr>
              <a:t>T</a:t>
            </a:r>
            <a:r>
              <a:rPr lang="en-US" sz="1900" b="0" i="0" dirty="0">
                <a:solidFill>
                  <a:srgbClr val="000000"/>
                </a:solidFill>
                <a:effectLst/>
                <a:latin typeface="+mj-lt"/>
              </a:rPr>
              <a:t>o use the </a:t>
            </a:r>
            <a:r>
              <a:rPr lang="en-US" sz="1900" dirty="0">
                <a:solidFill>
                  <a:srgbClr val="000000"/>
                </a:solidFill>
                <a:latin typeface="+mj-lt"/>
              </a:rPr>
              <a:t>OutOf</a:t>
            </a:r>
            <a:r>
              <a:rPr lang="en-US" sz="1900" b="0" i="0" dirty="0">
                <a:solidFill>
                  <a:srgbClr val="000000"/>
                </a:solidFill>
                <a:effectLst/>
                <a:latin typeface="+mj-lt"/>
              </a:rPr>
              <a:t>Process hosting model in Visual Studio, first, set the launch profile as http or https.</a:t>
            </a:r>
          </a:p>
          <a:p>
            <a:pPr lvl="2">
              <a:buFont typeface="Courier New" panose="02070309020205020404" pitchFamily="49" charset="0"/>
              <a:buChar char="o"/>
            </a:pPr>
            <a:r>
              <a:rPr lang="en-US" sz="1900" b="0" i="0" dirty="0">
                <a:solidFill>
                  <a:srgbClr val="000000"/>
                </a:solidFill>
                <a:effectLst/>
                <a:latin typeface="+mj-lt"/>
              </a:rPr>
              <a:t>To</a:t>
            </a:r>
            <a:r>
              <a:rPr lang="en-US" sz="1900" dirty="0">
                <a:solidFill>
                  <a:srgbClr val="000000"/>
                </a:solidFill>
                <a:latin typeface="+mj-lt"/>
              </a:rPr>
              <a:t> display the process name in the browser, we need to modify the Main() method of the Program class as show below.</a:t>
            </a: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endParaRPr lang="en-US" sz="1900" dirty="0">
              <a:solidFill>
                <a:srgbClr val="000000"/>
              </a:solidFill>
              <a:latin typeface="+mj-lt"/>
            </a:endParaRPr>
          </a:p>
          <a:p>
            <a:pPr lvl="2">
              <a:buFont typeface="Courier New" panose="02070309020205020404" pitchFamily="49" charset="0"/>
              <a:buChar char="o"/>
            </a:pPr>
            <a:endParaRPr lang="en-US" sz="1900" b="0" i="0" dirty="0">
              <a:solidFill>
                <a:srgbClr val="000000"/>
              </a:solidFill>
              <a:effectLst/>
              <a:latin typeface="+mj-lt"/>
            </a:endParaRPr>
          </a:p>
          <a:p>
            <a:pPr lvl="2">
              <a:buFont typeface="Courier New" panose="02070309020205020404" pitchFamily="49" charset="0"/>
              <a:buChar char="o"/>
            </a:pPr>
            <a:r>
              <a:rPr lang="en-US" sz="1900" dirty="0">
                <a:solidFill>
                  <a:srgbClr val="000000"/>
                </a:solidFill>
                <a:latin typeface="+mj-lt"/>
              </a:rPr>
              <a:t>When the application is run from Visual Studio, the browser will display the message as show on the next slide. </a:t>
            </a:r>
            <a:endParaRPr lang="en-US" sz="1900" b="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42</a:t>
            </a:fld>
            <a:endParaRPr lang="en-US"/>
          </a:p>
        </p:txBody>
      </p:sp>
      <p:pic>
        <p:nvPicPr>
          <p:cNvPr id="10" name="Picture 9">
            <a:extLst>
              <a:ext uri="{FF2B5EF4-FFF2-40B4-BE49-F238E27FC236}">
                <a16:creationId xmlns:a16="http://schemas.microsoft.com/office/drawing/2014/main" id="{7832CB49-44ED-4F24-B0D7-EE88AEC08C29}"/>
              </a:ext>
            </a:extLst>
          </p:cNvPr>
          <p:cNvPicPr>
            <a:picLocks noChangeAspect="1"/>
          </p:cNvPicPr>
          <p:nvPr/>
        </p:nvPicPr>
        <p:blipFill>
          <a:blip r:embed="rId2"/>
          <a:stretch>
            <a:fillRect/>
          </a:stretch>
        </p:blipFill>
        <p:spPr>
          <a:xfrm>
            <a:off x="2571477" y="3287937"/>
            <a:ext cx="6287045" cy="2149026"/>
          </a:xfrm>
          <a:prstGeom prst="rect">
            <a:avLst/>
          </a:prstGeom>
        </p:spPr>
      </p:pic>
    </p:spTree>
    <p:extLst>
      <p:ext uri="{BB962C8B-B14F-4D97-AF65-F5344CB8AC3E}">
        <p14:creationId xmlns:p14="http://schemas.microsoft.com/office/powerpoint/2010/main" val="267619444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lvl="1">
              <a:buFont typeface="Arial" panose="020B0604020202020204" pitchFamily="34" charset="0"/>
              <a:buChar char="•"/>
            </a:pPr>
            <a:r>
              <a:rPr lang="en-US" sz="2000" b="1" i="0" dirty="0">
                <a:solidFill>
                  <a:srgbClr val="000000"/>
                </a:solidFill>
                <a:effectLst/>
                <a:latin typeface="+mj-lt"/>
              </a:rPr>
              <a:t>Configure </a:t>
            </a:r>
            <a:r>
              <a:rPr lang="en-US" sz="2000" b="1" dirty="0">
                <a:solidFill>
                  <a:srgbClr val="000000"/>
                </a:solidFill>
                <a:latin typeface="+mj-lt"/>
              </a:rPr>
              <a:t>OutOf</a:t>
            </a:r>
            <a:r>
              <a:rPr lang="en-US" sz="2000" b="1" i="0" dirty="0">
                <a:solidFill>
                  <a:srgbClr val="000000"/>
                </a:solidFill>
                <a:effectLst/>
                <a:latin typeface="+mj-lt"/>
              </a:rPr>
              <a:t>Process Hosting in ASP.NET Core</a:t>
            </a: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43</a:t>
            </a:fld>
            <a:endParaRPr lang="en-US"/>
          </a:p>
        </p:txBody>
      </p:sp>
      <p:pic>
        <p:nvPicPr>
          <p:cNvPr id="8" name="Picture 7">
            <a:extLst>
              <a:ext uri="{FF2B5EF4-FFF2-40B4-BE49-F238E27FC236}">
                <a16:creationId xmlns:a16="http://schemas.microsoft.com/office/drawing/2014/main" id="{B1C9D7D1-B75A-49C2-A5FA-36CD5617D86F}"/>
              </a:ext>
            </a:extLst>
          </p:cNvPr>
          <p:cNvPicPr>
            <a:picLocks noChangeAspect="1"/>
          </p:cNvPicPr>
          <p:nvPr/>
        </p:nvPicPr>
        <p:blipFill>
          <a:blip r:embed="rId2"/>
          <a:stretch>
            <a:fillRect/>
          </a:stretch>
        </p:blipFill>
        <p:spPr>
          <a:xfrm>
            <a:off x="856954" y="2319741"/>
            <a:ext cx="6820491" cy="3261643"/>
          </a:xfrm>
          <a:prstGeom prst="rect">
            <a:avLst/>
          </a:prstGeom>
        </p:spPr>
      </p:pic>
    </p:spTree>
    <p:extLst>
      <p:ext uri="{BB962C8B-B14F-4D97-AF65-F5344CB8AC3E}">
        <p14:creationId xmlns:p14="http://schemas.microsoft.com/office/powerpoint/2010/main" val="342250241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274320" lvl="1" indent="0">
              <a:buNone/>
            </a:pPr>
            <a:r>
              <a:rPr lang="en-US" sz="2000" b="1" dirty="0"/>
              <a:t>ASP.NET Core Hosting Model</a:t>
            </a:r>
          </a:p>
          <a:p>
            <a:pPr marL="274320" lvl="1" indent="0">
              <a:buNone/>
            </a:pPr>
            <a:endParaRPr lang="en-US" sz="2000" b="1" dirty="0"/>
          </a:p>
          <a:p>
            <a:pPr marL="274320" lvl="1" indent="0">
              <a:buNone/>
            </a:pPr>
            <a:endParaRPr lang="en-US" sz="2000" b="1" dirty="0"/>
          </a:p>
          <a:p>
            <a:pPr lvl="5">
              <a:buFont typeface="Wingdings" panose="05000000000000000000" pitchFamily="2" charset="2"/>
              <a:buChar char="q"/>
            </a:pPr>
            <a:endParaRPr lang="en-US" sz="1900" b="0" i="0" dirty="0">
              <a:solidFill>
                <a:srgbClr val="3A3A3A"/>
              </a:solidFill>
              <a:effectLst/>
              <a:latin typeface="+mj-lt"/>
            </a:endParaRPr>
          </a:p>
          <a:p>
            <a:pPr marL="822960" lvl="3" indent="0">
              <a:buNone/>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44</a:t>
            </a:fld>
            <a:endParaRPr lang="en-US"/>
          </a:p>
        </p:txBody>
      </p:sp>
      <p:graphicFrame>
        <p:nvGraphicFramePr>
          <p:cNvPr id="7" name="Table 7">
            <a:extLst>
              <a:ext uri="{FF2B5EF4-FFF2-40B4-BE49-F238E27FC236}">
                <a16:creationId xmlns:a16="http://schemas.microsoft.com/office/drawing/2014/main" id="{23A232A2-B2FB-4FFE-9478-7129559A311D}"/>
              </a:ext>
            </a:extLst>
          </p:cNvPr>
          <p:cNvGraphicFramePr>
            <a:graphicFrameLocks noGrp="1"/>
          </p:cNvGraphicFramePr>
          <p:nvPr>
            <p:extLst>
              <p:ext uri="{D42A27DB-BD31-4B8C-83A1-F6EECF244321}">
                <p14:modId xmlns:p14="http://schemas.microsoft.com/office/powerpoint/2010/main" val="1931194091"/>
              </p:ext>
            </p:extLst>
          </p:nvPr>
        </p:nvGraphicFramePr>
        <p:xfrm>
          <a:off x="1546225" y="2170217"/>
          <a:ext cx="8128000" cy="1752600"/>
        </p:xfrm>
        <a:graphic>
          <a:graphicData uri="http://schemas.openxmlformats.org/drawingml/2006/table">
            <a:tbl>
              <a:tblPr firstRow="1" bandRow="1">
                <a:tableStyleId>{7DF18680-E054-41AD-8BC1-D1AEF772440D}</a:tableStyleId>
              </a:tblPr>
              <a:tblGrid>
                <a:gridCol w="4064000">
                  <a:extLst>
                    <a:ext uri="{9D8B030D-6E8A-4147-A177-3AD203B41FA5}">
                      <a16:colId xmlns:a16="http://schemas.microsoft.com/office/drawing/2014/main" val="3239285214"/>
                    </a:ext>
                  </a:extLst>
                </a:gridCol>
                <a:gridCol w="4064000">
                  <a:extLst>
                    <a:ext uri="{9D8B030D-6E8A-4147-A177-3AD203B41FA5}">
                      <a16:colId xmlns:a16="http://schemas.microsoft.com/office/drawing/2014/main" val="171181198"/>
                    </a:ext>
                  </a:extLst>
                </a:gridCol>
              </a:tblGrid>
              <a:tr h="370840">
                <a:tc>
                  <a:txBody>
                    <a:bodyPr/>
                    <a:lstStyle/>
                    <a:p>
                      <a:r>
                        <a:rPr lang="en-CA" dirty="0">
                          <a:solidFill>
                            <a:sysClr val="windowText" lastClr="000000"/>
                          </a:solidFill>
                        </a:rPr>
                        <a:t>In Process</a:t>
                      </a:r>
                    </a:p>
                  </a:txBody>
                  <a:tcPr/>
                </a:tc>
                <a:tc>
                  <a:txBody>
                    <a:bodyPr/>
                    <a:lstStyle/>
                    <a:p>
                      <a:r>
                        <a:rPr lang="en-CA" dirty="0">
                          <a:solidFill>
                            <a:sysClr val="windowText" lastClr="000000"/>
                          </a:solidFill>
                        </a:rPr>
                        <a:t>Out Of Process</a:t>
                      </a:r>
                    </a:p>
                  </a:txBody>
                  <a:tcPr/>
                </a:tc>
                <a:extLst>
                  <a:ext uri="{0D108BD9-81ED-4DB2-BD59-A6C34878D82A}">
                    <a16:rowId xmlns:a16="http://schemas.microsoft.com/office/drawing/2014/main" val="1252290791"/>
                  </a:ext>
                </a:extLst>
              </a:tr>
              <a:tr h="370840">
                <a:tc>
                  <a:txBody>
                    <a:bodyPr/>
                    <a:lstStyle/>
                    <a:p>
                      <a:r>
                        <a:rPr lang="en-CA" dirty="0"/>
                        <a:t>Process name is w3wp.exe or </a:t>
                      </a:r>
                      <a:r>
                        <a:rPr lang="en-CA" dirty="0" err="1"/>
                        <a:t>iisexpress</a:t>
                      </a:r>
                      <a:endParaRPr lang="en-CA" dirty="0"/>
                    </a:p>
                  </a:txBody>
                  <a:tcPr/>
                </a:tc>
                <a:tc>
                  <a:txBody>
                    <a:bodyPr/>
                    <a:lstStyle/>
                    <a:p>
                      <a:r>
                        <a:rPr lang="en-CA" dirty="0"/>
                        <a:t>Process name is the project name</a:t>
                      </a:r>
                    </a:p>
                  </a:txBody>
                  <a:tcPr/>
                </a:tc>
                <a:extLst>
                  <a:ext uri="{0D108BD9-81ED-4DB2-BD59-A6C34878D82A}">
                    <a16:rowId xmlns:a16="http://schemas.microsoft.com/office/drawing/2014/main" val="1571225284"/>
                  </a:ext>
                </a:extLst>
              </a:tr>
              <a:tr h="370840">
                <a:tc>
                  <a:txBody>
                    <a:bodyPr/>
                    <a:lstStyle/>
                    <a:p>
                      <a:r>
                        <a:rPr lang="en-CA" dirty="0"/>
                        <a:t>Only one web server</a:t>
                      </a:r>
                    </a:p>
                  </a:txBody>
                  <a:tcPr/>
                </a:tc>
                <a:tc>
                  <a:txBody>
                    <a:bodyPr/>
                    <a:lstStyle/>
                    <a:p>
                      <a:r>
                        <a:rPr lang="en-CA" dirty="0"/>
                        <a:t>Two web servers</a:t>
                      </a:r>
                    </a:p>
                  </a:txBody>
                  <a:tcPr/>
                </a:tc>
                <a:extLst>
                  <a:ext uri="{0D108BD9-81ED-4DB2-BD59-A6C34878D82A}">
                    <a16:rowId xmlns:a16="http://schemas.microsoft.com/office/drawing/2014/main" val="2140969538"/>
                  </a:ext>
                </a:extLst>
              </a:tr>
              <a:tr h="370840">
                <a:tc>
                  <a:txBody>
                    <a:bodyPr/>
                    <a:lstStyle/>
                    <a:p>
                      <a:r>
                        <a:rPr lang="en-CA" dirty="0"/>
                        <a:t>Better for performance</a:t>
                      </a:r>
                    </a:p>
                  </a:txBody>
                  <a:tcPr/>
                </a:tc>
                <a:tc>
                  <a:txBody>
                    <a:bodyPr/>
                    <a:lstStyle/>
                    <a:p>
                      <a:r>
                        <a:rPr lang="en-CA" dirty="0"/>
                        <a:t>Penalty of proxying requests between internal and external web servers</a:t>
                      </a:r>
                    </a:p>
                  </a:txBody>
                  <a:tcPr/>
                </a:tc>
                <a:extLst>
                  <a:ext uri="{0D108BD9-81ED-4DB2-BD59-A6C34878D82A}">
                    <a16:rowId xmlns:a16="http://schemas.microsoft.com/office/drawing/2014/main" val="3358666478"/>
                  </a:ext>
                </a:extLst>
              </a:tr>
            </a:tbl>
          </a:graphicData>
        </a:graphic>
      </p:graphicFrame>
    </p:spTree>
    <p:extLst>
      <p:ext uri="{BB962C8B-B14F-4D97-AF65-F5344CB8AC3E}">
        <p14:creationId xmlns:p14="http://schemas.microsoft.com/office/powerpoint/2010/main" val="31715319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p>
          <a:p>
            <a:pPr marL="0" indent="0" algn="l" fontAlgn="base">
              <a:buNone/>
            </a:pPr>
            <a:endParaRPr lang="en-CA" sz="1900" b="1" dirty="0">
              <a:solidFill>
                <a:srgbClr val="3A3A3A"/>
              </a:solidFill>
              <a:latin typeface="+mj-lt"/>
            </a:endParaRPr>
          </a:p>
          <a:p>
            <a:pPr marL="0" indent="0" algn="l" fontAlgn="base">
              <a:buNone/>
            </a:pPr>
            <a:endParaRPr lang="en-CA" sz="1900" b="1" i="0" dirty="0">
              <a:solidFill>
                <a:srgbClr val="3A3A3A"/>
              </a:solidFill>
              <a:effectLst/>
              <a:latin typeface="+mj-lt"/>
            </a:endParaRPr>
          </a:p>
          <a:p>
            <a:pPr marL="0" indent="0" algn="l" fontAlgn="base">
              <a:buNone/>
            </a:pPr>
            <a:endParaRPr lang="en-CA" sz="1900" b="1" dirty="0">
              <a:solidFill>
                <a:srgbClr val="3A3A3A"/>
              </a:solidFill>
              <a:latin typeface="+mj-lt"/>
            </a:endParaRPr>
          </a:p>
          <a:p>
            <a:pPr marL="0" indent="0" algn="l" fontAlgn="base">
              <a:buNone/>
            </a:pPr>
            <a:endParaRPr lang="en-CA" sz="1900" b="1" i="0" dirty="0">
              <a:solidFill>
                <a:srgbClr val="3A3A3A"/>
              </a:solidFill>
              <a:effectLst/>
              <a:latin typeface="+mj-lt"/>
            </a:endParaRPr>
          </a:p>
          <a:p>
            <a:pPr marL="0" indent="0" algn="l" fontAlgn="base">
              <a:buNone/>
            </a:pPr>
            <a:endParaRPr lang="en-CA" sz="1900" b="1" dirty="0">
              <a:solidFill>
                <a:srgbClr val="3A3A3A"/>
              </a:solidFill>
              <a:latin typeface="+mj-lt"/>
            </a:endParaRPr>
          </a:p>
          <a:p>
            <a:pPr marL="0" indent="0" algn="l" fontAlgn="base">
              <a:buNone/>
            </a:pPr>
            <a:endParaRPr lang="en-CA" sz="1900" b="1" i="0" dirty="0">
              <a:solidFill>
                <a:srgbClr val="3A3A3A"/>
              </a:solidFill>
              <a:effectLst/>
              <a:latin typeface="+mj-lt"/>
            </a:endParaRPr>
          </a:p>
          <a:p>
            <a:pPr marL="0" indent="0" algn="l" fontAlgn="base">
              <a:buNone/>
            </a:pPr>
            <a:endParaRPr lang="en-CA" sz="1900" b="1" i="0" dirty="0">
              <a:solidFill>
                <a:srgbClr val="3A3A3A"/>
              </a:solidFill>
              <a:effectLst/>
              <a:latin typeface="+mj-lt"/>
            </a:endParaRPr>
          </a:p>
          <a:p>
            <a:pPr algn="l" fontAlgn="base">
              <a:buFont typeface="Arial" panose="020B0604020202020204" pitchFamily="34" charset="0"/>
              <a:buChar char="•"/>
            </a:pPr>
            <a:r>
              <a:rPr lang="en-US" sz="1900" b="0" i="0" dirty="0">
                <a:solidFill>
                  <a:srgbClr val="000000"/>
                </a:solidFill>
                <a:effectLst/>
                <a:latin typeface="+mj-lt"/>
              </a:rPr>
              <a:t>The settings within the </a:t>
            </a:r>
            <a:r>
              <a:rPr lang="en-US" sz="1900" b="0" i="0" dirty="0" err="1">
                <a:solidFill>
                  <a:srgbClr val="000000"/>
                </a:solidFill>
                <a:effectLst/>
                <a:latin typeface="+mj-lt"/>
              </a:rPr>
              <a:t>LaunchSettings.json</a:t>
            </a:r>
            <a:r>
              <a:rPr lang="en-US" sz="1900" b="0" i="0" dirty="0">
                <a:solidFill>
                  <a:srgbClr val="000000"/>
                </a:solidFill>
                <a:effectLst/>
                <a:latin typeface="+mj-lt"/>
              </a:rPr>
              <a:t> file will be used when we ASP.NET core application is launched or ran either from Visual Studio or by using .NET Core CLI.</a:t>
            </a:r>
          </a:p>
          <a:p>
            <a:pPr algn="l" fontAlgn="base">
              <a:buFont typeface="Arial" panose="020B0604020202020204" pitchFamily="34" charset="0"/>
              <a:buChar char="•"/>
            </a:pPr>
            <a:r>
              <a:rPr lang="en-US" sz="1900" dirty="0">
                <a:solidFill>
                  <a:srgbClr val="000000"/>
                </a:solidFill>
                <a:latin typeface="+mj-lt"/>
              </a:rPr>
              <a:t>T</a:t>
            </a:r>
            <a:r>
              <a:rPr lang="en-US" sz="1900" b="0" i="0" dirty="0">
                <a:solidFill>
                  <a:srgbClr val="000000"/>
                </a:solidFill>
                <a:effectLst/>
                <a:latin typeface="+mj-lt"/>
              </a:rPr>
              <a:t>his </a:t>
            </a:r>
            <a:r>
              <a:rPr lang="en-US" sz="1900" b="0" i="0" dirty="0" err="1">
                <a:solidFill>
                  <a:srgbClr val="000000"/>
                </a:solidFill>
                <a:effectLst/>
                <a:latin typeface="+mj-lt"/>
              </a:rPr>
              <a:t>launchSettings.json</a:t>
            </a:r>
            <a:r>
              <a:rPr lang="en-US" sz="1900" b="0" i="0" dirty="0">
                <a:solidFill>
                  <a:srgbClr val="000000"/>
                </a:solidFill>
                <a:effectLst/>
                <a:latin typeface="+mj-lt"/>
              </a:rPr>
              <a:t> file is only used within the local development machine. </a:t>
            </a:r>
            <a:endParaRPr lang="en-CA" sz="1900" i="0" dirty="0">
              <a:solidFill>
                <a:srgbClr val="3A3A3A"/>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45</a:t>
            </a:fld>
            <a:endParaRPr lang="en-US"/>
          </a:p>
        </p:txBody>
      </p:sp>
      <p:pic>
        <p:nvPicPr>
          <p:cNvPr id="10" name="Picture 9">
            <a:extLst>
              <a:ext uri="{FF2B5EF4-FFF2-40B4-BE49-F238E27FC236}">
                <a16:creationId xmlns:a16="http://schemas.microsoft.com/office/drawing/2014/main" id="{5FC24EF2-5BD9-4FDA-9C9A-DE2D98409BE6}"/>
              </a:ext>
            </a:extLst>
          </p:cNvPr>
          <p:cNvPicPr>
            <a:picLocks noChangeAspect="1"/>
          </p:cNvPicPr>
          <p:nvPr/>
        </p:nvPicPr>
        <p:blipFill>
          <a:blip r:embed="rId2"/>
          <a:stretch>
            <a:fillRect/>
          </a:stretch>
        </p:blipFill>
        <p:spPr>
          <a:xfrm>
            <a:off x="1723851" y="2026805"/>
            <a:ext cx="4000847" cy="2651990"/>
          </a:xfrm>
          <a:prstGeom prst="rect">
            <a:avLst/>
          </a:prstGeom>
        </p:spPr>
      </p:pic>
    </p:spTree>
    <p:extLst>
      <p:ext uri="{BB962C8B-B14F-4D97-AF65-F5344CB8AC3E}">
        <p14:creationId xmlns:p14="http://schemas.microsoft.com/office/powerpoint/2010/main" val="317448719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p>
          <a:p>
            <a:pPr algn="l" fontAlgn="base">
              <a:buFont typeface="Arial" panose="020B0604020202020204" pitchFamily="34" charset="0"/>
              <a:buChar char="•"/>
            </a:pPr>
            <a:r>
              <a:rPr lang="en-US" sz="1900" dirty="0">
                <a:solidFill>
                  <a:srgbClr val="000000"/>
                </a:solidFill>
                <a:latin typeface="+mj-lt"/>
              </a:rPr>
              <a:t>O</a:t>
            </a:r>
            <a:r>
              <a:rPr lang="en-US" sz="1900" b="0" i="0" dirty="0">
                <a:solidFill>
                  <a:srgbClr val="000000"/>
                </a:solidFill>
                <a:effectLst/>
                <a:latin typeface="+mj-lt"/>
              </a:rPr>
              <a:t>pening the </a:t>
            </a:r>
            <a:r>
              <a:rPr lang="en-US" sz="1900" b="1" i="0" dirty="0" err="1">
                <a:solidFill>
                  <a:srgbClr val="000000"/>
                </a:solidFill>
                <a:effectLst/>
                <a:latin typeface="+mj-lt"/>
              </a:rPr>
              <a:t>launchSettings.json</a:t>
            </a:r>
            <a:r>
              <a:rPr lang="en-US" sz="1900" b="0" i="0" dirty="0">
                <a:solidFill>
                  <a:srgbClr val="000000"/>
                </a:solidFill>
                <a:effectLst/>
                <a:latin typeface="+mj-lt"/>
              </a:rPr>
              <a:t> file, then by default,  </a:t>
            </a:r>
            <a:r>
              <a:rPr lang="en-US" sz="1900" dirty="0">
                <a:solidFill>
                  <a:srgbClr val="000000"/>
                </a:solidFill>
                <a:latin typeface="+mj-lt"/>
              </a:rPr>
              <a:t>the </a:t>
            </a:r>
            <a:r>
              <a:rPr lang="en-US" sz="1900" b="0" i="0" dirty="0">
                <a:solidFill>
                  <a:srgbClr val="000000"/>
                </a:solidFill>
                <a:effectLst/>
                <a:latin typeface="+mj-lt"/>
              </a:rPr>
              <a:t>settings within that file in ASP.NET Core 7 (.NET 7) Applications is as below</a:t>
            </a:r>
            <a:endParaRPr lang="en-US" sz="1900"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lvl="1">
              <a:buFont typeface="Arial" panose="020B0604020202020204" pitchFamily="34" charset="0"/>
              <a:buChar char="•"/>
            </a:pPr>
            <a:endParaRPr lang="en-US" sz="2000" b="1" dirty="0">
              <a:solidFill>
                <a:srgbClr val="000000"/>
              </a:solidFill>
              <a:latin typeface="+mj-lt"/>
            </a:endParaRPr>
          </a:p>
          <a:p>
            <a:pPr lvl="1">
              <a:buFont typeface="Arial" panose="020B0604020202020204" pitchFamily="34" charset="0"/>
              <a:buChar char="•"/>
            </a:pPr>
            <a:endParaRPr lang="en-US" sz="2000" b="1" i="0" dirty="0">
              <a:solidFill>
                <a:srgbClr val="000000"/>
              </a:solidFill>
              <a:effectLst/>
              <a:latin typeface="+mj-lt"/>
            </a:endParaRPr>
          </a:p>
          <a:p>
            <a:pPr marL="548640" lvl="2" indent="0">
              <a:buNone/>
            </a:pPr>
            <a:endParaRPr lang="en-US" sz="1900" i="0" dirty="0">
              <a:solidFill>
                <a:srgbClr val="000000"/>
              </a:solidFill>
              <a:effectLst/>
              <a:latin typeface="+mj-lt"/>
            </a:endParaRPr>
          </a:p>
          <a:p>
            <a:pPr lvl="5">
              <a:buFont typeface="Wingdings" panose="05000000000000000000" pitchFamily="2" charset="2"/>
              <a:buChar char="q"/>
            </a:pPr>
            <a:endParaRPr lang="en-US" sz="1900" b="0" i="0" dirty="0">
              <a:solidFill>
                <a:srgbClr val="3A3A3A"/>
              </a:solidFill>
              <a:effectLst/>
              <a:latin typeface="+mj-lt"/>
            </a:endParaRPr>
          </a:p>
          <a:p>
            <a:pPr lvl="3">
              <a:buFont typeface="Courier New" panose="02070309020205020404" pitchFamily="49" charset="0"/>
              <a:buChar char="o"/>
            </a:pPr>
            <a:endParaRPr lang="en-US" sz="1900" b="0" i="0" dirty="0">
              <a:solidFill>
                <a:srgbClr val="3A3A3A"/>
              </a:solidFill>
              <a:effectLst/>
              <a:latin typeface="+mj-lt"/>
            </a:endParaRP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46</a:t>
            </a:fld>
            <a:endParaRPr lang="en-US"/>
          </a:p>
        </p:txBody>
      </p:sp>
      <p:pic>
        <p:nvPicPr>
          <p:cNvPr id="7" name="Picture 6">
            <a:extLst>
              <a:ext uri="{FF2B5EF4-FFF2-40B4-BE49-F238E27FC236}">
                <a16:creationId xmlns:a16="http://schemas.microsoft.com/office/drawing/2014/main" id="{C6F816EE-F560-4106-8619-D46C8742A024}"/>
              </a:ext>
            </a:extLst>
          </p:cNvPr>
          <p:cNvPicPr>
            <a:picLocks noChangeAspect="1"/>
          </p:cNvPicPr>
          <p:nvPr/>
        </p:nvPicPr>
        <p:blipFill>
          <a:blip r:embed="rId2"/>
          <a:stretch>
            <a:fillRect/>
          </a:stretch>
        </p:blipFill>
        <p:spPr>
          <a:xfrm>
            <a:off x="3293453" y="2358058"/>
            <a:ext cx="6729043" cy="3857348"/>
          </a:xfrm>
          <a:prstGeom prst="rect">
            <a:avLst/>
          </a:prstGeom>
        </p:spPr>
      </p:pic>
    </p:spTree>
    <p:extLst>
      <p:ext uri="{BB962C8B-B14F-4D97-AF65-F5344CB8AC3E}">
        <p14:creationId xmlns:p14="http://schemas.microsoft.com/office/powerpoint/2010/main" val="99678876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endParaRPr lang="en-US" b="1" i="0" dirty="0">
              <a:solidFill>
                <a:srgbClr val="3A3A3A"/>
              </a:solidFill>
              <a:effectLst/>
              <a:latin typeface="+mj-lt"/>
            </a:endParaRPr>
          </a:p>
          <a:p>
            <a:pPr lvl="1" fontAlgn="base">
              <a:buFont typeface="Arial" panose="020B0604020202020204" pitchFamily="34" charset="0"/>
              <a:buChar char="•"/>
            </a:pPr>
            <a:r>
              <a:rPr lang="en-US" sz="1900" dirty="0">
                <a:solidFill>
                  <a:srgbClr val="3A3A3A"/>
                </a:solidFill>
                <a:latin typeface="+mj-lt"/>
              </a:rPr>
              <a:t>Within the profiles there are 3 sections</a:t>
            </a:r>
          </a:p>
          <a:p>
            <a:pPr lvl="2" fontAlgn="base">
              <a:buFont typeface="Courier New" panose="02070309020205020404" pitchFamily="49" charset="0"/>
              <a:buChar char="o"/>
            </a:pPr>
            <a:r>
              <a:rPr lang="en-US" sz="1700" dirty="0">
                <a:solidFill>
                  <a:srgbClr val="3A3A3A"/>
                </a:solidFill>
                <a:latin typeface="+mj-lt"/>
              </a:rPr>
              <a:t>http</a:t>
            </a:r>
          </a:p>
          <a:p>
            <a:pPr lvl="2" fontAlgn="base">
              <a:buFont typeface="Courier New" panose="02070309020205020404" pitchFamily="49" charset="0"/>
              <a:buChar char="o"/>
            </a:pPr>
            <a:r>
              <a:rPr lang="en-US" sz="1700" dirty="0">
                <a:solidFill>
                  <a:srgbClr val="3A3A3A"/>
                </a:solidFill>
                <a:latin typeface="+mj-lt"/>
              </a:rPr>
              <a:t>https</a:t>
            </a:r>
          </a:p>
          <a:p>
            <a:pPr lvl="2" fontAlgn="base">
              <a:buFont typeface="Courier New" panose="02070309020205020404" pitchFamily="49" charset="0"/>
              <a:buChar char="o"/>
            </a:pPr>
            <a:r>
              <a:rPr lang="en-US" sz="1700" dirty="0">
                <a:solidFill>
                  <a:srgbClr val="3A3A3A"/>
                </a:solidFill>
                <a:latin typeface="+mj-lt"/>
              </a:rPr>
              <a:t>IIS Express</a:t>
            </a:r>
          </a:p>
          <a:p>
            <a:pPr lvl="1" fontAlgn="base">
              <a:buFont typeface="Arial" panose="020B0604020202020204" pitchFamily="34" charset="0"/>
              <a:buChar char="•"/>
            </a:pPr>
            <a:r>
              <a:rPr lang="en-US" sz="1900" dirty="0" err="1">
                <a:solidFill>
                  <a:srgbClr val="3A3A3A"/>
                </a:solidFill>
                <a:latin typeface="+mj-lt"/>
              </a:rPr>
              <a:t>CommandName</a:t>
            </a:r>
            <a:r>
              <a:rPr lang="en-US" sz="1900" dirty="0">
                <a:solidFill>
                  <a:srgbClr val="3A3A3A"/>
                </a:solidFill>
                <a:latin typeface="+mj-lt"/>
              </a:rPr>
              <a:t>: the value of the </a:t>
            </a:r>
            <a:r>
              <a:rPr lang="en-US" sz="1900" dirty="0" err="1">
                <a:solidFill>
                  <a:srgbClr val="3A3A3A"/>
                </a:solidFill>
                <a:latin typeface="+mj-lt"/>
              </a:rPr>
              <a:t>commandName</a:t>
            </a:r>
            <a:r>
              <a:rPr lang="en-US" sz="1900" dirty="0">
                <a:solidFill>
                  <a:srgbClr val="3A3A3A"/>
                </a:solidFill>
                <a:latin typeface="+mj-lt"/>
              </a:rPr>
              <a:t> property of the </a:t>
            </a:r>
            <a:r>
              <a:rPr lang="en-US" sz="1900" dirty="0" err="1">
                <a:solidFill>
                  <a:srgbClr val="3A3A3A"/>
                </a:solidFill>
                <a:latin typeface="+mj-lt"/>
              </a:rPr>
              <a:t>launchSettings.json</a:t>
            </a:r>
            <a:r>
              <a:rPr lang="en-US" sz="1900" dirty="0">
                <a:solidFill>
                  <a:srgbClr val="3A3A3A"/>
                </a:solidFill>
                <a:latin typeface="+mj-lt"/>
              </a:rPr>
              <a:t> file can be any one of the following</a:t>
            </a:r>
          </a:p>
          <a:p>
            <a:pPr lvl="2" fontAlgn="base">
              <a:buFont typeface="Courier New" panose="02070309020205020404" pitchFamily="49" charset="0"/>
              <a:buChar char="o"/>
            </a:pPr>
            <a:r>
              <a:rPr lang="en-US" sz="1700" dirty="0" err="1">
                <a:solidFill>
                  <a:srgbClr val="3A3A3A"/>
                </a:solidFill>
                <a:latin typeface="+mj-lt"/>
              </a:rPr>
              <a:t>IISExpress</a:t>
            </a:r>
            <a:endParaRPr lang="en-US" sz="1700" dirty="0">
              <a:solidFill>
                <a:srgbClr val="3A3A3A"/>
              </a:solidFill>
              <a:latin typeface="+mj-lt"/>
            </a:endParaRPr>
          </a:p>
          <a:p>
            <a:pPr lvl="2" fontAlgn="base">
              <a:buFont typeface="Courier New" panose="02070309020205020404" pitchFamily="49" charset="0"/>
              <a:buChar char="o"/>
            </a:pPr>
            <a:r>
              <a:rPr lang="en-US" sz="1700" dirty="0">
                <a:solidFill>
                  <a:srgbClr val="3A3A3A"/>
                </a:solidFill>
                <a:latin typeface="+mj-lt"/>
              </a:rPr>
              <a:t>IIS</a:t>
            </a:r>
          </a:p>
          <a:p>
            <a:pPr lvl="2" fontAlgn="base">
              <a:buFont typeface="Courier New" panose="02070309020205020404" pitchFamily="49" charset="0"/>
              <a:buChar char="o"/>
            </a:pPr>
            <a:r>
              <a:rPr lang="en-US" sz="1700" dirty="0">
                <a:solidFill>
                  <a:srgbClr val="3A3A3A"/>
                </a:solidFill>
                <a:latin typeface="+mj-lt"/>
              </a:rPr>
              <a:t>Project</a:t>
            </a:r>
          </a:p>
          <a:p>
            <a:pPr lvl="1" fontAlgn="base">
              <a:buFont typeface="Arial" panose="020B0604020202020204" pitchFamily="34" charset="0"/>
              <a:buChar char="•"/>
            </a:pPr>
            <a:r>
              <a:rPr lang="en-US" sz="1900" b="0" i="0" dirty="0">
                <a:solidFill>
                  <a:srgbClr val="000000"/>
                </a:solidFill>
                <a:effectLst/>
                <a:latin typeface="+mj-lt"/>
              </a:rPr>
              <a:t>The </a:t>
            </a:r>
            <a:r>
              <a:rPr lang="en-US" sz="1900" b="0" i="0" dirty="0" err="1">
                <a:solidFill>
                  <a:srgbClr val="000000"/>
                </a:solidFill>
                <a:effectLst/>
                <a:latin typeface="+mj-lt"/>
              </a:rPr>
              <a:t>CommandName</a:t>
            </a:r>
            <a:r>
              <a:rPr lang="en-US" sz="1900" b="0" i="0" dirty="0">
                <a:solidFill>
                  <a:srgbClr val="000000"/>
                </a:solidFill>
                <a:effectLst/>
                <a:latin typeface="+mj-lt"/>
              </a:rPr>
              <a:t> property value of the </a:t>
            </a:r>
            <a:r>
              <a:rPr lang="en-US" sz="1900" b="0" i="0" dirty="0" err="1">
                <a:solidFill>
                  <a:srgbClr val="000000"/>
                </a:solidFill>
                <a:effectLst/>
                <a:latin typeface="+mj-lt"/>
              </a:rPr>
              <a:t>launchSettings.json</a:t>
            </a:r>
            <a:r>
              <a:rPr lang="en-US" sz="1900" b="0" i="0" dirty="0">
                <a:solidFill>
                  <a:srgbClr val="000000"/>
                </a:solidFill>
                <a:effectLst/>
                <a:latin typeface="+mj-lt"/>
              </a:rPr>
              <a:t> file, along with the </a:t>
            </a:r>
            <a:r>
              <a:rPr lang="en-US" sz="1900" b="0" i="0" dirty="0" err="1">
                <a:solidFill>
                  <a:srgbClr val="000000"/>
                </a:solidFill>
                <a:effectLst/>
                <a:latin typeface="+mj-lt"/>
              </a:rPr>
              <a:t>AspNetCoreHostingModel</a:t>
            </a:r>
            <a:r>
              <a:rPr lang="en-US" sz="1900" b="1" i="0" dirty="0">
                <a:solidFill>
                  <a:srgbClr val="000000"/>
                </a:solidFill>
                <a:effectLst/>
                <a:latin typeface="+mj-lt"/>
              </a:rPr>
              <a:t> </a:t>
            </a:r>
            <a:r>
              <a:rPr lang="en-US" sz="1900" b="0" i="0" dirty="0">
                <a:solidFill>
                  <a:srgbClr val="000000"/>
                </a:solidFill>
                <a:effectLst/>
                <a:latin typeface="+mj-lt"/>
              </a:rPr>
              <a:t>element value from the application’s project file, will determine the internal and external web server (reverse proxy server) that is going to use to host the application and handle the incoming HTTP Requests. </a:t>
            </a:r>
            <a:r>
              <a:rPr lang="en-US" sz="1900" dirty="0">
                <a:solidFill>
                  <a:srgbClr val="000000"/>
                </a:solidFill>
                <a:latin typeface="+mj-lt"/>
              </a:rPr>
              <a:t>See the table on the next slide.</a:t>
            </a:r>
            <a:endParaRPr lang="en-US" sz="1900" dirty="0">
              <a:solidFill>
                <a:srgbClr val="3A3A3A"/>
              </a:solidFill>
              <a:latin typeface="+mj-lt"/>
            </a:endParaRPr>
          </a:p>
          <a:p>
            <a:pPr lvl="1" fontAlgn="base">
              <a:buFont typeface="Arial" panose="020B0604020202020204" pitchFamily="34" charset="0"/>
              <a:buChar char="•"/>
            </a:pPr>
            <a:endParaRPr lang="en-CA" sz="1700" b="1"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47</a:t>
            </a:fld>
            <a:endParaRPr lang="en-US"/>
          </a:p>
        </p:txBody>
      </p:sp>
    </p:spTree>
    <p:extLst>
      <p:ext uri="{BB962C8B-B14F-4D97-AF65-F5344CB8AC3E}">
        <p14:creationId xmlns:p14="http://schemas.microsoft.com/office/powerpoint/2010/main" val="204780165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endParaRPr lang="en-US" b="1" i="0" dirty="0">
              <a:solidFill>
                <a:srgbClr val="3A3A3A"/>
              </a:solidFill>
              <a:effectLst/>
              <a:latin typeface="+mj-lt"/>
            </a:endParaRPr>
          </a:p>
          <a:p>
            <a:pPr marL="274320" lvl="1" indent="0" fontAlgn="base">
              <a:buNone/>
            </a:pPr>
            <a:endParaRPr lang="en-CA" sz="1700" b="1"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48</a:t>
            </a:fld>
            <a:endParaRPr lang="en-US"/>
          </a:p>
        </p:txBody>
      </p:sp>
      <p:graphicFrame>
        <p:nvGraphicFramePr>
          <p:cNvPr id="6" name="Table 6">
            <a:extLst>
              <a:ext uri="{FF2B5EF4-FFF2-40B4-BE49-F238E27FC236}">
                <a16:creationId xmlns:a16="http://schemas.microsoft.com/office/drawing/2014/main" id="{A6287589-4FEC-45D0-AEBC-6DE31DB7DD0B}"/>
              </a:ext>
            </a:extLst>
          </p:cNvPr>
          <p:cNvGraphicFramePr>
            <a:graphicFrameLocks noGrp="1"/>
          </p:cNvGraphicFramePr>
          <p:nvPr>
            <p:extLst>
              <p:ext uri="{D42A27DB-BD31-4B8C-83A1-F6EECF244321}">
                <p14:modId xmlns:p14="http://schemas.microsoft.com/office/powerpoint/2010/main" val="805207907"/>
              </p:ext>
            </p:extLst>
          </p:nvPr>
        </p:nvGraphicFramePr>
        <p:xfrm>
          <a:off x="1885950" y="2196041"/>
          <a:ext cx="8093075" cy="2849880"/>
        </p:xfrm>
        <a:graphic>
          <a:graphicData uri="http://schemas.openxmlformats.org/drawingml/2006/table">
            <a:tbl>
              <a:tblPr firstRow="1" bandRow="1">
                <a:tableStyleId>{7DF18680-E054-41AD-8BC1-D1AEF772440D}</a:tableStyleId>
              </a:tblPr>
              <a:tblGrid>
                <a:gridCol w="1997075">
                  <a:extLst>
                    <a:ext uri="{9D8B030D-6E8A-4147-A177-3AD203B41FA5}">
                      <a16:colId xmlns:a16="http://schemas.microsoft.com/office/drawing/2014/main" val="852478032"/>
                    </a:ext>
                  </a:extLst>
                </a:gridCol>
                <a:gridCol w="2032000">
                  <a:extLst>
                    <a:ext uri="{9D8B030D-6E8A-4147-A177-3AD203B41FA5}">
                      <a16:colId xmlns:a16="http://schemas.microsoft.com/office/drawing/2014/main" val="2813881019"/>
                    </a:ext>
                  </a:extLst>
                </a:gridCol>
                <a:gridCol w="2032000">
                  <a:extLst>
                    <a:ext uri="{9D8B030D-6E8A-4147-A177-3AD203B41FA5}">
                      <a16:colId xmlns:a16="http://schemas.microsoft.com/office/drawing/2014/main" val="1913576511"/>
                    </a:ext>
                  </a:extLst>
                </a:gridCol>
                <a:gridCol w="2032000">
                  <a:extLst>
                    <a:ext uri="{9D8B030D-6E8A-4147-A177-3AD203B41FA5}">
                      <a16:colId xmlns:a16="http://schemas.microsoft.com/office/drawing/2014/main" val="3650070180"/>
                    </a:ext>
                  </a:extLst>
                </a:gridCol>
              </a:tblGrid>
              <a:tr h="370840">
                <a:tc>
                  <a:txBody>
                    <a:bodyPr/>
                    <a:lstStyle/>
                    <a:p>
                      <a:r>
                        <a:rPr lang="en-CA" sz="1600" dirty="0" err="1">
                          <a:solidFill>
                            <a:schemeClr val="tx1"/>
                          </a:solidFill>
                        </a:rPr>
                        <a:t>CommandName</a:t>
                      </a:r>
                      <a:endParaRPr lang="en-CA" sz="1600" dirty="0">
                        <a:solidFill>
                          <a:schemeClr val="tx1"/>
                        </a:solidFill>
                      </a:endParaRPr>
                    </a:p>
                  </a:txBody>
                  <a:tcPr/>
                </a:tc>
                <a:tc>
                  <a:txBody>
                    <a:bodyPr/>
                    <a:lstStyle/>
                    <a:p>
                      <a:r>
                        <a:rPr lang="en-CA" sz="1600" dirty="0">
                          <a:solidFill>
                            <a:schemeClr val="tx1"/>
                          </a:solidFill>
                        </a:rPr>
                        <a:t>Hosting Model</a:t>
                      </a:r>
                    </a:p>
                  </a:txBody>
                  <a:tcPr/>
                </a:tc>
                <a:tc>
                  <a:txBody>
                    <a:bodyPr/>
                    <a:lstStyle/>
                    <a:p>
                      <a:r>
                        <a:rPr lang="en-CA" sz="1600" dirty="0">
                          <a:solidFill>
                            <a:schemeClr val="tx1"/>
                          </a:solidFill>
                        </a:rPr>
                        <a:t>Internal Web Server</a:t>
                      </a:r>
                    </a:p>
                  </a:txBody>
                  <a:tcPr/>
                </a:tc>
                <a:tc>
                  <a:txBody>
                    <a:bodyPr/>
                    <a:lstStyle/>
                    <a:p>
                      <a:r>
                        <a:rPr lang="en-CA" sz="1600" dirty="0">
                          <a:solidFill>
                            <a:schemeClr val="tx1"/>
                          </a:solidFill>
                        </a:rPr>
                        <a:t>External Web Server</a:t>
                      </a:r>
                    </a:p>
                  </a:txBody>
                  <a:tcPr/>
                </a:tc>
                <a:extLst>
                  <a:ext uri="{0D108BD9-81ED-4DB2-BD59-A6C34878D82A}">
                    <a16:rowId xmlns:a16="http://schemas.microsoft.com/office/drawing/2014/main" val="1307098336"/>
                  </a:ext>
                </a:extLst>
              </a:tr>
              <a:tr h="370840">
                <a:tc>
                  <a:txBody>
                    <a:bodyPr/>
                    <a:lstStyle/>
                    <a:p>
                      <a:r>
                        <a:rPr lang="en-CA" sz="1600" dirty="0"/>
                        <a:t>Project</a:t>
                      </a:r>
                    </a:p>
                  </a:txBody>
                  <a:tcPr/>
                </a:tc>
                <a:tc>
                  <a:txBody>
                    <a:bodyPr/>
                    <a:lstStyle/>
                    <a:p>
                      <a:r>
                        <a:rPr lang="en-CA" sz="1600" dirty="0"/>
                        <a:t>Hosting setting ignored</a:t>
                      </a:r>
                    </a:p>
                  </a:txBody>
                  <a:tcPr/>
                </a:tc>
                <a:tc>
                  <a:txBody>
                    <a:bodyPr/>
                    <a:lstStyle/>
                    <a:p>
                      <a:r>
                        <a:rPr lang="en-CA" sz="1600" dirty="0"/>
                        <a:t>Only one web server used</a:t>
                      </a:r>
                    </a:p>
                  </a:txBody>
                  <a:tcPr/>
                </a:tc>
                <a:tc>
                  <a:txBody>
                    <a:bodyPr/>
                    <a:lstStyle/>
                    <a:p>
                      <a:r>
                        <a:rPr lang="en-CA" sz="1600" dirty="0"/>
                        <a:t>Kestrel</a:t>
                      </a:r>
                    </a:p>
                  </a:txBody>
                  <a:tcPr/>
                </a:tc>
                <a:extLst>
                  <a:ext uri="{0D108BD9-81ED-4DB2-BD59-A6C34878D82A}">
                    <a16:rowId xmlns:a16="http://schemas.microsoft.com/office/drawing/2014/main" val="161814247"/>
                  </a:ext>
                </a:extLst>
              </a:tr>
              <a:tr h="370840">
                <a:tc>
                  <a:txBody>
                    <a:bodyPr/>
                    <a:lstStyle/>
                    <a:p>
                      <a:r>
                        <a:rPr lang="en-CA" sz="1600" dirty="0" err="1"/>
                        <a:t>InProcess</a:t>
                      </a:r>
                      <a:endParaRPr lang="en-CA" sz="1600" dirty="0"/>
                    </a:p>
                  </a:txBody>
                  <a:tcPr/>
                </a:tc>
                <a:tc>
                  <a:txBody>
                    <a:bodyPr/>
                    <a:lstStyle/>
                    <a:p>
                      <a:r>
                        <a:rPr lang="en-CA" sz="1600" dirty="0" err="1"/>
                        <a:t>InProcess</a:t>
                      </a:r>
                      <a:endParaRPr lang="en-CA" sz="1600" dirty="0"/>
                    </a:p>
                  </a:txBody>
                  <a:tcPr/>
                </a:tc>
                <a:tc>
                  <a:txBody>
                    <a:bodyPr/>
                    <a:lstStyle/>
                    <a:p>
                      <a:r>
                        <a:rPr lang="en-CA" sz="1600" dirty="0"/>
                        <a:t>Only one web server used</a:t>
                      </a:r>
                    </a:p>
                  </a:txBody>
                  <a:tcPr/>
                </a:tc>
                <a:tc>
                  <a:txBody>
                    <a:bodyPr/>
                    <a:lstStyle/>
                    <a:p>
                      <a:r>
                        <a:rPr lang="en-CA" sz="1600" dirty="0"/>
                        <a:t>IIS Express</a:t>
                      </a:r>
                    </a:p>
                  </a:txBody>
                  <a:tcPr/>
                </a:tc>
                <a:extLst>
                  <a:ext uri="{0D108BD9-81ED-4DB2-BD59-A6C34878D82A}">
                    <a16:rowId xmlns:a16="http://schemas.microsoft.com/office/drawing/2014/main" val="2275400963"/>
                  </a:ext>
                </a:extLst>
              </a:tr>
              <a:tr h="370840">
                <a:tc>
                  <a:txBody>
                    <a:bodyPr/>
                    <a:lstStyle/>
                    <a:p>
                      <a:r>
                        <a:rPr lang="en-CA" sz="1600" dirty="0" err="1"/>
                        <a:t>IISExpress</a:t>
                      </a:r>
                      <a:endParaRPr lang="en-CA" sz="1600" dirty="0"/>
                    </a:p>
                  </a:txBody>
                  <a:tcPr/>
                </a:tc>
                <a:tc>
                  <a:txBody>
                    <a:bodyPr/>
                    <a:lstStyle/>
                    <a:p>
                      <a:r>
                        <a:rPr lang="en-CA" sz="1600" dirty="0" err="1"/>
                        <a:t>OutOfProcess</a:t>
                      </a:r>
                      <a:endParaRPr lang="en-CA" sz="1600" dirty="0"/>
                    </a:p>
                  </a:txBody>
                  <a:tcPr/>
                </a:tc>
                <a:tc>
                  <a:txBody>
                    <a:bodyPr/>
                    <a:lstStyle/>
                    <a:p>
                      <a:r>
                        <a:rPr lang="en-CA" sz="1600" dirty="0"/>
                        <a:t>Kestrel</a:t>
                      </a:r>
                    </a:p>
                  </a:txBody>
                  <a:tcPr/>
                </a:tc>
                <a:tc>
                  <a:txBody>
                    <a:bodyPr/>
                    <a:lstStyle/>
                    <a:p>
                      <a:r>
                        <a:rPr lang="en-CA" sz="1600" dirty="0"/>
                        <a:t>IIS Express</a:t>
                      </a:r>
                    </a:p>
                  </a:txBody>
                  <a:tcPr/>
                </a:tc>
                <a:extLst>
                  <a:ext uri="{0D108BD9-81ED-4DB2-BD59-A6C34878D82A}">
                    <a16:rowId xmlns:a16="http://schemas.microsoft.com/office/drawing/2014/main" val="2880214938"/>
                  </a:ext>
                </a:extLst>
              </a:tr>
              <a:tr h="370840">
                <a:tc>
                  <a:txBody>
                    <a:bodyPr/>
                    <a:lstStyle/>
                    <a:p>
                      <a:r>
                        <a:rPr lang="en-CA" sz="1600" dirty="0"/>
                        <a:t>IIS</a:t>
                      </a:r>
                    </a:p>
                  </a:txBody>
                  <a:tcPr/>
                </a:tc>
                <a:tc>
                  <a:txBody>
                    <a:bodyPr/>
                    <a:lstStyle/>
                    <a:p>
                      <a:r>
                        <a:rPr lang="en-CA" sz="1600" dirty="0" err="1"/>
                        <a:t>InProcess</a:t>
                      </a:r>
                      <a:endParaRPr lang="en-CA" sz="1600" dirty="0"/>
                    </a:p>
                  </a:txBody>
                  <a:tcPr/>
                </a:tc>
                <a:tc>
                  <a:txBody>
                    <a:bodyPr/>
                    <a:lstStyle/>
                    <a:p>
                      <a:r>
                        <a:rPr lang="en-CA" sz="1600" dirty="0"/>
                        <a:t>Only one web server used</a:t>
                      </a:r>
                    </a:p>
                  </a:txBody>
                  <a:tcPr/>
                </a:tc>
                <a:tc>
                  <a:txBody>
                    <a:bodyPr/>
                    <a:lstStyle/>
                    <a:p>
                      <a:r>
                        <a:rPr lang="en-CA" sz="1600" dirty="0"/>
                        <a:t>IIS</a:t>
                      </a:r>
                    </a:p>
                  </a:txBody>
                  <a:tcPr/>
                </a:tc>
                <a:extLst>
                  <a:ext uri="{0D108BD9-81ED-4DB2-BD59-A6C34878D82A}">
                    <a16:rowId xmlns:a16="http://schemas.microsoft.com/office/drawing/2014/main" val="1950285743"/>
                  </a:ext>
                </a:extLst>
              </a:tr>
              <a:tr h="370840">
                <a:tc>
                  <a:txBody>
                    <a:bodyPr/>
                    <a:lstStyle/>
                    <a:p>
                      <a:r>
                        <a:rPr lang="en-CA" sz="1600" dirty="0"/>
                        <a:t>IIS</a:t>
                      </a:r>
                    </a:p>
                  </a:txBody>
                  <a:tcPr/>
                </a:tc>
                <a:tc>
                  <a:txBody>
                    <a:bodyPr/>
                    <a:lstStyle/>
                    <a:p>
                      <a:r>
                        <a:rPr lang="en-CA" sz="1600" dirty="0" err="1"/>
                        <a:t>OutOfProcess</a:t>
                      </a:r>
                      <a:endParaRPr lang="en-CA" sz="1600" dirty="0"/>
                    </a:p>
                  </a:txBody>
                  <a:tcPr/>
                </a:tc>
                <a:tc>
                  <a:txBody>
                    <a:bodyPr/>
                    <a:lstStyle/>
                    <a:p>
                      <a:r>
                        <a:rPr lang="en-CA" sz="1600" dirty="0"/>
                        <a:t>Kestrel</a:t>
                      </a:r>
                    </a:p>
                  </a:txBody>
                  <a:tcPr/>
                </a:tc>
                <a:tc>
                  <a:txBody>
                    <a:bodyPr/>
                    <a:lstStyle/>
                    <a:p>
                      <a:r>
                        <a:rPr lang="en-CA" sz="1600" dirty="0"/>
                        <a:t>IIS</a:t>
                      </a:r>
                    </a:p>
                  </a:txBody>
                  <a:tcPr/>
                </a:tc>
                <a:extLst>
                  <a:ext uri="{0D108BD9-81ED-4DB2-BD59-A6C34878D82A}">
                    <a16:rowId xmlns:a16="http://schemas.microsoft.com/office/drawing/2014/main" val="3309322695"/>
                  </a:ext>
                </a:extLst>
              </a:tr>
            </a:tbl>
          </a:graphicData>
        </a:graphic>
      </p:graphicFrame>
    </p:spTree>
    <p:extLst>
      <p:ext uri="{BB962C8B-B14F-4D97-AF65-F5344CB8AC3E}">
        <p14:creationId xmlns:p14="http://schemas.microsoft.com/office/powerpoint/2010/main" val="410730831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p>
          <a:p>
            <a:pPr lvl="1" fontAlgn="base">
              <a:buFont typeface="Arial" panose="020B0604020202020204" pitchFamily="34" charset="0"/>
              <a:buChar char="•"/>
            </a:pPr>
            <a:r>
              <a:rPr lang="en-US" sz="1900" b="1" i="0" dirty="0" err="1">
                <a:solidFill>
                  <a:srgbClr val="000000"/>
                </a:solidFill>
                <a:effectLst/>
                <a:latin typeface="+mj-lt"/>
              </a:rPr>
              <a:t>launchBrowser</a:t>
            </a:r>
            <a:r>
              <a:rPr lang="en-US" sz="1900" b="1" i="0" dirty="0">
                <a:solidFill>
                  <a:srgbClr val="000000"/>
                </a:solidFill>
                <a:effectLst/>
                <a:latin typeface="+mj-lt"/>
              </a:rPr>
              <a:t>:</a:t>
            </a:r>
            <a:r>
              <a:rPr lang="en-US" sz="1900" b="0" i="0" dirty="0">
                <a:solidFill>
                  <a:srgbClr val="000000"/>
                </a:solidFill>
                <a:effectLst/>
                <a:latin typeface="+mj-lt"/>
              </a:rPr>
              <a:t> This property determines whether to launch the browser and open the root URL or not. The value true indicates that it will launch the browser, and the value false means it will launch the web browser once it hosts the application.</a:t>
            </a:r>
          </a:p>
          <a:p>
            <a:pPr lvl="1" fontAlgn="base">
              <a:buFont typeface="Arial" panose="020B0604020202020204" pitchFamily="34" charset="0"/>
              <a:buChar char="•"/>
            </a:pPr>
            <a:r>
              <a:rPr lang="en-US" sz="1900" b="1" i="0" dirty="0" err="1">
                <a:solidFill>
                  <a:srgbClr val="000000"/>
                </a:solidFill>
                <a:effectLst/>
                <a:latin typeface="+mj-lt"/>
              </a:rPr>
              <a:t>environmentVariables</a:t>
            </a:r>
            <a:r>
              <a:rPr lang="en-US" sz="1900" b="1" i="0" dirty="0">
                <a:solidFill>
                  <a:srgbClr val="000000"/>
                </a:solidFill>
                <a:effectLst/>
                <a:latin typeface="+mj-lt"/>
              </a:rPr>
              <a:t>:</a:t>
            </a:r>
            <a:r>
              <a:rPr lang="en-US" sz="1900" b="0" i="0" dirty="0">
                <a:solidFill>
                  <a:srgbClr val="000000"/>
                </a:solidFill>
                <a:effectLst/>
                <a:latin typeface="+mj-lt"/>
              </a:rPr>
              <a:t> This property allows us to declare configuration values. By default, it includes one configuration key called ASPNETCORE_ENVIRONMENT, using which the environment can be specified, such as Development, Production, and Staging.</a:t>
            </a:r>
          </a:p>
          <a:p>
            <a:pPr lvl="1" fontAlgn="base">
              <a:buFont typeface="Arial" panose="020B0604020202020204" pitchFamily="34" charset="0"/>
              <a:buChar char="•"/>
            </a:pPr>
            <a:r>
              <a:rPr lang="en-US" sz="1900" b="1" i="0" dirty="0" err="1">
                <a:solidFill>
                  <a:srgbClr val="3A3A3A"/>
                </a:solidFill>
                <a:effectLst/>
                <a:latin typeface="+mj-lt"/>
              </a:rPr>
              <a:t>applicationUrl</a:t>
            </a:r>
            <a:r>
              <a:rPr lang="en-US" sz="1900" b="1" i="0" dirty="0">
                <a:solidFill>
                  <a:srgbClr val="3A3A3A"/>
                </a:solidFill>
                <a:effectLst/>
                <a:latin typeface="+mj-lt"/>
              </a:rPr>
              <a:t>:</a:t>
            </a:r>
            <a:r>
              <a:rPr lang="en-US" sz="1900" b="0" i="0" dirty="0">
                <a:solidFill>
                  <a:srgbClr val="3A3A3A"/>
                </a:solidFill>
                <a:effectLst/>
                <a:latin typeface="+mj-lt"/>
              </a:rPr>
              <a:t> The </a:t>
            </a:r>
            <a:r>
              <a:rPr lang="en-US" sz="1900" b="0" i="0" dirty="0" err="1">
                <a:solidFill>
                  <a:srgbClr val="3A3A3A"/>
                </a:solidFill>
                <a:effectLst/>
                <a:latin typeface="+mj-lt"/>
              </a:rPr>
              <a:t>applicationUrl</a:t>
            </a:r>
            <a:r>
              <a:rPr lang="en-US" sz="1900" b="0" i="0" dirty="0">
                <a:solidFill>
                  <a:srgbClr val="3A3A3A"/>
                </a:solidFill>
                <a:effectLst/>
                <a:latin typeface="+mj-lt"/>
              </a:rPr>
              <a:t> property specifies the application base URL(s) using which the application can be accessed. If HTTPS is enabled while creating the project, then two URLs will be available, i.e., one URL using HTTP protocol and another URL using HTTPS protocol.</a:t>
            </a:r>
          </a:p>
          <a:p>
            <a:pPr lvl="1" fontAlgn="base">
              <a:buFont typeface="Arial" panose="020B0604020202020204" pitchFamily="34" charset="0"/>
              <a:buChar char="•"/>
            </a:pPr>
            <a:r>
              <a:rPr lang="en-US" sz="1900" b="1" i="0" dirty="0" err="1">
                <a:solidFill>
                  <a:srgbClr val="3A3A3A"/>
                </a:solidFill>
                <a:effectLst/>
                <a:latin typeface="+mj-lt"/>
              </a:rPr>
              <a:t>sslPort</a:t>
            </a:r>
            <a:r>
              <a:rPr lang="en-US" sz="1900" b="1" i="0" dirty="0">
                <a:solidFill>
                  <a:srgbClr val="3A3A3A"/>
                </a:solidFill>
                <a:effectLst/>
                <a:latin typeface="+mj-lt"/>
              </a:rPr>
              <a:t>:</a:t>
            </a:r>
            <a:r>
              <a:rPr lang="en-US" sz="1900" b="0" i="0" dirty="0">
                <a:solidFill>
                  <a:srgbClr val="3A3A3A"/>
                </a:solidFill>
                <a:effectLst/>
                <a:latin typeface="+mj-lt"/>
              </a:rPr>
              <a:t> This property specifies the HTTPS Port number using which the application can be accessed in the case of an IIS Express Server. The value 0 means you cannot access the application using HTTPS protocol.</a:t>
            </a:r>
            <a:endParaRPr lang="en-US" sz="1900" b="1" i="0" dirty="0">
              <a:solidFill>
                <a:srgbClr val="3A3A3A"/>
              </a:solidFill>
              <a:effectLst/>
              <a:latin typeface="+mj-lt"/>
            </a:endParaRPr>
          </a:p>
          <a:p>
            <a:pPr marL="274320" lvl="1" indent="0" fontAlgn="base">
              <a:buNone/>
            </a:pPr>
            <a:endParaRPr lang="en-CA" sz="1700" b="1"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49</a:t>
            </a:fld>
            <a:endParaRPr lang="en-US"/>
          </a:p>
        </p:txBody>
      </p:sp>
    </p:spTree>
    <p:extLst>
      <p:ext uri="{BB962C8B-B14F-4D97-AF65-F5344CB8AC3E}">
        <p14:creationId xmlns:p14="http://schemas.microsoft.com/office/powerpoint/2010/main" val="142953124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1066800" y="1500326"/>
            <a:ext cx="10058400" cy="4452418"/>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Benefits of .NET (.NET Core)</a:t>
            </a:r>
          </a:p>
          <a:p>
            <a:pPr lvl="2">
              <a:buFont typeface="Courier New" panose="02070309020205020404" pitchFamily="49" charset="0"/>
              <a:buChar char="o"/>
            </a:pPr>
            <a:r>
              <a:rPr lang="en-US" sz="1800" dirty="0"/>
              <a:t>Cross platform</a:t>
            </a:r>
          </a:p>
          <a:p>
            <a:pPr lvl="3">
              <a:buFont typeface="Wingdings" panose="05000000000000000000" pitchFamily="2" charset="2"/>
              <a:buChar char="§"/>
            </a:pPr>
            <a:r>
              <a:rPr lang="en-US" sz="1800" dirty="0"/>
              <a:t>.NET application can be developed and run across different platform like</a:t>
            </a:r>
          </a:p>
          <a:p>
            <a:pPr lvl="4">
              <a:buFont typeface="Wingdings" panose="05000000000000000000" pitchFamily="2" charset="2"/>
              <a:buChar char="q"/>
            </a:pPr>
            <a:r>
              <a:rPr lang="en-US" sz="1800" dirty="0"/>
              <a:t>Windows</a:t>
            </a:r>
          </a:p>
          <a:p>
            <a:pPr lvl="4">
              <a:buFont typeface="Wingdings" panose="05000000000000000000" pitchFamily="2" charset="2"/>
              <a:buChar char="q"/>
            </a:pPr>
            <a:r>
              <a:rPr lang="en-US" sz="1800" dirty="0"/>
              <a:t>macOS</a:t>
            </a:r>
          </a:p>
          <a:p>
            <a:pPr lvl="4">
              <a:buFont typeface="Wingdings" panose="05000000000000000000" pitchFamily="2" charset="2"/>
              <a:buChar char="q"/>
            </a:pPr>
            <a:r>
              <a:rPr lang="en-US" sz="1800" dirty="0"/>
              <a:t>Linux</a:t>
            </a:r>
          </a:p>
          <a:p>
            <a:pPr lvl="2">
              <a:buFont typeface="Courier New" panose="02070309020205020404" pitchFamily="49" charset="0"/>
              <a:buChar char="o"/>
            </a:pPr>
            <a:r>
              <a:rPr lang="en-US" sz="1800" dirty="0"/>
              <a:t>.NET application can be hosted on </a:t>
            </a:r>
          </a:p>
          <a:p>
            <a:pPr lvl="3">
              <a:buFont typeface="Wingdings" panose="05000000000000000000" pitchFamily="2" charset="2"/>
              <a:buChar char="§"/>
            </a:pPr>
            <a:r>
              <a:rPr lang="en-US" sz="1800" dirty="0"/>
              <a:t>IIS</a:t>
            </a:r>
          </a:p>
          <a:p>
            <a:pPr lvl="3">
              <a:buFont typeface="Wingdings" panose="05000000000000000000" pitchFamily="2" charset="2"/>
              <a:buChar char="§"/>
            </a:pPr>
            <a:r>
              <a:rPr lang="en-US" sz="1800" dirty="0"/>
              <a:t>Apache</a:t>
            </a:r>
          </a:p>
          <a:p>
            <a:pPr lvl="3">
              <a:buFont typeface="Wingdings" panose="05000000000000000000" pitchFamily="2" charset="2"/>
              <a:buChar char="§"/>
            </a:pPr>
            <a:r>
              <a:rPr lang="en-US" sz="1800" dirty="0"/>
              <a:t>Docker</a:t>
            </a:r>
          </a:p>
          <a:p>
            <a:pPr lvl="3">
              <a:buFont typeface="Wingdings" panose="05000000000000000000" pitchFamily="2" charset="2"/>
              <a:buChar char="§"/>
            </a:pPr>
            <a:r>
              <a:rPr lang="en-US" sz="1800" dirty="0"/>
              <a:t>Self-hosted in your process</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a:t>
            </a:fld>
            <a:endParaRPr lang="en-US"/>
          </a:p>
        </p:txBody>
      </p:sp>
    </p:spTree>
    <p:extLst>
      <p:ext uri="{BB962C8B-B14F-4D97-AF65-F5344CB8AC3E}">
        <p14:creationId xmlns:p14="http://schemas.microsoft.com/office/powerpoint/2010/main" val="152945926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400" b="0" i="0" dirty="0">
                <a:solidFill>
                  <a:srgbClr val="3A3A3A"/>
                </a:solidFill>
                <a:effectLst/>
                <a:latin typeface="-apple-system"/>
              </a:rPr>
              <a:t> </a:t>
            </a:r>
            <a:r>
              <a:rPr lang="en-CA" sz="1900" b="1" i="0" dirty="0">
                <a:solidFill>
                  <a:srgbClr val="3A3A3A"/>
                </a:solidFill>
                <a:effectLst/>
                <a:latin typeface="+mj-lt"/>
              </a:rPr>
              <a:t>ASP.NET Core </a:t>
            </a:r>
            <a:r>
              <a:rPr lang="en-CA" sz="1900" b="1" i="0" dirty="0" err="1">
                <a:solidFill>
                  <a:srgbClr val="3A3A3A"/>
                </a:solidFill>
                <a:effectLst/>
                <a:latin typeface="+mj-lt"/>
              </a:rPr>
              <a:t>LaunchSettings.json</a:t>
            </a:r>
            <a:r>
              <a:rPr lang="en-CA" sz="1900" b="1" i="0" dirty="0">
                <a:solidFill>
                  <a:srgbClr val="3A3A3A"/>
                </a:solidFill>
                <a:effectLst/>
                <a:latin typeface="+mj-lt"/>
              </a:rPr>
              <a:t> File</a:t>
            </a:r>
          </a:p>
          <a:p>
            <a:pPr lvl="1" fontAlgn="base">
              <a:buFont typeface="Arial" panose="020B0604020202020204" pitchFamily="34" charset="0"/>
              <a:buChar char="•"/>
            </a:pPr>
            <a:r>
              <a:rPr lang="en-US" sz="1900" b="1" i="0" dirty="0" err="1">
                <a:solidFill>
                  <a:srgbClr val="3A3A3A"/>
                </a:solidFill>
                <a:effectLst/>
                <a:latin typeface="+mj-lt"/>
              </a:rPr>
              <a:t>windowsAuthentication</a:t>
            </a:r>
            <a:r>
              <a:rPr lang="en-US" sz="1900" b="1" i="0" dirty="0">
                <a:solidFill>
                  <a:srgbClr val="3A3A3A"/>
                </a:solidFill>
                <a:effectLst/>
                <a:latin typeface="+mj-lt"/>
              </a:rPr>
              <a:t>:</a:t>
            </a:r>
            <a:r>
              <a:rPr lang="en-US" sz="1900" b="0" i="0" dirty="0">
                <a:solidFill>
                  <a:srgbClr val="3A3A3A"/>
                </a:solidFill>
                <a:effectLst/>
                <a:latin typeface="+mj-lt"/>
              </a:rPr>
              <a:t> This property will specify whether Windows Authentication is enabled for the application or not. If true means Windows Authentication is enabled, and false means not enabled.</a:t>
            </a:r>
          </a:p>
          <a:p>
            <a:pPr lvl="1" fontAlgn="base">
              <a:buFont typeface="Arial" panose="020B0604020202020204" pitchFamily="34" charset="0"/>
              <a:buChar char="•"/>
            </a:pPr>
            <a:r>
              <a:rPr lang="en-US" sz="1900" b="1" i="0" dirty="0" err="1">
                <a:solidFill>
                  <a:srgbClr val="3A3A3A"/>
                </a:solidFill>
                <a:effectLst/>
                <a:latin typeface="+mj-lt"/>
              </a:rPr>
              <a:t>anonymousAuthentication</a:t>
            </a:r>
            <a:r>
              <a:rPr lang="en-US" sz="1900" b="1" i="0" dirty="0">
                <a:solidFill>
                  <a:srgbClr val="3A3A3A"/>
                </a:solidFill>
                <a:effectLst/>
                <a:latin typeface="+mj-lt"/>
              </a:rPr>
              <a:t>:</a:t>
            </a:r>
            <a:r>
              <a:rPr lang="en-US" sz="1900" b="0" i="0" dirty="0">
                <a:solidFill>
                  <a:srgbClr val="3A3A3A"/>
                </a:solidFill>
                <a:effectLst/>
                <a:latin typeface="+mj-lt"/>
              </a:rPr>
              <a:t> This property will specify whether Anonymous Authentication is enabled for the application or not. If true means Anonymous Authentication is enabled, and false means not enabled.</a:t>
            </a:r>
          </a:p>
          <a:p>
            <a:pPr lvl="1" fontAlgn="base">
              <a:buFont typeface="Arial" panose="020B0604020202020204" pitchFamily="34" charset="0"/>
              <a:buChar char="•"/>
            </a:pPr>
            <a:r>
              <a:rPr lang="en-US" sz="1900" dirty="0">
                <a:solidFill>
                  <a:srgbClr val="3A3A3A"/>
                </a:solidFill>
                <a:latin typeface="+mj-lt"/>
              </a:rPr>
              <a:t>R</a:t>
            </a:r>
            <a:r>
              <a:rPr lang="en-US" sz="1900" b="0" i="0" dirty="0">
                <a:solidFill>
                  <a:srgbClr val="3A3A3A"/>
                </a:solidFill>
                <a:effectLst/>
                <a:latin typeface="+mj-lt"/>
              </a:rPr>
              <a:t>unning the ASP.NET Core Application using .NET Core CLI (i.e., dotnet run command), then the profile with the “</a:t>
            </a:r>
            <a:r>
              <a:rPr lang="en-US" sz="1900" b="1" i="0" dirty="0" err="1">
                <a:solidFill>
                  <a:srgbClr val="3A3A3A"/>
                </a:solidFill>
                <a:effectLst/>
                <a:latin typeface="+mj-lt"/>
              </a:rPr>
              <a:t>commandName</a:t>
            </a:r>
            <a:r>
              <a:rPr lang="en-US" sz="1900" b="1" i="0" dirty="0">
                <a:solidFill>
                  <a:srgbClr val="3A3A3A"/>
                </a:solidFill>
                <a:effectLst/>
                <a:latin typeface="+mj-lt"/>
              </a:rPr>
              <a:t>”: “Project”</a:t>
            </a:r>
            <a:r>
              <a:rPr lang="en-US" sz="1900" b="0" i="0" dirty="0">
                <a:solidFill>
                  <a:srgbClr val="3A3A3A"/>
                </a:solidFill>
                <a:effectLst/>
                <a:latin typeface="+mj-lt"/>
              </a:rPr>
              <a:t> is going to be used.  </a:t>
            </a:r>
            <a:endParaRPr lang="en-CA" sz="1900" b="1"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50</a:t>
            </a:fld>
            <a:endParaRPr lang="en-US"/>
          </a:p>
        </p:txBody>
      </p:sp>
    </p:spTree>
    <p:extLst>
      <p:ext uri="{BB962C8B-B14F-4D97-AF65-F5344CB8AC3E}">
        <p14:creationId xmlns:p14="http://schemas.microsoft.com/office/powerpoint/2010/main" val="281096945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fontAlgn="base">
              <a:buFont typeface="Arial" panose="020B0604020202020204" pitchFamily="34" charset="0"/>
              <a:buChar char="•"/>
            </a:pPr>
            <a:r>
              <a:rPr lang="en-US" sz="1900" dirty="0">
                <a:solidFill>
                  <a:srgbClr val="3A3A3A"/>
                </a:solidFill>
                <a:latin typeface="+mj-lt"/>
              </a:rPr>
              <a:t>In an ASP.NET Core Application; configuration settings such as database connection strings, any application scope global variables are stored in a configuration source</a:t>
            </a:r>
          </a:p>
          <a:p>
            <a:pPr fontAlgn="base">
              <a:buFont typeface="Arial" panose="020B0604020202020204" pitchFamily="34" charset="0"/>
              <a:buChar char="•"/>
            </a:pPr>
            <a:r>
              <a:rPr lang="en-US" sz="1900" i="0" dirty="0">
                <a:solidFill>
                  <a:srgbClr val="3A3A3A"/>
                </a:solidFill>
                <a:effectLst/>
                <a:latin typeface="+mj-lt"/>
              </a:rPr>
              <a:t>These configuration sources are</a:t>
            </a:r>
          </a:p>
          <a:p>
            <a:pPr lvl="1" algn="just" fontAlgn="base">
              <a:buFont typeface="Courier New" panose="02070309020205020404" pitchFamily="49" charset="0"/>
              <a:buChar char="o"/>
            </a:pPr>
            <a:r>
              <a:rPr lang="en-CA" sz="1700" b="1" i="0" dirty="0">
                <a:solidFill>
                  <a:srgbClr val="000000"/>
                </a:solidFill>
                <a:effectLst/>
                <a:latin typeface="+mj-lt"/>
              </a:rPr>
              <a:t>Files</a:t>
            </a:r>
            <a:r>
              <a:rPr lang="en-CA" sz="1700" b="0" i="0" dirty="0">
                <a:solidFill>
                  <a:srgbClr val="000000"/>
                </a:solidFill>
                <a:effectLst/>
                <a:latin typeface="+mj-lt"/>
              </a:rPr>
              <a:t> (</a:t>
            </a:r>
            <a:r>
              <a:rPr lang="en-CA" sz="1700" b="0" i="0" dirty="0" err="1">
                <a:solidFill>
                  <a:srgbClr val="000000"/>
                </a:solidFill>
                <a:effectLst/>
                <a:latin typeface="+mj-lt"/>
              </a:rPr>
              <a:t>appsettings.json</a:t>
            </a:r>
            <a:r>
              <a:rPr lang="en-CA" sz="1700" b="0" i="0" dirty="0">
                <a:solidFill>
                  <a:srgbClr val="000000"/>
                </a:solidFill>
                <a:effectLst/>
                <a:latin typeface="+mj-lt"/>
              </a:rPr>
              <a:t>, </a:t>
            </a:r>
            <a:r>
              <a:rPr lang="en-CA" sz="1700" b="0" i="0" dirty="0" err="1">
                <a:solidFill>
                  <a:srgbClr val="000000"/>
                </a:solidFill>
                <a:effectLst/>
                <a:latin typeface="+mj-lt"/>
              </a:rPr>
              <a:t>appsettings</a:t>
            </a:r>
            <a:r>
              <a:rPr lang="en-CA" sz="1700" b="0" i="0" dirty="0">
                <a:solidFill>
                  <a:srgbClr val="000000"/>
                </a:solidFill>
                <a:effectLst/>
                <a:latin typeface="+mj-lt"/>
              </a:rPr>
              <a:t>.{Environment}.json, where the {Environment} is nothing but the application’s current hosting environments such as Development, Staging, or Production)</a:t>
            </a:r>
            <a:endParaRPr lang="en-CA" sz="1700" dirty="0">
              <a:solidFill>
                <a:srgbClr val="3A3A3A"/>
              </a:solidFill>
              <a:latin typeface="+mj-lt"/>
            </a:endParaRPr>
          </a:p>
          <a:p>
            <a:pPr lvl="1" algn="just" fontAlgn="base">
              <a:buFont typeface="Courier New" panose="02070309020205020404" pitchFamily="49" charset="0"/>
              <a:buChar char="o"/>
            </a:pPr>
            <a:r>
              <a:rPr lang="en-CA" sz="1900" b="1" i="0" dirty="0">
                <a:solidFill>
                  <a:srgbClr val="000000"/>
                </a:solidFill>
                <a:effectLst/>
                <a:latin typeface="+mj-lt"/>
              </a:rPr>
              <a:t>User Secrets</a:t>
            </a:r>
            <a:endParaRPr lang="en-CA" sz="1900" dirty="0">
              <a:solidFill>
                <a:srgbClr val="3A3A3A"/>
              </a:solidFill>
              <a:latin typeface="+mj-lt"/>
            </a:endParaRPr>
          </a:p>
          <a:p>
            <a:pPr lvl="1" algn="just" fontAlgn="base">
              <a:buFont typeface="Courier New" panose="02070309020205020404" pitchFamily="49" charset="0"/>
              <a:buChar char="o"/>
            </a:pPr>
            <a:r>
              <a:rPr lang="en-CA" sz="1900" b="1" i="0" dirty="0">
                <a:solidFill>
                  <a:srgbClr val="000000"/>
                </a:solidFill>
                <a:effectLst/>
                <a:latin typeface="+mj-lt"/>
              </a:rPr>
              <a:t>Environment Variables</a:t>
            </a:r>
            <a:endParaRPr lang="en-CA" sz="1900" b="1" dirty="0">
              <a:solidFill>
                <a:srgbClr val="000000"/>
              </a:solidFill>
              <a:latin typeface="+mj-lt"/>
            </a:endParaRPr>
          </a:p>
          <a:p>
            <a:pPr algn="just" fontAlgn="base">
              <a:buFont typeface="Arial" panose="020B0604020202020204" pitchFamily="34" charset="0"/>
              <a:buChar char="•"/>
            </a:pPr>
            <a:r>
              <a:rPr lang="en-US" sz="1900" b="0" i="0" dirty="0">
                <a:solidFill>
                  <a:srgbClr val="000000"/>
                </a:solidFill>
                <a:effectLst/>
                <a:latin typeface="+mj-lt"/>
              </a:rPr>
              <a:t>When an ASP.NET Core Web Application project is created with an Empty or Razor Pages or MVC or Web API Project Template, Visual Studio automatically creates the </a:t>
            </a:r>
            <a:r>
              <a:rPr lang="en-US" sz="1900" b="0" i="0" dirty="0" err="1">
                <a:solidFill>
                  <a:srgbClr val="000000"/>
                </a:solidFill>
                <a:effectLst/>
                <a:latin typeface="+mj-lt"/>
              </a:rPr>
              <a:t>appsettings.json</a:t>
            </a:r>
            <a:r>
              <a:rPr lang="en-US" sz="1900" b="0" i="0" dirty="0">
                <a:solidFill>
                  <a:srgbClr val="000000"/>
                </a:solidFill>
                <a:effectLst/>
                <a:latin typeface="+mj-lt"/>
              </a:rPr>
              <a:t> file for us, as shown in the image one the next slide.</a:t>
            </a:r>
            <a:endParaRPr lang="en-CA" sz="1900" b="0" i="0" dirty="0">
              <a:solidFill>
                <a:srgbClr val="3A3A3A"/>
              </a:solidFill>
              <a:effectLst/>
              <a:latin typeface="+mj-lt"/>
            </a:endParaRPr>
          </a:p>
          <a:p>
            <a:pPr lvl="1" algn="just" fontAlgn="base">
              <a:buFont typeface="Courier New" panose="02070309020205020404" pitchFamily="49" charset="0"/>
              <a:buChar char="o"/>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51</a:t>
            </a:fld>
            <a:endParaRPr lang="en-US"/>
          </a:p>
        </p:txBody>
      </p:sp>
    </p:spTree>
    <p:extLst>
      <p:ext uri="{BB962C8B-B14F-4D97-AF65-F5344CB8AC3E}">
        <p14:creationId xmlns:p14="http://schemas.microsoft.com/office/powerpoint/2010/main" val="68879917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This file is used to store configuration settings such as connection strings, any application global variables </a:t>
            </a:r>
            <a:r>
              <a:rPr lang="en-US" sz="1900" dirty="0" err="1">
                <a:solidFill>
                  <a:srgbClr val="3A3A3A"/>
                </a:solidFill>
                <a:latin typeface="+mj-lt"/>
              </a:rPr>
              <a:t>etc</a:t>
            </a:r>
            <a:endParaRPr lang="en-US" sz="1900" dirty="0">
              <a:solidFill>
                <a:srgbClr val="3A3A3A"/>
              </a:solidFill>
              <a:latin typeface="+mj-lt"/>
            </a:endParaRPr>
          </a:p>
          <a:p>
            <a:pPr fontAlgn="base">
              <a:buFont typeface="Arial" panose="020B0604020202020204" pitchFamily="34" charset="0"/>
              <a:buChar char="•"/>
            </a:pPr>
            <a:r>
              <a:rPr lang="en-US" sz="1900" i="0" dirty="0">
                <a:solidFill>
                  <a:srgbClr val="3A3A3A"/>
                </a:solidFill>
                <a:effectLst/>
                <a:latin typeface="+mj-lt"/>
              </a:rPr>
              <a:t>The </a:t>
            </a:r>
            <a:r>
              <a:rPr lang="en-US" sz="1900" i="0" dirty="0" err="1">
                <a:solidFill>
                  <a:srgbClr val="3A3A3A"/>
                </a:solidFill>
                <a:effectLst/>
                <a:latin typeface="+mj-lt"/>
              </a:rPr>
              <a:t>appsettings.json</a:t>
            </a:r>
            <a:r>
              <a:rPr lang="en-US" sz="1900" i="0" dirty="0">
                <a:solidFill>
                  <a:srgbClr val="3A3A3A"/>
                </a:solidFill>
                <a:effectLst/>
                <a:latin typeface="+mj-lt"/>
              </a:rPr>
              <a:t> file is a json file that stores value in the form of key-value pair.</a:t>
            </a:r>
          </a:p>
          <a:p>
            <a:pPr fontAlgn="base">
              <a:buFont typeface="Arial" panose="020B0604020202020204" pitchFamily="34" charset="0"/>
              <a:buChar char="•"/>
            </a:pPr>
            <a:r>
              <a:rPr lang="en-US" sz="1900" dirty="0">
                <a:solidFill>
                  <a:srgbClr val="3A3A3A"/>
                </a:solidFill>
                <a:latin typeface="+mj-lt"/>
              </a:rPr>
              <a:t>Let us store the address of </a:t>
            </a:r>
            <a:r>
              <a:rPr lang="en-US" sz="1900" dirty="0" err="1">
                <a:solidFill>
                  <a:srgbClr val="3A3A3A"/>
                </a:solidFill>
                <a:latin typeface="+mj-lt"/>
              </a:rPr>
              <a:t>Cambrooks</a:t>
            </a:r>
            <a:r>
              <a:rPr lang="en-US" sz="1900" dirty="0">
                <a:solidFill>
                  <a:srgbClr val="3A3A3A"/>
                </a:solidFill>
                <a:latin typeface="+mj-lt"/>
              </a:rPr>
              <a:t> College in </a:t>
            </a:r>
            <a:r>
              <a:rPr lang="en-US" sz="1900" dirty="0" err="1">
                <a:solidFill>
                  <a:srgbClr val="3A3A3A"/>
                </a:solidFill>
                <a:latin typeface="+mj-lt"/>
              </a:rPr>
              <a:t>appsettings.json</a:t>
            </a:r>
            <a:r>
              <a:rPr lang="en-US" sz="1900" dirty="0">
                <a:solidFill>
                  <a:srgbClr val="3A3A3A"/>
                </a:solidFill>
                <a:latin typeface="+mj-lt"/>
              </a:rPr>
              <a:t> file </a:t>
            </a:r>
          </a:p>
          <a:p>
            <a:pPr fontAlgn="base">
              <a:buFont typeface="Arial" panose="020B0604020202020204" pitchFamily="34" charset="0"/>
              <a:buChar char="•"/>
            </a:pPr>
            <a:r>
              <a:rPr lang="en-US" sz="1900" i="0" dirty="0">
                <a:solidFill>
                  <a:srgbClr val="3A3A3A"/>
                </a:solidFill>
                <a:effectLst/>
                <a:latin typeface="+mj-lt"/>
              </a:rPr>
              <a:t>Opening the </a:t>
            </a:r>
            <a:r>
              <a:rPr lang="en-US" sz="1900" i="0" dirty="0" err="1">
                <a:solidFill>
                  <a:srgbClr val="3A3A3A"/>
                </a:solidFill>
                <a:effectLst/>
                <a:latin typeface="+mj-lt"/>
              </a:rPr>
              <a:t>appsettings.json</a:t>
            </a:r>
            <a:r>
              <a:rPr lang="en-US" sz="1900" i="0" dirty="0">
                <a:solidFill>
                  <a:srgbClr val="3A3A3A"/>
                </a:solidFill>
                <a:effectLst/>
                <a:latin typeface="+mj-lt"/>
              </a:rPr>
              <a:t> will display the image below</a:t>
            </a: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52</a:t>
            </a:fld>
            <a:endParaRPr lang="en-US"/>
          </a:p>
        </p:txBody>
      </p:sp>
      <p:pic>
        <p:nvPicPr>
          <p:cNvPr id="7" name="Picture 6">
            <a:extLst>
              <a:ext uri="{FF2B5EF4-FFF2-40B4-BE49-F238E27FC236}">
                <a16:creationId xmlns:a16="http://schemas.microsoft.com/office/drawing/2014/main" id="{A776A3BC-9D2B-48E1-9A93-2E8C3832F5AF}"/>
              </a:ext>
            </a:extLst>
          </p:cNvPr>
          <p:cNvPicPr>
            <a:picLocks noChangeAspect="1"/>
          </p:cNvPicPr>
          <p:nvPr/>
        </p:nvPicPr>
        <p:blipFill>
          <a:blip r:embed="rId2"/>
          <a:stretch>
            <a:fillRect/>
          </a:stretch>
        </p:blipFill>
        <p:spPr>
          <a:xfrm>
            <a:off x="1066800" y="1938922"/>
            <a:ext cx="5029200" cy="613778"/>
          </a:xfrm>
          <a:prstGeom prst="rect">
            <a:avLst/>
          </a:prstGeom>
        </p:spPr>
      </p:pic>
      <p:pic>
        <p:nvPicPr>
          <p:cNvPr id="9" name="Picture 8">
            <a:extLst>
              <a:ext uri="{FF2B5EF4-FFF2-40B4-BE49-F238E27FC236}">
                <a16:creationId xmlns:a16="http://schemas.microsoft.com/office/drawing/2014/main" id="{D39EC5E6-5C0E-430F-A5A7-E04273EFAFF0}"/>
              </a:ext>
            </a:extLst>
          </p:cNvPr>
          <p:cNvPicPr>
            <a:picLocks noChangeAspect="1"/>
          </p:cNvPicPr>
          <p:nvPr/>
        </p:nvPicPr>
        <p:blipFill>
          <a:blip r:embed="rId3"/>
          <a:stretch>
            <a:fillRect/>
          </a:stretch>
        </p:blipFill>
        <p:spPr>
          <a:xfrm>
            <a:off x="3061579" y="4404265"/>
            <a:ext cx="3729746" cy="1811142"/>
          </a:xfrm>
          <a:prstGeom prst="rect">
            <a:avLst/>
          </a:prstGeom>
        </p:spPr>
      </p:pic>
    </p:spTree>
    <p:extLst>
      <p:ext uri="{BB962C8B-B14F-4D97-AF65-F5344CB8AC3E}">
        <p14:creationId xmlns:p14="http://schemas.microsoft.com/office/powerpoint/2010/main" val="225533025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fontAlgn="base">
              <a:buFont typeface="Arial" panose="020B0604020202020204" pitchFamily="34" charset="0"/>
              <a:buChar char="•"/>
            </a:pPr>
            <a:r>
              <a:rPr lang="en-US" sz="1900" dirty="0">
                <a:solidFill>
                  <a:srgbClr val="3A3A3A"/>
                </a:solidFill>
                <a:latin typeface="+mj-lt"/>
              </a:rPr>
              <a:t>Modify</a:t>
            </a:r>
            <a:r>
              <a:rPr lang="en-US" sz="1900" i="0" dirty="0">
                <a:solidFill>
                  <a:srgbClr val="3A3A3A"/>
                </a:solidFill>
                <a:effectLst/>
                <a:latin typeface="+mj-lt"/>
              </a:rPr>
              <a:t> the </a:t>
            </a:r>
            <a:r>
              <a:rPr lang="en-US" sz="1900" i="0" dirty="0" err="1">
                <a:solidFill>
                  <a:srgbClr val="3A3A3A"/>
                </a:solidFill>
                <a:effectLst/>
                <a:latin typeface="+mj-lt"/>
              </a:rPr>
              <a:t>appsettings.json</a:t>
            </a:r>
            <a:r>
              <a:rPr lang="en-US" sz="1900" i="0" dirty="0">
                <a:solidFill>
                  <a:srgbClr val="3A3A3A"/>
                </a:solidFill>
                <a:effectLst/>
                <a:latin typeface="+mj-lt"/>
              </a:rPr>
              <a:t> as shown below</a:t>
            </a:r>
          </a:p>
          <a:p>
            <a:pPr fontAlgn="base">
              <a:buFont typeface="Arial" panose="020B0604020202020204" pitchFamily="34" charset="0"/>
              <a:buChar char="•"/>
            </a:pPr>
            <a:endParaRPr lang="en-US" sz="1900" dirty="0">
              <a:solidFill>
                <a:srgbClr val="3A3A3A"/>
              </a:solidFill>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fontAlgn="base">
              <a:buFont typeface="Arial" panose="020B0604020202020204" pitchFamily="34" charset="0"/>
              <a:buChar char="•"/>
            </a:pPr>
            <a:endParaRPr lang="en-US" sz="1900" dirty="0">
              <a:solidFill>
                <a:srgbClr val="3A3A3A"/>
              </a:solidFill>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fontAlgn="base">
              <a:buFont typeface="Arial" panose="020B0604020202020204" pitchFamily="34" charset="0"/>
              <a:buChar char="•"/>
            </a:pPr>
            <a:endParaRPr lang="en-US" sz="1900" dirty="0">
              <a:solidFill>
                <a:srgbClr val="3A3A3A"/>
              </a:solidFill>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To retrieve the value of the key </a:t>
            </a:r>
            <a:r>
              <a:rPr lang="en-US" sz="1900" dirty="0" err="1">
                <a:solidFill>
                  <a:srgbClr val="3A3A3A"/>
                </a:solidFill>
                <a:latin typeface="+mj-lt"/>
              </a:rPr>
              <a:t>CambrooksAddress</a:t>
            </a:r>
            <a:r>
              <a:rPr lang="en-US" sz="1900" dirty="0">
                <a:solidFill>
                  <a:srgbClr val="3A3A3A"/>
                </a:solidFill>
                <a:latin typeface="+mj-lt"/>
              </a:rPr>
              <a:t> in the Main() method, we use the </a:t>
            </a:r>
            <a:r>
              <a:rPr lang="en-US" sz="1900" dirty="0" err="1">
                <a:solidFill>
                  <a:srgbClr val="3A3A3A"/>
                </a:solidFill>
                <a:latin typeface="+mj-lt"/>
              </a:rPr>
              <a:t>IConfiguration</a:t>
            </a:r>
            <a:r>
              <a:rPr lang="en-US" sz="1900" dirty="0">
                <a:solidFill>
                  <a:srgbClr val="3A3A3A"/>
                </a:solidFill>
                <a:latin typeface="+mj-lt"/>
              </a:rPr>
              <a:t> service that is provided by the ASP.NET Core framework.</a:t>
            </a:r>
          </a:p>
          <a:p>
            <a:pPr fontAlgn="base">
              <a:buFont typeface="Arial" panose="020B0604020202020204" pitchFamily="34" charset="0"/>
              <a:buChar char="•"/>
            </a:pPr>
            <a:r>
              <a:rPr lang="en-US" sz="1900" dirty="0">
                <a:solidFill>
                  <a:srgbClr val="3A3A3A"/>
                </a:solidFill>
                <a:latin typeface="+mj-lt"/>
              </a:rPr>
              <a:t>This service is set up in such a way that it knows how to read configuration information from the different configuration sources. </a:t>
            </a:r>
            <a:endParaRPr lang="en-US" sz="1900" i="0" dirty="0">
              <a:solidFill>
                <a:srgbClr val="3A3A3A"/>
              </a:solidFill>
              <a:effectLst/>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53</a:t>
            </a:fld>
            <a:endParaRPr lang="en-US"/>
          </a:p>
        </p:txBody>
      </p:sp>
      <p:pic>
        <p:nvPicPr>
          <p:cNvPr id="11" name="Picture 10">
            <a:extLst>
              <a:ext uri="{FF2B5EF4-FFF2-40B4-BE49-F238E27FC236}">
                <a16:creationId xmlns:a16="http://schemas.microsoft.com/office/drawing/2014/main" id="{E515F703-5874-4A43-8EE8-F6F861342A0C}"/>
              </a:ext>
            </a:extLst>
          </p:cNvPr>
          <p:cNvPicPr>
            <a:picLocks noChangeAspect="1"/>
          </p:cNvPicPr>
          <p:nvPr/>
        </p:nvPicPr>
        <p:blipFill>
          <a:blip r:embed="rId2"/>
          <a:stretch>
            <a:fillRect/>
          </a:stretch>
        </p:blipFill>
        <p:spPr>
          <a:xfrm>
            <a:off x="1213067" y="2358058"/>
            <a:ext cx="9632515" cy="2471117"/>
          </a:xfrm>
          <a:prstGeom prst="rect">
            <a:avLst/>
          </a:prstGeom>
        </p:spPr>
      </p:pic>
    </p:spTree>
    <p:extLst>
      <p:ext uri="{BB962C8B-B14F-4D97-AF65-F5344CB8AC3E}">
        <p14:creationId xmlns:p14="http://schemas.microsoft.com/office/powerpoint/2010/main" val="121241648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fontAlgn="base">
              <a:buFont typeface="Arial" panose="020B0604020202020204" pitchFamily="34" charset="0"/>
              <a:buChar char="•"/>
            </a:pPr>
            <a:r>
              <a:rPr lang="en-US" sz="1900" i="0" dirty="0">
                <a:solidFill>
                  <a:srgbClr val="3A3A3A"/>
                </a:solidFill>
                <a:effectLst/>
                <a:latin typeface="+mj-lt"/>
              </a:rPr>
              <a:t>Calling the Configuration property using the builder object will return a </a:t>
            </a:r>
            <a:r>
              <a:rPr lang="en-US" sz="1900" i="0" dirty="0" err="1">
                <a:solidFill>
                  <a:srgbClr val="3A3A3A"/>
                </a:solidFill>
                <a:effectLst/>
                <a:latin typeface="+mj-lt"/>
              </a:rPr>
              <a:t>Configuration</a:t>
            </a:r>
            <a:r>
              <a:rPr lang="en-US" sz="1900" dirty="0" err="1">
                <a:solidFill>
                  <a:srgbClr val="3A3A3A"/>
                </a:solidFill>
                <a:latin typeface="+mj-lt"/>
              </a:rPr>
              <a:t>Manager</a:t>
            </a:r>
            <a:r>
              <a:rPr lang="en-US" sz="1900" dirty="0">
                <a:solidFill>
                  <a:srgbClr val="3A3A3A"/>
                </a:solidFill>
                <a:latin typeface="+mj-lt"/>
              </a:rPr>
              <a:t> instance.</a:t>
            </a:r>
          </a:p>
          <a:p>
            <a:pPr fontAlgn="base">
              <a:buFont typeface="Arial" panose="020B0604020202020204" pitchFamily="34" charset="0"/>
              <a:buChar char="•"/>
            </a:pPr>
            <a:r>
              <a:rPr lang="en-CA" sz="1800" dirty="0" err="1">
                <a:solidFill>
                  <a:srgbClr val="000000"/>
                </a:solidFill>
                <a:latin typeface="Cascadia Mono" panose="020B0609020000020004" pitchFamily="49" charset="0"/>
              </a:rPr>
              <a:t>ConfigurationManager</a:t>
            </a:r>
            <a:r>
              <a:rPr lang="en-CA" sz="1800" dirty="0">
                <a:solidFill>
                  <a:srgbClr val="000000"/>
                </a:solidFill>
                <a:latin typeface="Cascadia Mono" panose="020B0609020000020004" pitchFamily="49" charset="0"/>
              </a:rPr>
              <a:t> configuration = </a:t>
            </a:r>
            <a:r>
              <a:rPr lang="en-CA" sz="1800" dirty="0" err="1">
                <a:solidFill>
                  <a:srgbClr val="000000"/>
                </a:solidFill>
                <a:latin typeface="Cascadia Mono" panose="020B0609020000020004" pitchFamily="49" charset="0"/>
              </a:rPr>
              <a:t>builder.Configuration</a:t>
            </a:r>
            <a:r>
              <a:rPr lang="en-CA" sz="1800" dirty="0">
                <a:solidFill>
                  <a:srgbClr val="000000"/>
                </a:solidFill>
                <a:latin typeface="Cascadia Mono" panose="020B0609020000020004" pitchFamily="49" charset="0"/>
              </a:rPr>
              <a:t>;</a:t>
            </a:r>
            <a:endParaRPr lang="en-US" sz="1900" dirty="0">
              <a:solidFill>
                <a:srgbClr val="3A3A3A"/>
              </a:solidFill>
              <a:latin typeface="+mj-lt"/>
            </a:endParaRPr>
          </a:p>
          <a:p>
            <a:pPr fontAlgn="base">
              <a:buFont typeface="Arial" panose="020B0604020202020204" pitchFamily="34" charset="0"/>
              <a:buChar char="•"/>
            </a:pPr>
            <a:r>
              <a:rPr lang="en-US" sz="1900" i="0" dirty="0">
                <a:solidFill>
                  <a:srgbClr val="3A3A3A"/>
                </a:solidFill>
                <a:effectLst/>
                <a:latin typeface="+mj-lt"/>
              </a:rPr>
              <a:t>Configuration information in the </a:t>
            </a:r>
            <a:r>
              <a:rPr lang="en-US" sz="1900" i="0" dirty="0" err="1">
                <a:solidFill>
                  <a:srgbClr val="3A3A3A"/>
                </a:solidFill>
                <a:effectLst/>
                <a:latin typeface="+mj-lt"/>
              </a:rPr>
              <a:t>appsettings.json</a:t>
            </a:r>
            <a:r>
              <a:rPr lang="en-US" sz="1900" i="0" dirty="0">
                <a:solidFill>
                  <a:srgbClr val="3A3A3A"/>
                </a:solidFill>
                <a:effectLst/>
                <a:latin typeface="+mj-lt"/>
              </a:rPr>
              <a:t> file can be accessed from the </a:t>
            </a:r>
            <a:r>
              <a:rPr lang="en-US" sz="1900" i="0" dirty="0" err="1">
                <a:solidFill>
                  <a:srgbClr val="3A3A3A"/>
                </a:solidFill>
                <a:effectLst/>
                <a:latin typeface="+mj-lt"/>
              </a:rPr>
              <a:t>ConfigurationManager</a:t>
            </a:r>
            <a:r>
              <a:rPr lang="en-US" sz="1900" i="0" dirty="0">
                <a:solidFill>
                  <a:srgbClr val="3A3A3A"/>
                </a:solidFill>
                <a:effectLst/>
                <a:latin typeface="+mj-lt"/>
              </a:rPr>
              <a:t> instance in 2 ways</a:t>
            </a:r>
          </a:p>
          <a:p>
            <a:pPr lvl="1" fontAlgn="base">
              <a:buFont typeface="Courier New" panose="02070309020205020404" pitchFamily="49" charset="0"/>
              <a:buChar char="o"/>
            </a:pPr>
            <a:r>
              <a:rPr lang="en-US" sz="1900" i="0" dirty="0">
                <a:solidFill>
                  <a:srgbClr val="000000"/>
                </a:solidFill>
                <a:effectLst/>
                <a:latin typeface="+mj-lt"/>
              </a:rPr>
              <a:t>Using the </a:t>
            </a:r>
            <a:r>
              <a:rPr lang="en-US" sz="1900" i="0" dirty="0" err="1">
                <a:solidFill>
                  <a:srgbClr val="000000"/>
                </a:solidFill>
                <a:effectLst/>
                <a:latin typeface="+mj-lt"/>
              </a:rPr>
              <a:t>GetValue</a:t>
            </a:r>
            <a:r>
              <a:rPr lang="en-US" sz="1900" i="0" dirty="0">
                <a:solidFill>
                  <a:srgbClr val="000000"/>
                </a:solidFill>
                <a:effectLst/>
                <a:latin typeface="+mj-lt"/>
              </a:rPr>
              <a:t> Generic Method of the </a:t>
            </a:r>
            <a:r>
              <a:rPr lang="en-US" sz="1900" i="0" dirty="0" err="1">
                <a:solidFill>
                  <a:srgbClr val="000000"/>
                </a:solidFill>
                <a:effectLst/>
                <a:latin typeface="+mj-lt"/>
              </a:rPr>
              <a:t>ConfigurationManager</a:t>
            </a:r>
            <a:r>
              <a:rPr lang="en-US" sz="1900" i="0" dirty="0">
                <a:solidFill>
                  <a:srgbClr val="000000"/>
                </a:solidFill>
                <a:effectLst/>
                <a:latin typeface="+mj-lt"/>
              </a:rPr>
              <a:t> Class</a:t>
            </a:r>
          </a:p>
          <a:p>
            <a:pPr lvl="1" fontAlgn="base">
              <a:buFont typeface="Courier New" panose="02070309020205020404" pitchFamily="49" charset="0"/>
              <a:buChar char="o"/>
            </a:pPr>
            <a:r>
              <a:rPr lang="en-US" sz="1900" i="0" dirty="0">
                <a:solidFill>
                  <a:srgbClr val="000000"/>
                </a:solidFill>
                <a:effectLst/>
                <a:latin typeface="+mj-lt"/>
              </a:rPr>
              <a:t>Using the </a:t>
            </a:r>
            <a:r>
              <a:rPr lang="en-US" sz="1900" i="0" dirty="0" err="1">
                <a:solidFill>
                  <a:srgbClr val="000000"/>
                </a:solidFill>
                <a:effectLst/>
                <a:latin typeface="+mj-lt"/>
              </a:rPr>
              <a:t>ConfigurationManager</a:t>
            </a:r>
            <a:r>
              <a:rPr lang="en-US" sz="1900" i="0" dirty="0">
                <a:solidFill>
                  <a:srgbClr val="000000"/>
                </a:solidFill>
                <a:effectLst/>
                <a:latin typeface="+mj-lt"/>
              </a:rPr>
              <a:t> Class Indexer</a:t>
            </a:r>
          </a:p>
          <a:p>
            <a:pPr lvl="1" fontAlgn="base">
              <a:buFont typeface="Courier New" panose="02070309020205020404" pitchFamily="49" charset="0"/>
              <a:buChar char="o"/>
            </a:pPr>
            <a:r>
              <a:rPr lang="en-US" sz="1900" dirty="0">
                <a:solidFill>
                  <a:srgbClr val="000000"/>
                </a:solidFill>
                <a:latin typeface="+mj-lt"/>
              </a:rPr>
              <a:t>Modify the Main() of the Program class to access the Configuration information as shown on the next slide</a:t>
            </a:r>
            <a:endParaRPr lang="en-US" sz="1900" i="0" dirty="0">
              <a:solidFill>
                <a:srgbClr val="3A3A3A"/>
              </a:solidFill>
              <a:effectLst/>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54</a:t>
            </a:fld>
            <a:endParaRPr lang="en-US"/>
          </a:p>
        </p:txBody>
      </p:sp>
    </p:spTree>
    <p:extLst>
      <p:ext uri="{BB962C8B-B14F-4D97-AF65-F5344CB8AC3E}">
        <p14:creationId xmlns:p14="http://schemas.microsoft.com/office/powerpoint/2010/main" val="233982962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Run the application, the value as expected will be displayed in the browser as shown in the image on the next slide</a:t>
            </a:r>
            <a:endParaRPr lang="en-US" sz="1900" i="0" dirty="0">
              <a:solidFill>
                <a:srgbClr val="3A3A3A"/>
              </a:solidFill>
              <a:effectLst/>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55</a:t>
            </a:fld>
            <a:endParaRPr lang="en-US"/>
          </a:p>
        </p:txBody>
      </p:sp>
      <p:pic>
        <p:nvPicPr>
          <p:cNvPr id="7" name="Picture 6">
            <a:extLst>
              <a:ext uri="{FF2B5EF4-FFF2-40B4-BE49-F238E27FC236}">
                <a16:creationId xmlns:a16="http://schemas.microsoft.com/office/drawing/2014/main" id="{458B40B8-AB90-44EB-B2A7-6979F4AD8899}"/>
              </a:ext>
            </a:extLst>
          </p:cNvPr>
          <p:cNvPicPr>
            <a:picLocks noChangeAspect="1"/>
          </p:cNvPicPr>
          <p:nvPr/>
        </p:nvPicPr>
        <p:blipFill>
          <a:blip r:embed="rId2"/>
          <a:stretch>
            <a:fillRect/>
          </a:stretch>
        </p:blipFill>
        <p:spPr>
          <a:xfrm>
            <a:off x="1066800" y="2072512"/>
            <a:ext cx="7148179" cy="2941575"/>
          </a:xfrm>
          <a:prstGeom prst="rect">
            <a:avLst/>
          </a:prstGeom>
        </p:spPr>
      </p:pic>
    </p:spTree>
    <p:extLst>
      <p:ext uri="{BB962C8B-B14F-4D97-AF65-F5344CB8AC3E}">
        <p14:creationId xmlns:p14="http://schemas.microsoft.com/office/powerpoint/2010/main" val="5752206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In the empty project template, there is another </a:t>
            </a:r>
            <a:r>
              <a:rPr lang="en-US" sz="1900" dirty="0" err="1">
                <a:solidFill>
                  <a:srgbClr val="3A3A3A"/>
                </a:solidFill>
                <a:latin typeface="+mj-lt"/>
              </a:rPr>
              <a:t>appsettings</a:t>
            </a:r>
            <a:r>
              <a:rPr lang="en-US" sz="1900" dirty="0">
                <a:solidFill>
                  <a:srgbClr val="3A3A3A"/>
                </a:solidFill>
                <a:latin typeface="+mj-lt"/>
              </a:rPr>
              <a:t> file called </a:t>
            </a:r>
            <a:r>
              <a:rPr lang="en-US" sz="1900" dirty="0" err="1">
                <a:solidFill>
                  <a:srgbClr val="3A3A3A"/>
                </a:solidFill>
                <a:latin typeface="+mj-lt"/>
              </a:rPr>
              <a:t>appsettings.Development.json</a:t>
            </a:r>
            <a:r>
              <a:rPr lang="en-US" sz="1900" dirty="0">
                <a:solidFill>
                  <a:srgbClr val="3A3A3A"/>
                </a:solidFill>
                <a:latin typeface="+mj-lt"/>
              </a:rPr>
              <a:t>.</a:t>
            </a:r>
          </a:p>
          <a:p>
            <a:pPr fontAlgn="base">
              <a:buFont typeface="Arial" panose="020B0604020202020204" pitchFamily="34" charset="0"/>
              <a:buChar char="•"/>
            </a:pPr>
            <a:r>
              <a:rPr lang="en-US" sz="1900" i="0" dirty="0">
                <a:solidFill>
                  <a:srgbClr val="3A3A3A"/>
                </a:solidFill>
                <a:effectLst/>
                <a:latin typeface="+mj-lt"/>
              </a:rPr>
              <a:t>Modify the file as show</a:t>
            </a:r>
            <a:r>
              <a:rPr lang="en-US" sz="1900" dirty="0">
                <a:solidFill>
                  <a:srgbClr val="3A3A3A"/>
                </a:solidFill>
                <a:latin typeface="+mj-lt"/>
              </a:rPr>
              <a:t>n in the image on the next slide</a:t>
            </a:r>
            <a:endParaRPr lang="en-US" sz="1900" i="0" dirty="0">
              <a:solidFill>
                <a:srgbClr val="3A3A3A"/>
              </a:solidFill>
              <a:effectLst/>
              <a:latin typeface="+mj-lt"/>
            </a:endParaRPr>
          </a:p>
          <a:p>
            <a:pPr marL="0" indent="0" fontAlgn="base">
              <a:buNone/>
            </a:pPr>
            <a:endParaRPr lang="en-US" sz="1900" i="0" dirty="0">
              <a:solidFill>
                <a:srgbClr val="3A3A3A"/>
              </a:solidFill>
              <a:effectLst/>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56</a:t>
            </a:fld>
            <a:endParaRPr lang="en-US"/>
          </a:p>
        </p:txBody>
      </p:sp>
      <p:pic>
        <p:nvPicPr>
          <p:cNvPr id="12" name="Picture 11">
            <a:extLst>
              <a:ext uri="{FF2B5EF4-FFF2-40B4-BE49-F238E27FC236}">
                <a16:creationId xmlns:a16="http://schemas.microsoft.com/office/drawing/2014/main" id="{AFCB4BF4-9D2E-4FDC-A6E5-D290F5FC96A8}"/>
              </a:ext>
            </a:extLst>
          </p:cNvPr>
          <p:cNvPicPr>
            <a:picLocks noChangeAspect="1"/>
          </p:cNvPicPr>
          <p:nvPr/>
        </p:nvPicPr>
        <p:blipFill>
          <a:blip r:embed="rId2"/>
          <a:stretch>
            <a:fillRect/>
          </a:stretch>
        </p:blipFill>
        <p:spPr>
          <a:xfrm>
            <a:off x="736809" y="1904891"/>
            <a:ext cx="9823031" cy="2514818"/>
          </a:xfrm>
          <a:prstGeom prst="rect">
            <a:avLst/>
          </a:prstGeom>
        </p:spPr>
      </p:pic>
    </p:spTree>
    <p:extLst>
      <p:ext uri="{BB962C8B-B14F-4D97-AF65-F5344CB8AC3E}">
        <p14:creationId xmlns:p14="http://schemas.microsoft.com/office/powerpoint/2010/main" val="365837756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Run the application again, notice that the value of the information in the </a:t>
            </a:r>
            <a:r>
              <a:rPr lang="en-US" sz="1900" dirty="0" err="1">
                <a:solidFill>
                  <a:srgbClr val="3A3A3A"/>
                </a:solidFill>
                <a:latin typeface="+mj-lt"/>
              </a:rPr>
              <a:t>appsettings.Development.json</a:t>
            </a:r>
            <a:r>
              <a:rPr lang="en-US" sz="1900" dirty="0">
                <a:solidFill>
                  <a:srgbClr val="3A3A3A"/>
                </a:solidFill>
                <a:latin typeface="+mj-lt"/>
              </a:rPr>
              <a:t> is read first as shown in the image on the next slide.</a:t>
            </a:r>
            <a:endParaRPr lang="en-US" sz="1900" i="0" dirty="0">
              <a:solidFill>
                <a:srgbClr val="3A3A3A"/>
              </a:solidFill>
              <a:effectLst/>
              <a:latin typeface="+mj-lt"/>
            </a:endParaRPr>
          </a:p>
          <a:p>
            <a:pPr marL="0" indent="0" fontAlgn="base">
              <a:buNone/>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57</a:t>
            </a:fld>
            <a:endParaRPr lang="en-US"/>
          </a:p>
        </p:txBody>
      </p:sp>
      <p:pic>
        <p:nvPicPr>
          <p:cNvPr id="7" name="Picture 6">
            <a:extLst>
              <a:ext uri="{FF2B5EF4-FFF2-40B4-BE49-F238E27FC236}">
                <a16:creationId xmlns:a16="http://schemas.microsoft.com/office/drawing/2014/main" id="{2A51DE0B-109B-4B59-B83D-03B53E35AA36}"/>
              </a:ext>
            </a:extLst>
          </p:cNvPr>
          <p:cNvPicPr>
            <a:picLocks noChangeAspect="1"/>
          </p:cNvPicPr>
          <p:nvPr/>
        </p:nvPicPr>
        <p:blipFill>
          <a:blip r:embed="rId2"/>
          <a:stretch>
            <a:fillRect/>
          </a:stretch>
        </p:blipFill>
        <p:spPr>
          <a:xfrm>
            <a:off x="917817" y="1973478"/>
            <a:ext cx="9060965" cy="2339543"/>
          </a:xfrm>
          <a:prstGeom prst="rect">
            <a:avLst/>
          </a:prstGeom>
        </p:spPr>
      </p:pic>
    </p:spTree>
    <p:extLst>
      <p:ext uri="{BB962C8B-B14F-4D97-AF65-F5344CB8AC3E}">
        <p14:creationId xmlns:p14="http://schemas.microsoft.com/office/powerpoint/2010/main" val="296529695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The default order in which information from the various configuration sources are read for the same key are as follows</a:t>
            </a:r>
          </a:p>
          <a:p>
            <a:pPr lvl="1" algn="just" fontAlgn="base">
              <a:buFont typeface="Courier New" panose="02070309020205020404" pitchFamily="49" charset="0"/>
              <a:buChar char="o"/>
            </a:pPr>
            <a:r>
              <a:rPr lang="en-CA" sz="1700" i="0" dirty="0" err="1">
                <a:effectLst/>
                <a:latin typeface="+mj-lt"/>
              </a:rPr>
              <a:t>appsettings.json</a:t>
            </a:r>
            <a:endParaRPr lang="en-CA" sz="1700" dirty="0">
              <a:latin typeface="+mj-lt"/>
            </a:endParaRPr>
          </a:p>
          <a:p>
            <a:pPr lvl="1" algn="just" fontAlgn="base">
              <a:buFont typeface="Courier New" panose="02070309020205020404" pitchFamily="49" charset="0"/>
              <a:buChar char="o"/>
            </a:pPr>
            <a:r>
              <a:rPr lang="en-CA" sz="1900" i="0" dirty="0" err="1">
                <a:effectLst/>
                <a:latin typeface="+mj-lt"/>
              </a:rPr>
              <a:t>appsettings</a:t>
            </a:r>
            <a:r>
              <a:rPr lang="en-CA" sz="1900" i="0" dirty="0">
                <a:effectLst/>
                <a:latin typeface="+mj-lt"/>
              </a:rPr>
              <a:t>.{Environment}.json here we use </a:t>
            </a:r>
            <a:r>
              <a:rPr lang="en-CA" sz="1900" i="0" dirty="0" err="1">
                <a:effectLst/>
                <a:latin typeface="+mj-lt"/>
              </a:rPr>
              <a:t>appsettings.Development.json</a:t>
            </a:r>
            <a:endParaRPr lang="en-CA" sz="1900" i="0" dirty="0">
              <a:effectLst/>
              <a:latin typeface="+mj-lt"/>
            </a:endParaRPr>
          </a:p>
          <a:p>
            <a:pPr lvl="1" algn="just" fontAlgn="base">
              <a:buFont typeface="Courier New" panose="02070309020205020404" pitchFamily="49" charset="0"/>
              <a:buChar char="o"/>
            </a:pPr>
            <a:r>
              <a:rPr lang="en-CA" sz="1900" i="0" dirty="0">
                <a:effectLst/>
                <a:latin typeface="+mj-lt"/>
              </a:rPr>
              <a:t>User secrets</a:t>
            </a:r>
            <a:endParaRPr lang="en-CA" sz="1900" dirty="0">
              <a:latin typeface="+mj-lt"/>
            </a:endParaRPr>
          </a:p>
          <a:p>
            <a:pPr lvl="1" algn="just" fontAlgn="base">
              <a:buFont typeface="Courier New" panose="02070309020205020404" pitchFamily="49" charset="0"/>
              <a:buChar char="o"/>
            </a:pPr>
            <a:r>
              <a:rPr lang="en-CA" sz="1900" i="0" dirty="0">
                <a:effectLst/>
                <a:latin typeface="+mj-lt"/>
              </a:rPr>
              <a:t>Environment Variables</a:t>
            </a:r>
          </a:p>
          <a:p>
            <a:pPr lvl="1" algn="just" fontAlgn="base">
              <a:buFont typeface="Courier New" panose="02070309020205020404" pitchFamily="49" charset="0"/>
              <a:buChar char="o"/>
            </a:pPr>
            <a:r>
              <a:rPr lang="en-CA" sz="1900" dirty="0">
                <a:latin typeface="+mj-lt"/>
              </a:rPr>
              <a:t>Command-line arguments</a:t>
            </a:r>
            <a:endParaRPr lang="en-CA" sz="1900" i="0" dirty="0">
              <a:effectLst/>
              <a:latin typeface="+mj-lt"/>
            </a:endParaRPr>
          </a:p>
          <a:p>
            <a:pPr fontAlgn="base">
              <a:buFont typeface="Arial" panose="020B0604020202020204" pitchFamily="34" charset="0"/>
              <a:buChar char="•"/>
            </a:pPr>
            <a:endParaRPr lang="en-US" sz="1900" i="0" dirty="0">
              <a:solidFill>
                <a:srgbClr val="3A3A3A"/>
              </a:solidFill>
              <a:effectLst/>
              <a:latin typeface="+mj-lt"/>
            </a:endParaRPr>
          </a:p>
          <a:p>
            <a:pPr marL="0" indent="0" fontAlgn="base">
              <a:buNone/>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58</a:t>
            </a:fld>
            <a:endParaRPr lang="en-US"/>
          </a:p>
        </p:txBody>
      </p:sp>
      <p:pic>
        <p:nvPicPr>
          <p:cNvPr id="10" name="Picture 9">
            <a:extLst>
              <a:ext uri="{FF2B5EF4-FFF2-40B4-BE49-F238E27FC236}">
                <a16:creationId xmlns:a16="http://schemas.microsoft.com/office/drawing/2014/main" id="{7164D0A1-077D-46A4-83F3-3CD8447111B4}"/>
              </a:ext>
            </a:extLst>
          </p:cNvPr>
          <p:cNvPicPr>
            <a:picLocks noChangeAspect="1"/>
          </p:cNvPicPr>
          <p:nvPr/>
        </p:nvPicPr>
        <p:blipFill>
          <a:blip r:embed="rId2"/>
          <a:stretch>
            <a:fillRect/>
          </a:stretch>
        </p:blipFill>
        <p:spPr>
          <a:xfrm>
            <a:off x="694849" y="1923939"/>
            <a:ext cx="10973751" cy="2057511"/>
          </a:xfrm>
          <a:prstGeom prst="rect">
            <a:avLst/>
          </a:prstGeom>
        </p:spPr>
      </p:pic>
    </p:spTree>
    <p:extLst>
      <p:ext uri="{BB962C8B-B14F-4D97-AF65-F5344CB8AC3E}">
        <p14:creationId xmlns:p14="http://schemas.microsoft.com/office/powerpoint/2010/main" val="116371021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fontAlgn="base">
              <a:buFont typeface="Arial" panose="020B0604020202020204" pitchFamily="34" charset="0"/>
              <a:buChar char="•"/>
            </a:pPr>
            <a:r>
              <a:rPr lang="en-US" sz="1900" dirty="0">
                <a:solidFill>
                  <a:srgbClr val="3A3A3A"/>
                </a:solidFill>
                <a:latin typeface="+mj-lt"/>
              </a:rPr>
              <a:t>We have read values in two places – </a:t>
            </a:r>
            <a:r>
              <a:rPr lang="en-US" sz="1900" dirty="0" err="1">
                <a:solidFill>
                  <a:srgbClr val="3A3A3A"/>
                </a:solidFill>
                <a:latin typeface="+mj-lt"/>
              </a:rPr>
              <a:t>appsettings.json</a:t>
            </a:r>
            <a:r>
              <a:rPr lang="en-US" sz="1900" dirty="0">
                <a:solidFill>
                  <a:srgbClr val="3A3A3A"/>
                </a:solidFill>
                <a:latin typeface="+mj-lt"/>
              </a:rPr>
              <a:t> and </a:t>
            </a:r>
            <a:r>
              <a:rPr lang="en-US" sz="1900" dirty="0" err="1">
                <a:solidFill>
                  <a:srgbClr val="3A3A3A"/>
                </a:solidFill>
                <a:latin typeface="+mj-lt"/>
              </a:rPr>
              <a:t>appsettings.Development.json</a:t>
            </a:r>
            <a:endParaRPr lang="en-US" sz="1900" dirty="0">
              <a:solidFill>
                <a:srgbClr val="3A3A3A"/>
              </a:solidFill>
              <a:latin typeface="+mj-lt"/>
            </a:endParaRPr>
          </a:p>
          <a:p>
            <a:pPr fontAlgn="base">
              <a:buFont typeface="Arial" panose="020B0604020202020204" pitchFamily="34" charset="0"/>
              <a:buChar char="•"/>
            </a:pPr>
            <a:r>
              <a:rPr lang="en-US" sz="1900" dirty="0">
                <a:solidFill>
                  <a:srgbClr val="3A3A3A"/>
                </a:solidFill>
                <a:latin typeface="+mj-lt"/>
              </a:rPr>
              <a:t>Now let us read value coming from the </a:t>
            </a:r>
            <a:r>
              <a:rPr lang="en-US" sz="1900" dirty="0" err="1">
                <a:solidFill>
                  <a:srgbClr val="3A3A3A"/>
                </a:solidFill>
                <a:latin typeface="+mj-lt"/>
              </a:rPr>
              <a:t>Envirnment</a:t>
            </a:r>
            <a:r>
              <a:rPr lang="en-US" sz="1900" dirty="0">
                <a:solidFill>
                  <a:srgbClr val="3A3A3A"/>
                </a:solidFill>
                <a:latin typeface="+mj-lt"/>
              </a:rPr>
              <a:t> Variable of the </a:t>
            </a:r>
            <a:r>
              <a:rPr lang="en-US" sz="1900" dirty="0" err="1">
                <a:solidFill>
                  <a:srgbClr val="3A3A3A"/>
                </a:solidFill>
                <a:latin typeface="+mj-lt"/>
              </a:rPr>
              <a:t>launchSettings.json</a:t>
            </a:r>
            <a:r>
              <a:rPr lang="en-US" sz="1900" dirty="0">
                <a:solidFill>
                  <a:srgbClr val="3A3A3A"/>
                </a:solidFill>
                <a:latin typeface="+mj-lt"/>
              </a:rPr>
              <a:t> </a:t>
            </a:r>
            <a:r>
              <a:rPr lang="en-US" sz="1900" b="0" i="0" dirty="0">
                <a:solidFill>
                  <a:srgbClr val="000000"/>
                </a:solidFill>
                <a:effectLst/>
                <a:latin typeface="+mj-lt"/>
              </a:rPr>
              <a:t>in the IIS Express Profile Section of the </a:t>
            </a:r>
            <a:r>
              <a:rPr lang="en-US" sz="1900" b="1" i="0" dirty="0" err="1">
                <a:solidFill>
                  <a:srgbClr val="000000"/>
                </a:solidFill>
                <a:effectLst/>
                <a:latin typeface="+mj-lt"/>
              </a:rPr>
              <a:t>launchSettings.json</a:t>
            </a:r>
            <a:r>
              <a:rPr lang="en-US" sz="1900" b="0" i="0" dirty="0">
                <a:solidFill>
                  <a:srgbClr val="000000"/>
                </a:solidFill>
                <a:effectLst/>
                <a:latin typeface="+mj-lt"/>
              </a:rPr>
              <a:t> file as shown in the image on the next slide.</a:t>
            </a:r>
            <a:endParaRPr lang="en-US" sz="1900" b="0"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Remember to revert to hosting model back to </a:t>
            </a:r>
            <a:r>
              <a:rPr lang="en-US" sz="1900" dirty="0" err="1">
                <a:solidFill>
                  <a:srgbClr val="3A3A3A"/>
                </a:solidFill>
                <a:latin typeface="+mj-lt"/>
              </a:rPr>
              <a:t>InProcess</a:t>
            </a:r>
            <a:endParaRPr lang="en-US" sz="1900" i="0" dirty="0">
              <a:solidFill>
                <a:srgbClr val="3A3A3A"/>
              </a:solidFill>
              <a:effectLst/>
              <a:latin typeface="+mj-lt"/>
            </a:endParaRPr>
          </a:p>
          <a:p>
            <a:pPr marL="0" indent="0" fontAlgn="base">
              <a:buNone/>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59</a:t>
            </a:fld>
            <a:endParaRPr lang="en-US"/>
          </a:p>
        </p:txBody>
      </p:sp>
    </p:spTree>
    <p:extLst>
      <p:ext uri="{BB962C8B-B14F-4D97-AF65-F5344CB8AC3E}">
        <p14:creationId xmlns:p14="http://schemas.microsoft.com/office/powerpoint/2010/main" val="4037964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1066800" y="1500326"/>
            <a:ext cx="10058400" cy="4452418"/>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Benefits of .NET (.NET Core)</a:t>
            </a:r>
          </a:p>
          <a:p>
            <a:pPr lvl="2">
              <a:buFont typeface="Courier New" panose="02070309020205020404" pitchFamily="49" charset="0"/>
              <a:buChar char="o"/>
            </a:pPr>
            <a:r>
              <a:rPr lang="en-US" sz="1800" dirty="0"/>
              <a:t>.NET has built-in support for dependency injection</a:t>
            </a:r>
          </a:p>
          <a:p>
            <a:pPr lvl="2">
              <a:buFont typeface="Courier New" panose="02070309020205020404" pitchFamily="49" charset="0"/>
              <a:buChar char="o"/>
            </a:pPr>
            <a:r>
              <a:rPr lang="en-US" sz="1800" dirty="0"/>
              <a:t>.NET is open source</a:t>
            </a:r>
          </a:p>
          <a:p>
            <a:pPr lvl="3">
              <a:buFont typeface="Wingdings" panose="05000000000000000000" pitchFamily="2" charset="2"/>
              <a:buChar char="§"/>
            </a:pPr>
            <a:r>
              <a:rPr lang="en-US" sz="1800" dirty="0"/>
              <a:t>Actively being developed by Microsoft team and vast community of open source developers</a:t>
            </a:r>
          </a:p>
          <a:p>
            <a:pPr lvl="2">
              <a:buFont typeface="Courier New" panose="02070309020205020404" pitchFamily="49" charset="0"/>
              <a:buChar char="o"/>
            </a:pPr>
            <a:r>
              <a:rPr lang="en-US" sz="1800" dirty="0"/>
              <a:t>.NET comes with a rich set of built-in middleware components</a:t>
            </a:r>
          </a:p>
          <a:p>
            <a:pPr lvl="3">
              <a:buFont typeface="Wingdings" panose="05000000000000000000" pitchFamily="2" charset="2"/>
              <a:buChar char="§"/>
            </a:pPr>
            <a:r>
              <a:rPr lang="en-US" sz="1800" dirty="0"/>
              <a:t>Users can create their own custom middleware components</a:t>
            </a: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384851272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US" sz="1900" b="1" i="0" dirty="0">
                <a:solidFill>
                  <a:srgbClr val="3A3A3A"/>
                </a:solidFill>
                <a:effectLst/>
                <a:latin typeface="+mj-lt"/>
              </a:rPr>
              <a:t>ASP.NET Core </a:t>
            </a:r>
            <a:r>
              <a:rPr lang="en-US" sz="1900" b="1" i="0" dirty="0" err="1">
                <a:solidFill>
                  <a:srgbClr val="3A3A3A"/>
                </a:solidFill>
                <a:effectLst/>
                <a:latin typeface="+mj-lt"/>
              </a:rPr>
              <a:t>AppSettings.json</a:t>
            </a:r>
            <a:r>
              <a:rPr lang="en-US" sz="1900" b="1" i="0" dirty="0">
                <a:solidFill>
                  <a:srgbClr val="3A3A3A"/>
                </a:solidFill>
                <a:effectLst/>
                <a:latin typeface="+mj-lt"/>
              </a:rPr>
              <a:t> file</a:t>
            </a:r>
          </a:p>
          <a:p>
            <a:pPr marL="0" indent="0" fontAlgn="base">
              <a:buNone/>
            </a:pPr>
            <a:endParaRPr lang="en-US" sz="1900" b="1" dirty="0">
              <a:solidFill>
                <a:srgbClr val="3A3A3A"/>
              </a:solidFill>
              <a:latin typeface="+mj-lt"/>
            </a:endParaRPr>
          </a:p>
          <a:p>
            <a:pPr marL="0" indent="0" fontAlgn="base">
              <a:buNone/>
            </a:pPr>
            <a:endParaRPr lang="en-US"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fontAlgn="base">
              <a:buFont typeface="Arial" panose="020B0604020202020204" pitchFamily="34" charset="0"/>
              <a:buChar char="•"/>
            </a:pPr>
            <a:r>
              <a:rPr lang="en-US" sz="1900" dirty="0">
                <a:solidFill>
                  <a:srgbClr val="3A3A3A"/>
                </a:solidFill>
                <a:latin typeface="+mj-lt"/>
              </a:rPr>
              <a:t>Run the application and the browser should display the information coming from the </a:t>
            </a:r>
            <a:r>
              <a:rPr lang="en-US" sz="1900" dirty="0" err="1">
                <a:solidFill>
                  <a:srgbClr val="3A3A3A"/>
                </a:solidFill>
                <a:latin typeface="+mj-lt"/>
              </a:rPr>
              <a:t>launchSettings.json</a:t>
            </a:r>
            <a:r>
              <a:rPr lang="en-US" sz="1900" dirty="0">
                <a:solidFill>
                  <a:srgbClr val="3A3A3A"/>
                </a:solidFill>
                <a:latin typeface="+mj-lt"/>
              </a:rPr>
              <a:t> as shown in the image below</a:t>
            </a:r>
            <a:endParaRPr lang="en-US" sz="1900" i="0" dirty="0">
              <a:solidFill>
                <a:srgbClr val="3A3A3A"/>
              </a:solidFill>
              <a:effectLst/>
              <a:latin typeface="+mj-lt"/>
            </a:endParaRPr>
          </a:p>
          <a:p>
            <a:pPr marL="0" indent="0" fontAlgn="base">
              <a:buNone/>
            </a:pPr>
            <a:endParaRPr lang="en-US"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60</a:t>
            </a:fld>
            <a:endParaRPr lang="en-US"/>
          </a:p>
        </p:txBody>
      </p:sp>
      <p:pic>
        <p:nvPicPr>
          <p:cNvPr id="9" name="Picture 8">
            <a:extLst>
              <a:ext uri="{FF2B5EF4-FFF2-40B4-BE49-F238E27FC236}">
                <a16:creationId xmlns:a16="http://schemas.microsoft.com/office/drawing/2014/main" id="{32D8D2E7-4331-43EF-A1D5-7B0812D15DF0}"/>
              </a:ext>
            </a:extLst>
          </p:cNvPr>
          <p:cNvPicPr>
            <a:picLocks noChangeAspect="1"/>
          </p:cNvPicPr>
          <p:nvPr/>
        </p:nvPicPr>
        <p:blipFill>
          <a:blip r:embed="rId2"/>
          <a:stretch>
            <a:fillRect/>
          </a:stretch>
        </p:blipFill>
        <p:spPr>
          <a:xfrm>
            <a:off x="1066800" y="1941146"/>
            <a:ext cx="8794242" cy="1127858"/>
          </a:xfrm>
          <a:prstGeom prst="rect">
            <a:avLst/>
          </a:prstGeom>
        </p:spPr>
      </p:pic>
      <p:pic>
        <p:nvPicPr>
          <p:cNvPr id="11" name="Picture 10">
            <a:extLst>
              <a:ext uri="{FF2B5EF4-FFF2-40B4-BE49-F238E27FC236}">
                <a16:creationId xmlns:a16="http://schemas.microsoft.com/office/drawing/2014/main" id="{BBFBD76C-625F-43BB-BA0A-597863B3466C}"/>
              </a:ext>
            </a:extLst>
          </p:cNvPr>
          <p:cNvPicPr>
            <a:picLocks noChangeAspect="1"/>
          </p:cNvPicPr>
          <p:nvPr/>
        </p:nvPicPr>
        <p:blipFill>
          <a:blip r:embed="rId3"/>
          <a:stretch>
            <a:fillRect/>
          </a:stretch>
        </p:blipFill>
        <p:spPr>
          <a:xfrm>
            <a:off x="809174" y="3950563"/>
            <a:ext cx="10402201" cy="2057578"/>
          </a:xfrm>
          <a:prstGeom prst="rect">
            <a:avLst/>
          </a:prstGeom>
        </p:spPr>
      </p:pic>
    </p:spTree>
    <p:extLst>
      <p:ext uri="{BB962C8B-B14F-4D97-AF65-F5344CB8AC3E}">
        <p14:creationId xmlns:p14="http://schemas.microsoft.com/office/powerpoint/2010/main" val="115986176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US" sz="1900" b="0" i="0" dirty="0">
                <a:solidFill>
                  <a:srgbClr val="000000"/>
                </a:solidFill>
                <a:effectLst/>
                <a:latin typeface="+mj-lt"/>
              </a:rPr>
              <a:t>The ASP.NET Core Middleware Components are the software components (Methods) that are configured into the Application Request Processing Pipeline to handle the HTTP Requests and Responses. Each middleware component in ASP.NET Core Application performs the following tasks.</a:t>
            </a:r>
          </a:p>
          <a:p>
            <a:pPr lvl="1" algn="just" fontAlgn="base">
              <a:buFont typeface="Courier New" panose="02070309020205020404" pitchFamily="49" charset="0"/>
              <a:buChar char="o"/>
            </a:pPr>
            <a:r>
              <a:rPr lang="en-US" sz="1700" b="0" i="0" dirty="0">
                <a:solidFill>
                  <a:srgbClr val="000000"/>
                </a:solidFill>
                <a:effectLst/>
                <a:latin typeface="+mj-lt"/>
              </a:rPr>
              <a:t>Chooses whether to pass the HTTP Request to the next component in the pipeline. This </a:t>
            </a:r>
            <a:r>
              <a:rPr lang="en-US" sz="1700" dirty="0">
                <a:solidFill>
                  <a:srgbClr val="000000"/>
                </a:solidFill>
                <a:latin typeface="+mj-lt"/>
              </a:rPr>
              <a:t>is </a:t>
            </a:r>
            <a:r>
              <a:rPr lang="en-US" sz="1700" b="0" i="0" dirty="0">
                <a:solidFill>
                  <a:srgbClr val="000000"/>
                </a:solidFill>
                <a:effectLst/>
                <a:latin typeface="+mj-lt"/>
              </a:rPr>
              <a:t>achieved by calling the next() method within the Middleware.</a:t>
            </a:r>
            <a:endParaRPr lang="en-US" sz="1700" dirty="0">
              <a:solidFill>
                <a:srgbClr val="3A3A3A"/>
              </a:solidFill>
              <a:latin typeface="+mj-lt"/>
            </a:endParaRPr>
          </a:p>
          <a:p>
            <a:pPr lvl="1" algn="just" fontAlgn="base">
              <a:buFont typeface="Courier New" panose="02070309020205020404" pitchFamily="49" charset="0"/>
              <a:buChar char="o"/>
            </a:pPr>
            <a:r>
              <a:rPr lang="en-US" sz="1900" b="0" i="0" dirty="0">
                <a:solidFill>
                  <a:srgbClr val="000000"/>
                </a:solidFill>
                <a:effectLst/>
                <a:latin typeface="+mj-lt"/>
              </a:rPr>
              <a:t>Can perform certain tasks before and after the next component is invoked in the pipeline.</a:t>
            </a:r>
          </a:p>
          <a:p>
            <a:pPr algn="just" fontAlgn="base">
              <a:buFont typeface="Arial" panose="020B0604020202020204" pitchFamily="34" charset="0"/>
              <a:buChar char="•"/>
            </a:pPr>
            <a:r>
              <a:rPr lang="en-US" sz="2100" dirty="0">
                <a:solidFill>
                  <a:srgbClr val="000000"/>
                </a:solidFill>
                <a:latin typeface="+mj-lt"/>
              </a:rPr>
              <a:t>Some of the in-built Middleware components in the ASP.NET core application are as below</a:t>
            </a:r>
          </a:p>
          <a:p>
            <a:pPr lvl="1" algn="just" fontAlgn="base">
              <a:buFont typeface="Courier New" panose="02070309020205020404" pitchFamily="49" charset="0"/>
              <a:buChar char="o"/>
            </a:pPr>
            <a:r>
              <a:rPr lang="en-US" sz="1900" b="1" i="0" dirty="0" err="1">
                <a:solidFill>
                  <a:srgbClr val="000000"/>
                </a:solidFill>
                <a:effectLst/>
                <a:latin typeface="+mj-lt"/>
              </a:rPr>
              <a:t>UseAuthentication</a:t>
            </a:r>
            <a:r>
              <a:rPr lang="en-US" sz="1900" b="0" i="0" dirty="0">
                <a:solidFill>
                  <a:srgbClr val="000000"/>
                </a:solidFill>
                <a:effectLst/>
                <a:latin typeface="+mj-lt"/>
              </a:rPr>
              <a:t> for authenticating the user.</a:t>
            </a:r>
            <a:endParaRPr lang="en-US" sz="1900" dirty="0">
              <a:solidFill>
                <a:srgbClr val="3A3A3A"/>
              </a:solidFill>
              <a:latin typeface="+mj-lt"/>
            </a:endParaRPr>
          </a:p>
          <a:p>
            <a:pPr lvl="1" algn="just" fontAlgn="base">
              <a:buFont typeface="Courier New" panose="02070309020205020404" pitchFamily="49" charset="0"/>
              <a:buChar char="o"/>
            </a:pPr>
            <a:r>
              <a:rPr lang="en-US" sz="2100" b="1" i="0" dirty="0" err="1">
                <a:solidFill>
                  <a:srgbClr val="000000"/>
                </a:solidFill>
                <a:effectLst/>
                <a:latin typeface="+mj-lt"/>
              </a:rPr>
              <a:t>UseHttpsRedirection</a:t>
            </a:r>
            <a:r>
              <a:rPr lang="en-US" sz="2100" b="0" i="0" dirty="0">
                <a:solidFill>
                  <a:srgbClr val="000000"/>
                </a:solidFill>
                <a:effectLst/>
                <a:latin typeface="+mj-lt"/>
              </a:rPr>
              <a:t> for redirecting HTTP Requests to HTTPS.</a:t>
            </a:r>
            <a:endParaRPr lang="en-US" sz="2100" dirty="0">
              <a:solidFill>
                <a:srgbClr val="3A3A3A"/>
              </a:solidFill>
              <a:latin typeface="+mj-lt"/>
            </a:endParaRPr>
          </a:p>
          <a:p>
            <a:pPr lvl="1" algn="just" fontAlgn="base">
              <a:buFont typeface="Courier New" panose="02070309020205020404" pitchFamily="49" charset="0"/>
              <a:buChar char="o"/>
            </a:pPr>
            <a:r>
              <a:rPr lang="en-US" sz="2100" b="1" i="0" dirty="0" err="1">
                <a:solidFill>
                  <a:srgbClr val="000000"/>
                </a:solidFill>
                <a:effectLst/>
                <a:latin typeface="+mj-lt"/>
              </a:rPr>
              <a:t>UseHttpLogging</a:t>
            </a:r>
            <a:r>
              <a:rPr lang="en-US" sz="2100" b="0" i="0" dirty="0">
                <a:solidFill>
                  <a:srgbClr val="000000"/>
                </a:solidFill>
                <a:effectLst/>
                <a:latin typeface="+mj-lt"/>
              </a:rPr>
              <a:t> is used to log the HTTP Requests and Responses.</a:t>
            </a:r>
            <a:endParaRPr lang="en-US" sz="2100" dirty="0">
              <a:solidFill>
                <a:srgbClr val="3A3A3A"/>
              </a:solidFill>
              <a:latin typeface="+mj-lt"/>
            </a:endParaRPr>
          </a:p>
          <a:p>
            <a:pPr lvl="1" algn="just" fontAlgn="base">
              <a:buFont typeface="Courier New" panose="02070309020205020404" pitchFamily="49" charset="0"/>
              <a:buChar char="o"/>
            </a:pPr>
            <a:r>
              <a:rPr lang="en-US" sz="2100" b="1" i="0" dirty="0" err="1">
                <a:solidFill>
                  <a:srgbClr val="000000"/>
                </a:solidFill>
                <a:effectLst/>
                <a:latin typeface="+mj-lt"/>
              </a:rPr>
              <a:t>UseDeveloperExceptionPage</a:t>
            </a:r>
            <a:r>
              <a:rPr lang="en-US" sz="2100" b="0" i="0" dirty="0">
                <a:solidFill>
                  <a:srgbClr val="000000"/>
                </a:solidFill>
                <a:effectLst/>
                <a:latin typeface="+mj-lt"/>
              </a:rPr>
              <a:t> that is going to execute when there is an unhandled exception in the development environment. </a:t>
            </a:r>
            <a:endParaRPr lang="en-US" sz="2100" b="0" i="0" dirty="0">
              <a:solidFill>
                <a:srgbClr val="3A3A3A"/>
              </a:solidFill>
              <a:effectLst/>
              <a:latin typeface="+mj-lt"/>
            </a:endParaRPr>
          </a:p>
          <a:p>
            <a:pPr lvl="1" algn="just" fontAlgn="base">
              <a:buFont typeface="Courier New" panose="02070309020205020404" pitchFamily="49" charset="0"/>
              <a:buChar char="o"/>
            </a:pPr>
            <a:endParaRPr lang="en-US" sz="1900" b="0" i="0" dirty="0">
              <a:solidFill>
                <a:srgbClr val="3A3A3A"/>
              </a:solidFill>
              <a:effectLst/>
              <a:latin typeface="+mj-lt"/>
            </a:endParaRPr>
          </a:p>
          <a:p>
            <a:pPr fontAlgn="base">
              <a:buFont typeface="Arial" panose="020B0604020202020204" pitchFamily="34" charset="0"/>
              <a:buChar char="•"/>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61</a:t>
            </a:fld>
            <a:endParaRPr lang="en-US"/>
          </a:p>
        </p:txBody>
      </p:sp>
    </p:spTree>
    <p:extLst>
      <p:ext uri="{BB962C8B-B14F-4D97-AF65-F5344CB8AC3E}">
        <p14:creationId xmlns:p14="http://schemas.microsoft.com/office/powerpoint/2010/main" val="97210775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lvl="1" algn="just" fontAlgn="base">
              <a:buFont typeface="Courier New" panose="02070309020205020404" pitchFamily="49" charset="0"/>
              <a:buChar char="o"/>
            </a:pPr>
            <a:r>
              <a:rPr lang="en-US" sz="1700" b="1" i="0" dirty="0" err="1">
                <a:solidFill>
                  <a:srgbClr val="000000"/>
                </a:solidFill>
                <a:effectLst/>
                <a:latin typeface="+mj-lt"/>
              </a:rPr>
              <a:t>UseExceptionHandler</a:t>
            </a:r>
            <a:r>
              <a:rPr lang="en-US" sz="1700" b="0" i="0" dirty="0">
                <a:solidFill>
                  <a:srgbClr val="000000"/>
                </a:solidFill>
                <a:effectLst/>
                <a:latin typeface="+mj-lt"/>
              </a:rPr>
              <a:t> that is used to catch exceptions, log them, and re-execute the request in an alternate pipeline in a non development environment.</a:t>
            </a:r>
            <a:endParaRPr lang="en-US" sz="1700" dirty="0">
              <a:solidFill>
                <a:srgbClr val="3A3A3A"/>
              </a:solidFill>
              <a:latin typeface="+mj-lt"/>
            </a:endParaRPr>
          </a:p>
          <a:p>
            <a:pPr lvl="1" algn="just" fontAlgn="base">
              <a:buFont typeface="Courier New" panose="02070309020205020404" pitchFamily="49" charset="0"/>
              <a:buChar char="o"/>
            </a:pPr>
            <a:r>
              <a:rPr lang="en-US" sz="1900" b="1" i="0" dirty="0" err="1">
                <a:solidFill>
                  <a:srgbClr val="000000"/>
                </a:solidFill>
                <a:effectLst/>
                <a:latin typeface="+mj-lt"/>
              </a:rPr>
              <a:t>UseStaticFiles</a:t>
            </a:r>
            <a:r>
              <a:rPr lang="en-US" sz="1900" b="0" i="0" dirty="0">
                <a:solidFill>
                  <a:srgbClr val="000000"/>
                </a:solidFill>
                <a:effectLst/>
                <a:latin typeface="+mj-lt"/>
              </a:rPr>
              <a:t> that is used to handle static files such as Images, </a:t>
            </a:r>
            <a:r>
              <a:rPr lang="en-US" sz="1900" b="0" i="0" dirty="0" err="1">
                <a:solidFill>
                  <a:srgbClr val="000000"/>
                </a:solidFill>
                <a:effectLst/>
                <a:latin typeface="+mj-lt"/>
              </a:rPr>
              <a:t>Javascript</a:t>
            </a:r>
            <a:r>
              <a:rPr lang="en-US" sz="1900" b="0" i="0" dirty="0">
                <a:solidFill>
                  <a:srgbClr val="000000"/>
                </a:solidFill>
                <a:effectLst/>
                <a:latin typeface="+mj-lt"/>
              </a:rPr>
              <a:t>. or CSS files, etc.</a:t>
            </a:r>
            <a:endParaRPr lang="en-US" sz="1900" dirty="0">
              <a:solidFill>
                <a:srgbClr val="3A3A3A"/>
              </a:solidFill>
              <a:latin typeface="+mj-lt"/>
            </a:endParaRPr>
          </a:p>
          <a:p>
            <a:pPr lvl="1" algn="just" fontAlgn="base">
              <a:buFont typeface="Courier New" panose="02070309020205020404" pitchFamily="49" charset="0"/>
              <a:buChar char="o"/>
            </a:pPr>
            <a:r>
              <a:rPr lang="en-US" sz="1900" b="1" i="0" dirty="0" err="1">
                <a:solidFill>
                  <a:srgbClr val="000000"/>
                </a:solidFill>
                <a:effectLst/>
                <a:latin typeface="+mj-lt"/>
              </a:rPr>
              <a:t>UseAuthorization</a:t>
            </a:r>
            <a:r>
              <a:rPr lang="en-US" sz="1900" b="0" i="0" dirty="0">
                <a:solidFill>
                  <a:srgbClr val="000000"/>
                </a:solidFill>
                <a:effectLst/>
                <a:latin typeface="+mj-lt"/>
              </a:rPr>
              <a:t> that is used to Authorize the users while accessing a specific resource.</a:t>
            </a:r>
            <a:endParaRPr lang="en-US" sz="1900" dirty="0">
              <a:solidFill>
                <a:srgbClr val="3A3A3A"/>
              </a:solidFill>
              <a:latin typeface="+mj-lt"/>
            </a:endParaRPr>
          </a:p>
          <a:p>
            <a:pPr lvl="1" algn="just" fontAlgn="base">
              <a:buFont typeface="Courier New" panose="02070309020205020404" pitchFamily="49" charset="0"/>
              <a:buChar char="o"/>
            </a:pPr>
            <a:r>
              <a:rPr lang="en-US" sz="1900" b="1" i="0" dirty="0" err="1">
                <a:solidFill>
                  <a:srgbClr val="000000"/>
                </a:solidFill>
                <a:effectLst/>
                <a:latin typeface="+mj-lt"/>
              </a:rPr>
              <a:t>UseRouting</a:t>
            </a:r>
            <a:r>
              <a:rPr lang="en-US" sz="1900" b="0" i="0" dirty="0">
                <a:solidFill>
                  <a:srgbClr val="000000"/>
                </a:solidFill>
                <a:effectLst/>
                <a:latin typeface="+mj-lt"/>
              </a:rPr>
              <a:t> adds the End Points Routing Middleware to the Request Processing Pipeline. If you want to define the Route using Pattern or attribute routing, then it is mandatory to use </a:t>
            </a:r>
            <a:r>
              <a:rPr lang="en-US" sz="1900" b="0" i="0" dirty="0" err="1">
                <a:solidFill>
                  <a:srgbClr val="000000"/>
                </a:solidFill>
                <a:effectLst/>
                <a:latin typeface="+mj-lt"/>
              </a:rPr>
              <a:t>UseRouting</a:t>
            </a:r>
            <a:r>
              <a:rPr lang="en-US" sz="1900" b="0" i="0" dirty="0">
                <a:solidFill>
                  <a:srgbClr val="000000"/>
                </a:solidFill>
                <a:effectLst/>
                <a:latin typeface="+mj-lt"/>
              </a:rPr>
              <a:t> Middleware Component.</a:t>
            </a:r>
          </a:p>
          <a:p>
            <a:pPr algn="just" fontAlgn="base">
              <a:buFont typeface="Arial" panose="020B0604020202020204" pitchFamily="34" charset="0"/>
              <a:buChar char="•"/>
            </a:pPr>
            <a:r>
              <a:rPr lang="en-US" sz="2100" b="0" i="0" dirty="0">
                <a:solidFill>
                  <a:srgbClr val="000000"/>
                </a:solidFill>
                <a:effectLst/>
                <a:latin typeface="+mj-lt"/>
              </a:rPr>
              <a:t>Some of these Middleware components will be discussed as we progress through this course.</a:t>
            </a:r>
          </a:p>
          <a:p>
            <a:pPr algn="just" fontAlgn="base">
              <a:buFont typeface="Arial" panose="020B0604020202020204" pitchFamily="34" charset="0"/>
              <a:buChar char="•"/>
            </a:pPr>
            <a:r>
              <a:rPr lang="en-US" sz="1900" b="0" i="0" dirty="0">
                <a:solidFill>
                  <a:srgbClr val="000000"/>
                </a:solidFill>
                <a:effectLst/>
                <a:latin typeface="+mj-lt"/>
              </a:rPr>
              <a:t>Middleware components are used to set up the Request Processing Pipeline in the ASP.NET Core Application.</a:t>
            </a:r>
          </a:p>
          <a:p>
            <a:pPr algn="just" fontAlgn="base">
              <a:buFont typeface="Arial" panose="020B0604020202020204" pitchFamily="34" charset="0"/>
              <a:buChar char="•"/>
            </a:pPr>
            <a:r>
              <a:rPr lang="en-US" sz="1900" b="0" i="0" dirty="0">
                <a:solidFill>
                  <a:srgbClr val="000000"/>
                </a:solidFill>
                <a:effectLst/>
                <a:latin typeface="+mj-lt"/>
              </a:rPr>
              <a:t>The Request Processing Pipeline is the pipeline that will determine how the HTTP Requests and Responses are going to be processed in ASP.NET Core Application.</a:t>
            </a:r>
          </a:p>
          <a:p>
            <a:pPr algn="just" fontAlgn="base">
              <a:buFont typeface="Arial" panose="020B0604020202020204" pitchFamily="34" charset="0"/>
              <a:buChar char="•"/>
            </a:pPr>
            <a:r>
              <a:rPr lang="en-US" sz="1900" b="0" i="0" dirty="0">
                <a:solidFill>
                  <a:srgbClr val="000000"/>
                </a:solidFill>
                <a:effectLst/>
                <a:latin typeface="+mj-lt"/>
              </a:rPr>
              <a:t>Middleware components are configured within the Main() method of the Program class, which is present inside the </a:t>
            </a:r>
            <a:r>
              <a:rPr lang="en-US" sz="1900" b="1" i="0" dirty="0" err="1">
                <a:solidFill>
                  <a:srgbClr val="000000"/>
                </a:solidFill>
                <a:effectLst/>
                <a:latin typeface="+mj-lt"/>
              </a:rPr>
              <a:t>Program.cs</a:t>
            </a:r>
            <a:r>
              <a:rPr lang="en-US" sz="1900" b="0" i="0" dirty="0">
                <a:solidFill>
                  <a:srgbClr val="000000"/>
                </a:solidFill>
                <a:effectLst/>
                <a:latin typeface="+mj-lt"/>
              </a:rPr>
              <a:t> class file.</a:t>
            </a:r>
            <a:endParaRPr lang="en-US" sz="1900" b="0" i="0" dirty="0">
              <a:solidFill>
                <a:srgbClr val="3A3A3A"/>
              </a:solidFill>
              <a:effectLst/>
              <a:latin typeface="+mj-lt"/>
            </a:endParaRPr>
          </a:p>
          <a:p>
            <a:pPr lvl="1" algn="just" fontAlgn="base">
              <a:buFont typeface="Courier New" panose="02070309020205020404" pitchFamily="49" charset="0"/>
              <a:buChar char="o"/>
            </a:pPr>
            <a:endParaRPr lang="en-US" sz="1900" b="0" i="0" dirty="0">
              <a:solidFill>
                <a:srgbClr val="3A3A3A"/>
              </a:solidFill>
              <a:effectLst/>
              <a:latin typeface="+mj-lt"/>
            </a:endParaRPr>
          </a:p>
          <a:p>
            <a:pPr fontAlgn="base">
              <a:buFont typeface="Arial" panose="020B0604020202020204" pitchFamily="34" charset="0"/>
              <a:buChar char="•"/>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62</a:t>
            </a:fld>
            <a:endParaRPr lang="en-US"/>
          </a:p>
        </p:txBody>
      </p:sp>
    </p:spTree>
    <p:extLst>
      <p:ext uri="{BB962C8B-B14F-4D97-AF65-F5344CB8AC3E}">
        <p14:creationId xmlns:p14="http://schemas.microsoft.com/office/powerpoint/2010/main" val="409904339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CA" sz="1900" dirty="0">
                <a:solidFill>
                  <a:srgbClr val="3A3A3A"/>
                </a:solidFill>
                <a:latin typeface="+mj-lt"/>
              </a:rPr>
              <a:t>When a new ASP.NET Core project is created using the empty template; by default two middleware components are configured in the Main() method as shown in the image below</a:t>
            </a:r>
          </a:p>
          <a:p>
            <a:pPr fontAlgn="base">
              <a:buFont typeface="Arial" panose="020B0604020202020204" pitchFamily="34" charset="0"/>
              <a:buChar char="•"/>
            </a:pPr>
            <a:endParaRPr lang="en-CA" sz="1900" i="0" dirty="0">
              <a:solidFill>
                <a:srgbClr val="3A3A3A"/>
              </a:solidFill>
              <a:effectLst/>
              <a:latin typeface="+mj-lt"/>
            </a:endParaRP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fontAlgn="base">
              <a:buFont typeface="Arial" panose="020B0604020202020204" pitchFamily="34" charset="0"/>
              <a:buChar char="•"/>
            </a:pPr>
            <a:r>
              <a:rPr lang="en-CA" sz="1900" dirty="0">
                <a:solidFill>
                  <a:srgbClr val="3A3A3A"/>
                </a:solidFill>
                <a:latin typeface="+mj-lt"/>
              </a:rPr>
              <a:t>The </a:t>
            </a:r>
            <a:r>
              <a:rPr lang="en-CA" sz="1900" dirty="0" err="1">
                <a:solidFill>
                  <a:srgbClr val="3A3A3A"/>
                </a:solidFill>
                <a:latin typeface="+mj-lt"/>
              </a:rPr>
              <a:t>MapGet</a:t>
            </a:r>
            <a:r>
              <a:rPr lang="en-CA" sz="1900" dirty="0">
                <a:solidFill>
                  <a:srgbClr val="3A3A3A"/>
                </a:solidFill>
                <a:latin typeface="+mj-lt"/>
              </a:rPr>
              <a:t> and Run middleware components</a:t>
            </a:r>
          </a:p>
          <a:p>
            <a:pPr fontAlgn="base">
              <a:buFont typeface="Arial" panose="020B0604020202020204" pitchFamily="34" charset="0"/>
              <a:buChar char="•"/>
            </a:pPr>
            <a:r>
              <a:rPr lang="en-CA" sz="1900" i="0" dirty="0">
                <a:solidFill>
                  <a:srgbClr val="3A3A3A"/>
                </a:solidFill>
                <a:effectLst/>
                <a:latin typeface="+mj-lt"/>
              </a:rPr>
              <a:t>Let us modify the Main() method as shown in the image on the next slide</a:t>
            </a:r>
          </a:p>
          <a:p>
            <a:pPr marL="0" indent="0" fontAlgn="base">
              <a:buNone/>
            </a:pPr>
            <a:endParaRPr lang="en-US" sz="1900" b="0" i="0" dirty="0">
              <a:solidFill>
                <a:srgbClr val="3A3A3A"/>
              </a:solidFill>
              <a:effectLst/>
              <a:latin typeface="+mj-lt"/>
            </a:endParaRPr>
          </a:p>
          <a:p>
            <a:pPr fontAlgn="base">
              <a:buFont typeface="Arial" panose="020B0604020202020204" pitchFamily="34" charset="0"/>
              <a:buChar char="•"/>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63</a:t>
            </a:fld>
            <a:endParaRPr lang="en-US"/>
          </a:p>
        </p:txBody>
      </p:sp>
      <p:pic>
        <p:nvPicPr>
          <p:cNvPr id="7" name="Picture 6">
            <a:extLst>
              <a:ext uri="{FF2B5EF4-FFF2-40B4-BE49-F238E27FC236}">
                <a16:creationId xmlns:a16="http://schemas.microsoft.com/office/drawing/2014/main" id="{985B5E51-5F87-4283-B901-8458FB01A4D7}"/>
              </a:ext>
            </a:extLst>
          </p:cNvPr>
          <p:cNvPicPr>
            <a:picLocks noChangeAspect="1"/>
          </p:cNvPicPr>
          <p:nvPr/>
        </p:nvPicPr>
        <p:blipFill>
          <a:blip r:embed="rId2"/>
          <a:stretch>
            <a:fillRect/>
          </a:stretch>
        </p:blipFill>
        <p:spPr>
          <a:xfrm>
            <a:off x="1649460" y="2725976"/>
            <a:ext cx="6226080" cy="1806097"/>
          </a:xfrm>
          <a:prstGeom prst="rect">
            <a:avLst/>
          </a:prstGeom>
        </p:spPr>
      </p:pic>
    </p:spTree>
    <p:extLst>
      <p:ext uri="{BB962C8B-B14F-4D97-AF65-F5344CB8AC3E}">
        <p14:creationId xmlns:p14="http://schemas.microsoft.com/office/powerpoint/2010/main" val="4250776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64</a:t>
            </a:fld>
            <a:endParaRPr lang="en-US"/>
          </a:p>
        </p:txBody>
      </p:sp>
      <p:pic>
        <p:nvPicPr>
          <p:cNvPr id="8" name="Picture 7">
            <a:extLst>
              <a:ext uri="{FF2B5EF4-FFF2-40B4-BE49-F238E27FC236}">
                <a16:creationId xmlns:a16="http://schemas.microsoft.com/office/drawing/2014/main" id="{E8B5B7CB-E3D9-4588-8A53-C7F068DBBE9E}"/>
              </a:ext>
            </a:extLst>
          </p:cNvPr>
          <p:cNvPicPr>
            <a:picLocks noChangeAspect="1"/>
          </p:cNvPicPr>
          <p:nvPr/>
        </p:nvPicPr>
        <p:blipFill>
          <a:blip r:embed="rId2"/>
          <a:stretch>
            <a:fillRect/>
          </a:stretch>
        </p:blipFill>
        <p:spPr>
          <a:xfrm>
            <a:off x="1828430" y="1927654"/>
            <a:ext cx="8535140" cy="4107386"/>
          </a:xfrm>
          <a:prstGeom prst="rect">
            <a:avLst/>
          </a:prstGeom>
        </p:spPr>
      </p:pic>
    </p:spTree>
    <p:extLst>
      <p:ext uri="{BB962C8B-B14F-4D97-AF65-F5344CB8AC3E}">
        <p14:creationId xmlns:p14="http://schemas.microsoft.com/office/powerpoint/2010/main" val="19810213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algn="just" fontAlgn="base">
              <a:buFont typeface="Arial" panose="020B0604020202020204" pitchFamily="34" charset="0"/>
              <a:buChar char="•"/>
            </a:pPr>
            <a:r>
              <a:rPr lang="en-US" sz="1900" b="0" i="0" dirty="0">
                <a:solidFill>
                  <a:srgbClr val="000000"/>
                </a:solidFill>
                <a:effectLst/>
                <a:latin typeface="+mj-lt"/>
              </a:rPr>
              <a:t>As you can see in the code from the last slide, the Main() method sets up the request processing pipeline with a few middleware components as follows.</a:t>
            </a:r>
            <a:endParaRPr lang="en-US" sz="1900" b="0" i="0" dirty="0">
              <a:solidFill>
                <a:srgbClr val="3A3A3A"/>
              </a:solidFill>
              <a:effectLst/>
              <a:latin typeface="+mj-lt"/>
            </a:endParaRPr>
          </a:p>
          <a:p>
            <a:pPr lvl="1" algn="just" fontAlgn="base">
              <a:buFont typeface="Courier New" panose="02070309020205020404" pitchFamily="49" charset="0"/>
              <a:buChar char="o"/>
            </a:pPr>
            <a:r>
              <a:rPr lang="en-US" sz="1700" i="0" dirty="0" err="1">
                <a:solidFill>
                  <a:srgbClr val="000000"/>
                </a:solidFill>
                <a:effectLst/>
                <a:latin typeface="+mj-lt"/>
              </a:rPr>
              <a:t>UseDeveloperExceptionPage</a:t>
            </a:r>
            <a:r>
              <a:rPr lang="en-US" sz="1700" i="0" dirty="0">
                <a:solidFill>
                  <a:srgbClr val="000000"/>
                </a:solidFill>
                <a:effectLst/>
                <a:latin typeface="+mj-lt"/>
              </a:rPr>
              <a:t>()</a:t>
            </a:r>
            <a:endParaRPr lang="en-US" sz="1700" dirty="0">
              <a:solidFill>
                <a:srgbClr val="3A3A3A"/>
              </a:solidFill>
              <a:latin typeface="+mj-lt"/>
            </a:endParaRPr>
          </a:p>
          <a:p>
            <a:pPr lvl="1" algn="just" fontAlgn="base">
              <a:buFont typeface="Courier New" panose="02070309020205020404" pitchFamily="49" charset="0"/>
              <a:buChar char="o"/>
            </a:pPr>
            <a:r>
              <a:rPr lang="en-US" sz="1900" i="0" dirty="0" err="1">
                <a:solidFill>
                  <a:srgbClr val="000000"/>
                </a:solidFill>
                <a:effectLst/>
                <a:latin typeface="+mj-lt"/>
              </a:rPr>
              <a:t>UseRouting</a:t>
            </a:r>
            <a:r>
              <a:rPr lang="en-US" sz="1900" i="0" dirty="0">
                <a:solidFill>
                  <a:srgbClr val="000000"/>
                </a:solidFill>
                <a:effectLst/>
                <a:latin typeface="+mj-lt"/>
              </a:rPr>
              <a:t>()</a:t>
            </a:r>
            <a:endParaRPr lang="en-US" sz="1900" dirty="0">
              <a:solidFill>
                <a:srgbClr val="3A3A3A"/>
              </a:solidFill>
              <a:latin typeface="+mj-lt"/>
            </a:endParaRPr>
          </a:p>
          <a:p>
            <a:pPr lvl="1" algn="just" fontAlgn="base">
              <a:buFont typeface="Courier New" panose="02070309020205020404" pitchFamily="49" charset="0"/>
              <a:buChar char="o"/>
            </a:pPr>
            <a:r>
              <a:rPr lang="en-US" sz="1900" i="0" dirty="0" err="1">
                <a:solidFill>
                  <a:srgbClr val="000000"/>
                </a:solidFill>
                <a:effectLst/>
                <a:latin typeface="+mj-lt"/>
              </a:rPr>
              <a:t>UseEndpoints</a:t>
            </a:r>
            <a:r>
              <a:rPr lang="en-US" sz="1900" i="0" dirty="0">
                <a:solidFill>
                  <a:srgbClr val="000000"/>
                </a:solidFill>
                <a:effectLst/>
                <a:latin typeface="+mj-lt"/>
              </a:rPr>
              <a:t>()</a:t>
            </a:r>
          </a:p>
          <a:p>
            <a:pPr algn="just" fontAlgn="base">
              <a:buFont typeface="Arial" panose="020B0604020202020204" pitchFamily="34" charset="0"/>
              <a:buChar char="•"/>
            </a:pPr>
            <a:r>
              <a:rPr lang="en-US" sz="1900" b="0" i="0" dirty="0">
                <a:solidFill>
                  <a:srgbClr val="000000"/>
                </a:solidFill>
                <a:effectLst/>
                <a:latin typeface="+mj-lt"/>
              </a:rPr>
              <a:t>In the ASP.NET Core Web Application, the Middleware Component can have access to both the incoming HTTP Request and outgoing HTTP Response. So, a Middleware Component in ASP.NET Core Web Application can</a:t>
            </a:r>
            <a:endParaRPr lang="en-US" sz="1900" b="0" i="0" dirty="0">
              <a:solidFill>
                <a:srgbClr val="3A3A3A"/>
              </a:solidFill>
              <a:effectLst/>
              <a:latin typeface="+mj-lt"/>
            </a:endParaRPr>
          </a:p>
          <a:p>
            <a:pPr lvl="1" algn="just" fontAlgn="base">
              <a:buFont typeface="Courier New" panose="02070309020205020404" pitchFamily="49" charset="0"/>
              <a:buChar char="o"/>
            </a:pPr>
            <a:r>
              <a:rPr lang="en-US" sz="1700" b="0" i="0" dirty="0">
                <a:solidFill>
                  <a:srgbClr val="000000"/>
                </a:solidFill>
                <a:effectLst/>
                <a:latin typeface="+mj-lt"/>
              </a:rPr>
              <a:t>Handle the incoming HTTP request by generating an HTTP response.</a:t>
            </a:r>
            <a:endParaRPr lang="en-US" sz="1700" dirty="0">
              <a:solidFill>
                <a:srgbClr val="3A3A3A"/>
              </a:solidFill>
              <a:latin typeface="+mj-lt"/>
            </a:endParaRPr>
          </a:p>
          <a:p>
            <a:pPr lvl="1" algn="just" fontAlgn="base">
              <a:buFont typeface="Courier New" panose="02070309020205020404" pitchFamily="49" charset="0"/>
              <a:buChar char="o"/>
            </a:pPr>
            <a:r>
              <a:rPr lang="en-US" sz="1900" b="0" i="0" dirty="0">
                <a:solidFill>
                  <a:srgbClr val="000000"/>
                </a:solidFill>
                <a:effectLst/>
                <a:latin typeface="+mj-lt"/>
              </a:rPr>
              <a:t>Process the incoming HTTP request, modify it, and then pass it to the Next Middleware Component that is configured in the Application Request Processing Pipeline.</a:t>
            </a:r>
            <a:endParaRPr lang="en-US" sz="1900" dirty="0">
              <a:solidFill>
                <a:srgbClr val="3A3A3A"/>
              </a:solidFill>
              <a:latin typeface="+mj-lt"/>
            </a:endParaRPr>
          </a:p>
          <a:p>
            <a:pPr lvl="1" algn="just" fontAlgn="base">
              <a:buFont typeface="Courier New" panose="02070309020205020404" pitchFamily="49" charset="0"/>
              <a:buChar char="o"/>
            </a:pPr>
            <a:r>
              <a:rPr lang="en-US" sz="1900" b="0" i="0" dirty="0">
                <a:solidFill>
                  <a:srgbClr val="000000"/>
                </a:solidFill>
                <a:effectLst/>
                <a:latin typeface="+mj-lt"/>
              </a:rPr>
              <a:t>Process the outgoing HTTP response, modify it, and then pass it on to either the previous middleware component or to the ASP.NET Core Web Server.</a:t>
            </a:r>
            <a:endParaRPr lang="en-US" sz="1900" b="0" i="0" dirty="0">
              <a:solidFill>
                <a:srgbClr val="3A3A3A"/>
              </a:solidFill>
              <a:effectLst/>
              <a:latin typeface="+mj-lt"/>
            </a:endParaRPr>
          </a:p>
          <a:p>
            <a:pPr algn="just" fontAlgn="base">
              <a:buFont typeface="Arial" panose="020B0604020202020204" pitchFamily="34" charset="0"/>
              <a:buChar char="•"/>
            </a:pPr>
            <a:endParaRPr lang="en-US" sz="1900" i="0" dirty="0">
              <a:solidFill>
                <a:srgbClr val="3A3A3A"/>
              </a:solidFill>
              <a:effectLst/>
              <a:latin typeface="+mj-lt"/>
            </a:endParaRPr>
          </a:p>
          <a:p>
            <a:pPr fontAlgn="base">
              <a:buFont typeface="Arial" panose="020B0604020202020204" pitchFamily="34" charset="0"/>
              <a:buChar char="•"/>
            </a:pPr>
            <a:endParaRPr lang="en-CA" sz="1900" b="1"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65</a:t>
            </a:fld>
            <a:endParaRPr lang="en-US"/>
          </a:p>
        </p:txBody>
      </p:sp>
    </p:spTree>
    <p:extLst>
      <p:ext uri="{BB962C8B-B14F-4D97-AF65-F5344CB8AC3E}">
        <p14:creationId xmlns:p14="http://schemas.microsoft.com/office/powerpoint/2010/main" val="109547064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algn="just" fontAlgn="base">
              <a:buFont typeface="Arial" panose="020B0604020202020204" pitchFamily="34" charset="0"/>
              <a:buChar char="•"/>
            </a:pPr>
            <a:r>
              <a:rPr lang="en-US" sz="1900" b="0" i="0" dirty="0">
                <a:solidFill>
                  <a:srgbClr val="000000"/>
                </a:solidFill>
                <a:effectLst/>
                <a:latin typeface="+mj-lt"/>
              </a:rPr>
              <a:t>As shown in the below image, there are 3 Middleware Components configured in the Application Request Processing Pipeline to handle the HTTP Requests and Responses.</a:t>
            </a: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i="0" dirty="0">
              <a:solidFill>
                <a:srgbClr val="000000"/>
              </a:solidFill>
              <a:effectLst/>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i="0" dirty="0">
              <a:solidFill>
                <a:srgbClr val="000000"/>
              </a:solidFill>
              <a:effectLst/>
              <a:latin typeface="+mj-lt"/>
            </a:endParaRPr>
          </a:p>
          <a:p>
            <a:pPr algn="just" fontAlgn="base">
              <a:buFont typeface="Arial" panose="020B0604020202020204" pitchFamily="34" charset="0"/>
              <a:buChar char="•"/>
            </a:pPr>
            <a:endParaRPr lang="en-US" sz="1900" dirty="0">
              <a:solidFill>
                <a:srgbClr val="000000"/>
              </a:solidFill>
              <a:latin typeface="+mj-lt"/>
            </a:endParaRPr>
          </a:p>
          <a:p>
            <a:pPr algn="just" fontAlgn="base">
              <a:buFont typeface="Arial" panose="020B0604020202020204" pitchFamily="34" charset="0"/>
              <a:buChar char="•"/>
            </a:pPr>
            <a:endParaRPr lang="en-US" sz="1900" i="0" dirty="0">
              <a:solidFill>
                <a:srgbClr val="000000"/>
              </a:solidFill>
              <a:effectLst/>
              <a:latin typeface="+mj-lt"/>
            </a:endParaRPr>
          </a:p>
          <a:p>
            <a:pPr algn="just" fontAlgn="base">
              <a:buFont typeface="Arial" panose="020B0604020202020204" pitchFamily="34" charset="0"/>
              <a:buChar char="•"/>
            </a:pPr>
            <a:r>
              <a:rPr lang="en-US" sz="1900" dirty="0">
                <a:solidFill>
                  <a:srgbClr val="000000"/>
                </a:solidFill>
                <a:latin typeface="+mj-lt"/>
              </a:rPr>
              <a:t>The </a:t>
            </a:r>
            <a:r>
              <a:rPr lang="en-US" sz="1900" b="0" i="0" dirty="0">
                <a:solidFill>
                  <a:srgbClr val="000000"/>
                </a:solidFill>
                <a:effectLst/>
                <a:latin typeface="+mj-lt"/>
              </a:rPr>
              <a:t>Logging Middleware Component simply logs the request time and then passes the HTTP Request to the next middleware component, Static Files Middleware component in the Request Pipeline, for further processing</a:t>
            </a:r>
            <a:endParaRPr lang="en-US" sz="1900" i="0" dirty="0">
              <a:solidFill>
                <a:srgbClr val="3A3A3A"/>
              </a:solidFill>
              <a:effectLst/>
              <a:latin typeface="+mj-lt"/>
            </a:endParaRPr>
          </a:p>
          <a:p>
            <a:pPr fontAlgn="base">
              <a:buFont typeface="Arial" panose="020B0604020202020204" pitchFamily="34" charset="0"/>
              <a:buChar char="•"/>
            </a:pPr>
            <a:endParaRPr lang="en-CA" sz="1900" b="1"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66</a:t>
            </a:fld>
            <a:endParaRPr lang="en-US"/>
          </a:p>
        </p:txBody>
      </p:sp>
      <p:pic>
        <p:nvPicPr>
          <p:cNvPr id="7" name="Picture 6">
            <a:extLst>
              <a:ext uri="{FF2B5EF4-FFF2-40B4-BE49-F238E27FC236}">
                <a16:creationId xmlns:a16="http://schemas.microsoft.com/office/drawing/2014/main" id="{FBA68642-1DA1-4555-9275-18A9CFFE5ABC}"/>
              </a:ext>
            </a:extLst>
          </p:cNvPr>
          <p:cNvPicPr>
            <a:picLocks noChangeAspect="1"/>
          </p:cNvPicPr>
          <p:nvPr/>
        </p:nvPicPr>
        <p:blipFill>
          <a:blip r:embed="rId2"/>
          <a:stretch>
            <a:fillRect/>
          </a:stretch>
        </p:blipFill>
        <p:spPr>
          <a:xfrm>
            <a:off x="1603668" y="2756438"/>
            <a:ext cx="7879763" cy="2240474"/>
          </a:xfrm>
          <a:prstGeom prst="rect">
            <a:avLst/>
          </a:prstGeom>
        </p:spPr>
      </p:pic>
    </p:spTree>
    <p:extLst>
      <p:ext uri="{BB962C8B-B14F-4D97-AF65-F5344CB8AC3E}">
        <p14:creationId xmlns:p14="http://schemas.microsoft.com/office/powerpoint/2010/main" val="37594421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US" sz="1900" b="0" i="0" dirty="0">
                <a:solidFill>
                  <a:srgbClr val="000000"/>
                </a:solidFill>
                <a:effectLst/>
                <a:latin typeface="+mj-lt"/>
              </a:rPr>
              <a:t> A Middleware Component in ASP.NET Core Web Application may handle the HTTP Request by generating an HTTP Response. </a:t>
            </a:r>
          </a:p>
          <a:p>
            <a:pPr fontAlgn="base">
              <a:buFont typeface="Arial" panose="020B0604020202020204" pitchFamily="34" charset="0"/>
              <a:buChar char="•"/>
            </a:pPr>
            <a:r>
              <a:rPr lang="en-US" sz="1900" b="0" i="0" dirty="0">
                <a:solidFill>
                  <a:srgbClr val="000000"/>
                </a:solidFill>
                <a:effectLst/>
                <a:latin typeface="+mj-lt"/>
              </a:rPr>
              <a:t>The Middleware Component may also decide not to call the Next Middleware Component in the Request Processing Pipeline. </a:t>
            </a:r>
          </a:p>
          <a:p>
            <a:pPr fontAlgn="base">
              <a:buFont typeface="Arial" panose="020B0604020202020204" pitchFamily="34" charset="0"/>
              <a:buChar char="•"/>
            </a:pPr>
            <a:r>
              <a:rPr lang="en-US" sz="1900" b="0" i="0" dirty="0">
                <a:solidFill>
                  <a:srgbClr val="000000"/>
                </a:solidFill>
                <a:effectLst/>
                <a:latin typeface="+mj-lt"/>
              </a:rPr>
              <a:t>This concept is called </a:t>
            </a:r>
            <a:r>
              <a:rPr lang="en-US" sz="1900" b="1" i="0" dirty="0">
                <a:solidFill>
                  <a:srgbClr val="000000"/>
                </a:solidFill>
                <a:effectLst/>
                <a:latin typeface="+mj-lt"/>
              </a:rPr>
              <a:t>Short-Circuiting</a:t>
            </a:r>
            <a:r>
              <a:rPr lang="en-US" sz="1900" b="0" i="0" dirty="0">
                <a:solidFill>
                  <a:srgbClr val="000000"/>
                </a:solidFill>
                <a:effectLst/>
                <a:latin typeface="+mj-lt"/>
              </a:rPr>
              <a:t> the Request Processing Pipeline.</a:t>
            </a:r>
          </a:p>
          <a:p>
            <a:pPr fontAlgn="base">
              <a:buFont typeface="Arial" panose="020B0604020202020204" pitchFamily="34" charset="0"/>
              <a:buChar char="•"/>
            </a:pPr>
            <a:r>
              <a:rPr lang="en-US" sz="1900" dirty="0">
                <a:solidFill>
                  <a:srgbClr val="000000"/>
                </a:solidFill>
                <a:latin typeface="+mj-lt"/>
              </a:rPr>
              <a:t>In our example, </a:t>
            </a:r>
            <a:r>
              <a:rPr lang="en-US" sz="2000" b="0" i="0" dirty="0">
                <a:solidFill>
                  <a:srgbClr val="000000"/>
                </a:solidFill>
                <a:effectLst/>
                <a:latin typeface="arial" panose="020B0604020202020204" pitchFamily="34" charset="0"/>
              </a:rPr>
              <a:t> </a:t>
            </a:r>
            <a:r>
              <a:rPr lang="en-US" sz="1900" b="0" i="0" dirty="0">
                <a:solidFill>
                  <a:srgbClr val="000000"/>
                </a:solidFill>
                <a:effectLst/>
                <a:latin typeface="+mj-lt"/>
              </a:rPr>
              <a:t>if the incoming HTTP request comes for some static files such as Images, CSS files, JavaScript, etc., then this Static Files Middleware component can handle the request and then Short-Circuiting the Request Processing Pipeline by not calling to the Next Middleware Component in the pipeline, i.e., the MVC Middleware Component.</a:t>
            </a:r>
          </a:p>
          <a:p>
            <a:pPr fontAlgn="base">
              <a:buFont typeface="Arial" panose="020B0604020202020204" pitchFamily="34" charset="0"/>
              <a:buChar char="•"/>
            </a:pPr>
            <a:r>
              <a:rPr lang="en-US" sz="1900" dirty="0">
                <a:solidFill>
                  <a:srgbClr val="000000"/>
                </a:solidFill>
                <a:latin typeface="+mj-lt"/>
              </a:rPr>
              <a:t>T</a:t>
            </a:r>
            <a:r>
              <a:rPr lang="en-US" sz="1900" b="0" i="0" dirty="0">
                <a:solidFill>
                  <a:srgbClr val="000000"/>
                </a:solidFill>
                <a:effectLst/>
                <a:latin typeface="+mj-lt"/>
              </a:rPr>
              <a:t>he logging middleware component, in our case, may log the time when the response is sent back to the client.</a:t>
            </a:r>
          </a:p>
          <a:p>
            <a:pPr fontAlgn="base">
              <a:buFont typeface="Arial" panose="020B0604020202020204" pitchFamily="34" charset="0"/>
              <a:buChar char="•"/>
            </a:pPr>
            <a:r>
              <a:rPr lang="en-US" sz="1900" b="0" i="0" dirty="0">
                <a:solidFill>
                  <a:srgbClr val="000000"/>
                </a:solidFill>
                <a:effectLst/>
                <a:latin typeface="+mj-lt"/>
              </a:rPr>
              <a:t>The ASP.NET Core Middleware Components are executed in the same order as they are added to the Request Processing Pipeline. So, proper care must be taken when adding the Middleware Components to the Request Processing Pipeline of the ASP.NET Core Web Application.</a:t>
            </a:r>
            <a:endParaRPr lang="en-CA" sz="1900" b="1"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67</a:t>
            </a:fld>
            <a:endParaRPr lang="en-US"/>
          </a:p>
        </p:txBody>
      </p:sp>
    </p:spTree>
    <p:extLst>
      <p:ext uri="{BB962C8B-B14F-4D97-AF65-F5344CB8AC3E}">
        <p14:creationId xmlns:p14="http://schemas.microsoft.com/office/powerpoint/2010/main" val="176490759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US" sz="1900" b="0" i="0" dirty="0">
                <a:solidFill>
                  <a:srgbClr val="000000"/>
                </a:solidFill>
                <a:effectLst/>
                <a:latin typeface="+mj-lt"/>
              </a:rPr>
              <a:t>As per Application’s Business Requirements, any number of Middleware Components can be added into the Request Processing pipeline.</a:t>
            </a:r>
          </a:p>
          <a:p>
            <a:pPr fontAlgn="base">
              <a:buFont typeface="Arial" panose="020B0604020202020204" pitchFamily="34" charset="0"/>
              <a:buChar char="•"/>
            </a:pPr>
            <a:r>
              <a:rPr lang="en-US" sz="1900" b="0" i="0" dirty="0">
                <a:solidFill>
                  <a:srgbClr val="000000"/>
                </a:solidFill>
                <a:effectLst/>
                <a:latin typeface="+mj-lt"/>
              </a:rPr>
              <a:t>In ASP.NET Core, Request Delegates are used to build the Request Pipeline</a:t>
            </a:r>
          </a:p>
          <a:p>
            <a:pPr fontAlgn="base">
              <a:buFont typeface="Arial" panose="020B0604020202020204" pitchFamily="34" charset="0"/>
              <a:buChar char="•"/>
            </a:pPr>
            <a:r>
              <a:rPr lang="en-US" sz="1900" b="0" i="0" dirty="0">
                <a:solidFill>
                  <a:srgbClr val="000000"/>
                </a:solidFill>
                <a:effectLst/>
                <a:latin typeface="+mj-lt"/>
              </a:rPr>
              <a:t>Request Delegates are configured using the </a:t>
            </a:r>
            <a:r>
              <a:rPr lang="en-US" sz="1900" b="1" i="0" dirty="0">
                <a:solidFill>
                  <a:srgbClr val="000000"/>
                </a:solidFill>
                <a:effectLst/>
                <a:latin typeface="+mj-lt"/>
              </a:rPr>
              <a:t>Run, Map, </a:t>
            </a:r>
            <a:r>
              <a:rPr lang="en-US" sz="1900" b="0" i="0" dirty="0">
                <a:solidFill>
                  <a:srgbClr val="000000"/>
                </a:solidFill>
                <a:effectLst/>
                <a:latin typeface="+mj-lt"/>
              </a:rPr>
              <a:t>and </a:t>
            </a:r>
            <a:r>
              <a:rPr lang="en-US" sz="1900" b="1" i="0" dirty="0">
                <a:solidFill>
                  <a:srgbClr val="000000"/>
                </a:solidFill>
                <a:effectLst/>
                <a:latin typeface="+mj-lt"/>
              </a:rPr>
              <a:t>Use</a:t>
            </a:r>
            <a:r>
              <a:rPr lang="en-US" sz="1900" b="0" i="0" dirty="0">
                <a:solidFill>
                  <a:srgbClr val="000000"/>
                </a:solidFill>
                <a:effectLst/>
                <a:latin typeface="+mj-lt"/>
              </a:rPr>
              <a:t> Extension Methods. </a:t>
            </a:r>
          </a:p>
          <a:p>
            <a:pPr fontAlgn="base">
              <a:buFont typeface="Arial" panose="020B0604020202020204" pitchFamily="34" charset="0"/>
              <a:buChar char="•"/>
            </a:pPr>
            <a:r>
              <a:rPr lang="en-US" sz="1900" b="0" i="0" dirty="0">
                <a:solidFill>
                  <a:srgbClr val="000000"/>
                </a:solidFill>
                <a:effectLst/>
                <a:latin typeface="+mj-lt"/>
              </a:rPr>
              <a:t>Request Delegate can be specified using an in-line anonymous method (called in-line middleware) or using a reusable method.</a:t>
            </a:r>
          </a:p>
          <a:p>
            <a:pPr fontAlgn="base">
              <a:buFont typeface="Arial" panose="020B0604020202020204" pitchFamily="34" charset="0"/>
              <a:buChar char="•"/>
            </a:pPr>
            <a:r>
              <a:rPr lang="en-US" sz="1900" b="0" i="0" dirty="0">
                <a:solidFill>
                  <a:srgbClr val="000000"/>
                </a:solidFill>
                <a:effectLst/>
                <a:latin typeface="+mj-lt"/>
              </a:rPr>
              <a:t>These reusable methods and in-line anonymous methods are called Middleware or Middleware Components. </a:t>
            </a:r>
          </a:p>
          <a:p>
            <a:pPr fontAlgn="base">
              <a:buFont typeface="Arial" panose="020B0604020202020204" pitchFamily="34" charset="0"/>
              <a:buChar char="•"/>
            </a:pPr>
            <a:r>
              <a:rPr lang="en-US" sz="1900" b="0" i="0" dirty="0">
                <a:solidFill>
                  <a:srgbClr val="000000"/>
                </a:solidFill>
                <a:effectLst/>
                <a:latin typeface="+mj-lt"/>
              </a:rPr>
              <a:t>Each Middleware Component in the Request Processing Pipeline is responsible for invoking the Next Component in the Pipeline or Short-Circuiting the Pipeline by not calling the Next Middleware Component.</a:t>
            </a: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68</a:t>
            </a:fld>
            <a:endParaRPr lang="en-US"/>
          </a:p>
        </p:txBody>
      </p:sp>
    </p:spTree>
    <p:extLst>
      <p:ext uri="{BB962C8B-B14F-4D97-AF65-F5344CB8AC3E}">
        <p14:creationId xmlns:p14="http://schemas.microsoft.com/office/powerpoint/2010/main" val="244843177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endParaRPr lang="en-US" sz="1900" b="0" i="0" dirty="0">
              <a:solidFill>
                <a:srgbClr val="000000"/>
              </a:solidFill>
              <a:effectLst/>
              <a:latin typeface="+mj-lt"/>
            </a:endParaRPr>
          </a:p>
          <a:p>
            <a:pPr fontAlgn="base">
              <a:buFont typeface="Arial" panose="020B0604020202020204" pitchFamily="34" charset="0"/>
              <a:buChar char="•"/>
            </a:pPr>
            <a:r>
              <a:rPr lang="en-US" sz="1900" b="0" i="0" dirty="0">
                <a:solidFill>
                  <a:srgbClr val="000000"/>
                </a:solidFill>
                <a:effectLst/>
                <a:latin typeface="+mj-lt"/>
              </a:rPr>
              <a:t>In ASP.NET Core Web Application, Extension Methods below are used to register the Inline Middleware Component into the Request Processing Pipeline.</a:t>
            </a:r>
          </a:p>
          <a:p>
            <a:pPr lvl="1" fontAlgn="base">
              <a:buFont typeface="Courier New" panose="02070309020205020404" pitchFamily="49" charset="0"/>
              <a:buChar char="o"/>
            </a:pPr>
            <a:r>
              <a:rPr lang="en-US" sz="1800" b="1" i="0" dirty="0">
                <a:solidFill>
                  <a:srgbClr val="000000"/>
                </a:solidFill>
                <a:effectLst/>
                <a:latin typeface="+mj-lt"/>
              </a:rPr>
              <a:t>Use - </a:t>
            </a:r>
            <a:r>
              <a:rPr lang="en-US" sz="1900" b="0" i="0" dirty="0">
                <a:solidFill>
                  <a:srgbClr val="000000"/>
                </a:solidFill>
                <a:effectLst/>
                <a:latin typeface="+mj-lt"/>
              </a:rPr>
              <a:t> allows </a:t>
            </a:r>
            <a:r>
              <a:rPr lang="en-US" sz="1900" dirty="0">
                <a:solidFill>
                  <a:srgbClr val="000000"/>
                </a:solidFill>
                <a:latin typeface="+mj-lt"/>
              </a:rPr>
              <a:t>for </a:t>
            </a:r>
            <a:r>
              <a:rPr lang="en-US" sz="1900" b="0" i="0" dirty="0">
                <a:solidFill>
                  <a:srgbClr val="000000"/>
                </a:solidFill>
                <a:effectLst/>
                <a:latin typeface="+mj-lt"/>
              </a:rPr>
              <a:t>adding middleware components, which may call the next Middleware Component in the Request Processing Pipeline. </a:t>
            </a:r>
          </a:p>
          <a:p>
            <a:pPr lvl="1" fontAlgn="base">
              <a:buFont typeface="Courier New" panose="02070309020205020404" pitchFamily="49" charset="0"/>
              <a:buChar char="o"/>
            </a:pPr>
            <a:r>
              <a:rPr lang="en-US" sz="1800" b="1" i="0" dirty="0">
                <a:solidFill>
                  <a:srgbClr val="000000"/>
                </a:solidFill>
                <a:effectLst/>
                <a:latin typeface="+mj-lt"/>
              </a:rPr>
              <a:t>Run </a:t>
            </a:r>
            <a:r>
              <a:rPr lang="en-US" sz="1900" b="1" i="0" dirty="0">
                <a:solidFill>
                  <a:srgbClr val="000000"/>
                </a:solidFill>
                <a:effectLst/>
                <a:latin typeface="+mj-lt"/>
              </a:rPr>
              <a:t>- </a:t>
            </a:r>
            <a:r>
              <a:rPr lang="en-US" sz="1900" b="0" i="0" dirty="0">
                <a:solidFill>
                  <a:srgbClr val="000000"/>
                </a:solidFill>
                <a:effectLst/>
                <a:latin typeface="+mj-lt"/>
              </a:rPr>
              <a:t>allows </a:t>
            </a:r>
            <a:r>
              <a:rPr lang="en-US" sz="1900" dirty="0">
                <a:solidFill>
                  <a:srgbClr val="000000"/>
                </a:solidFill>
                <a:latin typeface="+mj-lt"/>
              </a:rPr>
              <a:t>for </a:t>
            </a:r>
            <a:r>
              <a:rPr lang="en-US" sz="1900" b="0" i="0" dirty="0">
                <a:solidFill>
                  <a:srgbClr val="000000"/>
                </a:solidFill>
                <a:effectLst/>
                <a:latin typeface="+mj-lt"/>
              </a:rPr>
              <a:t>adding the terminating middleware</a:t>
            </a:r>
          </a:p>
          <a:p>
            <a:pPr fontAlgn="base">
              <a:buFont typeface="Arial" panose="020B0604020202020204" pitchFamily="34" charset="0"/>
              <a:buChar char="•"/>
            </a:pPr>
            <a:r>
              <a:rPr lang="en-US" sz="1900" dirty="0">
                <a:solidFill>
                  <a:srgbClr val="000000"/>
                </a:solidFill>
                <a:latin typeface="+mj-lt"/>
              </a:rPr>
              <a:t>Let us now look at the 3 Middleware Components we configured into our Request Processing Pipeline</a:t>
            </a:r>
          </a:p>
          <a:p>
            <a:pPr lvl="1" algn="just" fontAlgn="base">
              <a:buFont typeface="Courier New" panose="02070309020205020404" pitchFamily="49" charset="0"/>
              <a:buChar char="o"/>
            </a:pPr>
            <a:r>
              <a:rPr lang="en-CA" sz="1700" i="0" dirty="0" err="1">
                <a:solidFill>
                  <a:srgbClr val="000000"/>
                </a:solidFill>
                <a:effectLst/>
                <a:latin typeface="+mj-lt"/>
              </a:rPr>
              <a:t>UseDeveloperExceptionPage</a:t>
            </a:r>
            <a:r>
              <a:rPr lang="en-CA" sz="1700" i="0" dirty="0">
                <a:solidFill>
                  <a:srgbClr val="000000"/>
                </a:solidFill>
                <a:effectLst/>
                <a:latin typeface="+mj-lt"/>
              </a:rPr>
              <a:t>()</a:t>
            </a:r>
          </a:p>
          <a:p>
            <a:pPr lvl="2" algn="just" fontAlgn="base">
              <a:buFont typeface="Wingdings" panose="05000000000000000000" pitchFamily="2" charset="2"/>
              <a:buChar char="§"/>
            </a:pPr>
            <a:r>
              <a:rPr lang="en-US" sz="1900" b="0" i="0" dirty="0">
                <a:solidFill>
                  <a:srgbClr val="000000"/>
                </a:solidFill>
                <a:effectLst/>
                <a:latin typeface="+mj-lt"/>
              </a:rPr>
              <a:t>this middleware component will come into the picture only when the hosting environment is set to Development. This middleware component is going to execute when an unhandled exception occurs in the application, and since it is in Development mode, it is going to show the details of the exception on the webpage</a:t>
            </a:r>
            <a:r>
              <a:rPr lang="en-US" sz="2000" b="0" i="0" dirty="0">
                <a:solidFill>
                  <a:srgbClr val="000000"/>
                </a:solidFill>
                <a:effectLst/>
                <a:latin typeface="arial" panose="020B0604020202020204" pitchFamily="34" charset="0"/>
              </a:rPr>
              <a:t>.</a:t>
            </a:r>
            <a:endParaRPr lang="en-CA"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69</a:t>
            </a:fld>
            <a:endParaRPr lang="en-US"/>
          </a:p>
        </p:txBody>
      </p:sp>
    </p:spTree>
    <p:extLst>
      <p:ext uri="{BB962C8B-B14F-4D97-AF65-F5344CB8AC3E}">
        <p14:creationId xmlns:p14="http://schemas.microsoft.com/office/powerpoint/2010/main" val="133921775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715080"/>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To create a new .NET application, open Visual Studio 2022 and click on the Create a new project box as shown below</a:t>
            </a:r>
          </a:p>
          <a:p>
            <a:pPr lvl="2">
              <a:buFont typeface="Courier New" panose="02070309020205020404" pitchFamily="49" charset="0"/>
              <a:buChar char="o"/>
            </a:pPr>
            <a:r>
              <a:rPr lang="en-US" sz="1600" dirty="0"/>
              <a:t>Click on New Project </a:t>
            </a:r>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a:t>
            </a:fld>
            <a:endParaRPr lang="en-US"/>
          </a:p>
        </p:txBody>
      </p:sp>
      <p:pic>
        <p:nvPicPr>
          <p:cNvPr id="9" name="Picture 8">
            <a:extLst>
              <a:ext uri="{FF2B5EF4-FFF2-40B4-BE49-F238E27FC236}">
                <a16:creationId xmlns:a16="http://schemas.microsoft.com/office/drawing/2014/main" id="{18396CD7-8DED-4358-92D5-8D07F98EBC8C}"/>
              </a:ext>
            </a:extLst>
          </p:cNvPr>
          <p:cNvPicPr>
            <a:picLocks noChangeAspect="1"/>
          </p:cNvPicPr>
          <p:nvPr/>
        </p:nvPicPr>
        <p:blipFill>
          <a:blip r:embed="rId2"/>
          <a:stretch>
            <a:fillRect/>
          </a:stretch>
        </p:blipFill>
        <p:spPr>
          <a:xfrm>
            <a:off x="1801824" y="3251001"/>
            <a:ext cx="7064352" cy="2598645"/>
          </a:xfrm>
          <a:prstGeom prst="rect">
            <a:avLst/>
          </a:prstGeom>
        </p:spPr>
      </p:pic>
    </p:spTree>
    <p:extLst>
      <p:ext uri="{BB962C8B-B14F-4D97-AF65-F5344CB8AC3E}">
        <p14:creationId xmlns:p14="http://schemas.microsoft.com/office/powerpoint/2010/main" val="312902577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endParaRPr lang="en-CA" sz="1500" dirty="0">
              <a:solidFill>
                <a:srgbClr val="3A3A3A"/>
              </a:solidFill>
              <a:latin typeface="+mj-lt"/>
            </a:endParaRPr>
          </a:p>
          <a:p>
            <a:pPr lvl="1" algn="just" fontAlgn="base">
              <a:buFont typeface="Courier New" panose="02070309020205020404" pitchFamily="49" charset="0"/>
              <a:buChar char="o"/>
            </a:pPr>
            <a:r>
              <a:rPr lang="en-CA" sz="1900" i="0" dirty="0" err="1">
                <a:solidFill>
                  <a:srgbClr val="000000"/>
                </a:solidFill>
                <a:effectLst/>
                <a:latin typeface="+mj-lt"/>
              </a:rPr>
              <a:t>UseRouting</a:t>
            </a:r>
            <a:r>
              <a:rPr lang="en-CA" sz="1900" i="0" dirty="0">
                <a:solidFill>
                  <a:srgbClr val="000000"/>
                </a:solidFill>
                <a:effectLst/>
                <a:latin typeface="+mj-lt"/>
              </a:rPr>
              <a:t>()</a:t>
            </a:r>
          </a:p>
          <a:p>
            <a:pPr lvl="2" algn="just" fontAlgn="base">
              <a:buFont typeface="Wingdings" panose="05000000000000000000" pitchFamily="2" charset="2"/>
              <a:buChar char="§"/>
            </a:pPr>
            <a:r>
              <a:rPr lang="en-US" sz="1900" b="0" i="0" dirty="0">
                <a:solidFill>
                  <a:srgbClr val="000000"/>
                </a:solidFill>
                <a:effectLst/>
                <a:latin typeface="+mj-lt"/>
              </a:rPr>
              <a:t>The </a:t>
            </a:r>
            <a:r>
              <a:rPr lang="en-US" sz="1900" b="0" i="0" dirty="0" err="1">
                <a:solidFill>
                  <a:srgbClr val="000000"/>
                </a:solidFill>
                <a:effectLst/>
                <a:latin typeface="+mj-lt"/>
              </a:rPr>
              <a:t>UseRouting</a:t>
            </a:r>
            <a:r>
              <a:rPr lang="en-US" sz="1900" b="0" i="0" dirty="0">
                <a:solidFill>
                  <a:srgbClr val="000000"/>
                </a:solidFill>
                <a:effectLst/>
                <a:latin typeface="+mj-lt"/>
              </a:rPr>
              <a:t>() middleware component adds the </a:t>
            </a:r>
            <a:r>
              <a:rPr lang="en-US" sz="1900" b="1" i="0" dirty="0">
                <a:solidFill>
                  <a:srgbClr val="000000"/>
                </a:solidFill>
                <a:effectLst/>
                <a:latin typeface="+mj-lt"/>
              </a:rPr>
              <a:t>Endpoint Routing</a:t>
            </a:r>
            <a:r>
              <a:rPr lang="en-US" sz="1900" b="0" i="0" dirty="0">
                <a:solidFill>
                  <a:srgbClr val="000000"/>
                </a:solidFill>
                <a:effectLst/>
                <a:latin typeface="+mj-lt"/>
              </a:rPr>
              <a:t> Middleware to the request processing pipeline. Endpoint Routing means it will map the URL (or incoming HTTP Request) to a particular resource.</a:t>
            </a:r>
            <a:endParaRPr lang="en-CA" sz="1900" dirty="0">
              <a:solidFill>
                <a:srgbClr val="3A3A3A"/>
              </a:solidFill>
              <a:latin typeface="+mj-lt"/>
            </a:endParaRPr>
          </a:p>
          <a:p>
            <a:pPr lvl="1" algn="just" fontAlgn="base">
              <a:buFont typeface="Courier New" panose="02070309020205020404" pitchFamily="49" charset="0"/>
              <a:buChar char="o"/>
            </a:pPr>
            <a:r>
              <a:rPr lang="en-CA" sz="1900" i="0" dirty="0" err="1">
                <a:solidFill>
                  <a:srgbClr val="000000"/>
                </a:solidFill>
                <a:effectLst/>
                <a:latin typeface="+mj-lt"/>
              </a:rPr>
              <a:t>UseEndpoints</a:t>
            </a:r>
            <a:r>
              <a:rPr lang="en-CA" sz="1900" i="0" dirty="0">
                <a:solidFill>
                  <a:srgbClr val="000000"/>
                </a:solidFill>
                <a:effectLst/>
                <a:latin typeface="+mj-lt"/>
              </a:rPr>
              <a:t>()</a:t>
            </a:r>
          </a:p>
          <a:p>
            <a:pPr lvl="2" algn="just" fontAlgn="base">
              <a:buFont typeface="Wingdings" panose="05000000000000000000" pitchFamily="2" charset="2"/>
              <a:buChar char="§"/>
            </a:pPr>
            <a:r>
              <a:rPr lang="en-US" sz="1900" b="0" i="0" dirty="0">
                <a:solidFill>
                  <a:srgbClr val="000000"/>
                </a:solidFill>
                <a:effectLst/>
                <a:latin typeface="+mj-lt"/>
              </a:rPr>
              <a:t>To use </a:t>
            </a:r>
            <a:r>
              <a:rPr lang="en-US" sz="1900" b="0" i="0" dirty="0" err="1">
                <a:solidFill>
                  <a:srgbClr val="000000"/>
                </a:solidFill>
                <a:effectLst/>
                <a:latin typeface="+mj-lt"/>
              </a:rPr>
              <a:t>UseEndpoints</a:t>
            </a:r>
            <a:r>
              <a:rPr lang="en-US" sz="1900" b="0" i="0" dirty="0">
                <a:solidFill>
                  <a:srgbClr val="000000"/>
                </a:solidFill>
                <a:effectLst/>
                <a:latin typeface="+mj-lt"/>
              </a:rPr>
              <a:t>() Middleware Component. </a:t>
            </a:r>
            <a:r>
              <a:rPr lang="en-US" sz="1900" b="0" i="0" dirty="0" err="1">
                <a:solidFill>
                  <a:srgbClr val="000000"/>
                </a:solidFill>
                <a:effectLst/>
                <a:latin typeface="+mj-lt"/>
              </a:rPr>
              <a:t>UseRouting</a:t>
            </a:r>
            <a:r>
              <a:rPr lang="en-US" sz="1900" b="0" i="0" dirty="0">
                <a:solidFill>
                  <a:srgbClr val="000000"/>
                </a:solidFill>
                <a:effectLst/>
                <a:latin typeface="+mj-lt"/>
              </a:rPr>
              <a:t>() middleware component </a:t>
            </a:r>
            <a:r>
              <a:rPr lang="en-US" sz="1900" dirty="0">
                <a:solidFill>
                  <a:srgbClr val="000000"/>
                </a:solidFill>
                <a:latin typeface="+mj-lt"/>
              </a:rPr>
              <a:t>m</a:t>
            </a:r>
            <a:r>
              <a:rPr lang="en-US" sz="1900" b="0" i="0" dirty="0">
                <a:solidFill>
                  <a:srgbClr val="000000"/>
                </a:solidFill>
                <a:effectLst/>
                <a:latin typeface="+mj-lt"/>
              </a:rPr>
              <a:t>ust be added first. In this </a:t>
            </a:r>
            <a:r>
              <a:rPr lang="en-US" sz="1900" b="0" i="0" dirty="0" err="1">
                <a:solidFill>
                  <a:srgbClr val="000000"/>
                </a:solidFill>
                <a:effectLst/>
                <a:latin typeface="+mj-lt"/>
              </a:rPr>
              <a:t>UseEndpoints</a:t>
            </a:r>
            <a:r>
              <a:rPr lang="en-US" sz="1900" b="0" i="0" dirty="0">
                <a:solidFill>
                  <a:srgbClr val="000000"/>
                </a:solidFill>
                <a:effectLst/>
                <a:latin typeface="+mj-lt"/>
              </a:rPr>
              <a:t>() Middleware Component, the routing decisions are going to be taken using the Map extension method. And as part of this </a:t>
            </a:r>
            <a:r>
              <a:rPr lang="en-US" sz="1900" b="0" i="0" dirty="0" err="1">
                <a:solidFill>
                  <a:srgbClr val="000000"/>
                </a:solidFill>
                <a:effectLst/>
                <a:latin typeface="+mj-lt"/>
              </a:rPr>
              <a:t>UseEndpoints</a:t>
            </a:r>
            <a:r>
              <a:rPr lang="en-US" sz="1900" b="0" i="0" dirty="0">
                <a:solidFill>
                  <a:srgbClr val="000000"/>
                </a:solidFill>
                <a:effectLst/>
                <a:latin typeface="+mj-lt"/>
              </a:rPr>
              <a:t>() Middleware Component, we can register multiple URL patterns using the </a:t>
            </a:r>
            <a:r>
              <a:rPr lang="en-US" sz="1900" b="0" i="0" dirty="0" err="1">
                <a:solidFill>
                  <a:srgbClr val="000000"/>
                </a:solidFill>
                <a:effectLst/>
                <a:latin typeface="+mj-lt"/>
              </a:rPr>
              <a:t>MapGet</a:t>
            </a:r>
            <a:r>
              <a:rPr lang="en-US" sz="1900" b="0" i="0" dirty="0">
                <a:solidFill>
                  <a:srgbClr val="000000"/>
                </a:solidFill>
                <a:effectLst/>
                <a:latin typeface="+mj-lt"/>
              </a:rPr>
              <a:t> or Map methods.</a:t>
            </a:r>
            <a:r>
              <a:rPr lang="en-CA" sz="1900" i="0" dirty="0">
                <a:solidFill>
                  <a:srgbClr val="000000"/>
                </a:solidFill>
                <a:effectLst/>
                <a:latin typeface="+mj-lt"/>
              </a:rPr>
              <a:t> </a:t>
            </a:r>
          </a:p>
          <a:p>
            <a:pPr algn="just" fontAlgn="base">
              <a:buFont typeface="Arial" panose="020B0604020202020204" pitchFamily="34" charset="0"/>
              <a:buChar char="•"/>
            </a:pPr>
            <a:r>
              <a:rPr lang="en-US" sz="1900" b="0" i="0" dirty="0">
                <a:solidFill>
                  <a:srgbClr val="000000"/>
                </a:solidFill>
                <a:effectLst/>
                <a:latin typeface="+mj-lt"/>
              </a:rPr>
              <a:t>Instead of </a:t>
            </a:r>
            <a:r>
              <a:rPr lang="en-US" sz="1900" b="0" i="0" dirty="0" err="1">
                <a:solidFill>
                  <a:srgbClr val="000000"/>
                </a:solidFill>
                <a:effectLst/>
                <a:latin typeface="+mj-lt"/>
              </a:rPr>
              <a:t>MapGet</a:t>
            </a:r>
            <a:r>
              <a:rPr lang="en-US" sz="1900" b="0" i="0" dirty="0">
                <a:solidFill>
                  <a:srgbClr val="000000"/>
                </a:solidFill>
                <a:effectLst/>
                <a:latin typeface="+mj-lt"/>
              </a:rPr>
              <a:t>, the Map method can be used, as shown in the image on the next slide.</a:t>
            </a: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70</a:t>
            </a:fld>
            <a:endParaRPr lang="en-US"/>
          </a:p>
        </p:txBody>
      </p:sp>
    </p:spTree>
    <p:extLst>
      <p:ext uri="{BB962C8B-B14F-4D97-AF65-F5344CB8AC3E}">
        <p14:creationId xmlns:p14="http://schemas.microsoft.com/office/powerpoint/2010/main" val="344355919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fontAlgn="base">
              <a:buFont typeface="Arial" panose="020B0604020202020204" pitchFamily="34" charset="0"/>
              <a:buChar char="•"/>
            </a:pPr>
            <a:r>
              <a:rPr lang="en-US" sz="1900" b="0" i="0" dirty="0">
                <a:solidFill>
                  <a:srgbClr val="000000"/>
                </a:solidFill>
                <a:effectLst/>
                <a:latin typeface="+mj-lt"/>
              </a:rPr>
              <a:t>The </a:t>
            </a:r>
            <a:r>
              <a:rPr lang="en-US" sz="1900" b="0" i="0" dirty="0" err="1">
                <a:solidFill>
                  <a:srgbClr val="000000"/>
                </a:solidFill>
                <a:effectLst/>
                <a:latin typeface="+mj-lt"/>
              </a:rPr>
              <a:t>MapGet</a:t>
            </a:r>
            <a:r>
              <a:rPr lang="en-US" sz="1900" b="0" i="0" dirty="0">
                <a:solidFill>
                  <a:srgbClr val="000000"/>
                </a:solidFill>
                <a:effectLst/>
                <a:latin typeface="+mj-lt"/>
              </a:rPr>
              <a:t> Extension Method handles only the GET HTTP Requests, whereas the Map Extension Method is handles all types of HTTP requests, such as GET, POST, PUT, &amp; DELETE, etc. in ASP.NET Core Web Application.</a:t>
            </a: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71</a:t>
            </a:fld>
            <a:endParaRPr lang="en-US"/>
          </a:p>
        </p:txBody>
      </p:sp>
      <p:pic>
        <p:nvPicPr>
          <p:cNvPr id="7" name="Picture 6">
            <a:extLst>
              <a:ext uri="{FF2B5EF4-FFF2-40B4-BE49-F238E27FC236}">
                <a16:creationId xmlns:a16="http://schemas.microsoft.com/office/drawing/2014/main" id="{BC5D9674-2E7B-49CC-9FD8-915DEC386472}"/>
              </a:ext>
            </a:extLst>
          </p:cNvPr>
          <p:cNvPicPr>
            <a:picLocks noChangeAspect="1"/>
          </p:cNvPicPr>
          <p:nvPr/>
        </p:nvPicPr>
        <p:blipFill>
          <a:blip r:embed="rId2"/>
          <a:stretch>
            <a:fillRect/>
          </a:stretch>
        </p:blipFill>
        <p:spPr>
          <a:xfrm>
            <a:off x="1685579" y="1946706"/>
            <a:ext cx="5505796" cy="2949144"/>
          </a:xfrm>
          <a:prstGeom prst="rect">
            <a:avLst/>
          </a:prstGeom>
        </p:spPr>
      </p:pic>
    </p:spTree>
    <p:extLst>
      <p:ext uri="{BB962C8B-B14F-4D97-AF65-F5344CB8AC3E}">
        <p14:creationId xmlns:p14="http://schemas.microsoft.com/office/powerpoint/2010/main" val="42071123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CA" sz="1900" i="0" dirty="0">
                <a:solidFill>
                  <a:srgbClr val="3A3A3A"/>
                </a:solidFill>
                <a:effectLst/>
                <a:latin typeface="+mj-lt"/>
              </a:rPr>
              <a:t>The </a:t>
            </a:r>
            <a:r>
              <a:rPr lang="en-CA" sz="1900" i="0" dirty="0" err="1">
                <a:solidFill>
                  <a:srgbClr val="3A3A3A"/>
                </a:solidFill>
                <a:effectLst/>
                <a:latin typeface="+mj-lt"/>
              </a:rPr>
              <a:t>RequestDelegate</a:t>
            </a:r>
            <a:r>
              <a:rPr lang="en-CA" sz="1900" i="0" dirty="0">
                <a:solidFill>
                  <a:srgbClr val="3A3A3A"/>
                </a:solidFill>
                <a:effectLst/>
                <a:latin typeface="+mj-lt"/>
              </a:rPr>
              <a:t> is a delegate that takes an input parameter of type </a:t>
            </a:r>
            <a:r>
              <a:rPr lang="en-CA" sz="1900" i="0" dirty="0" err="1">
                <a:solidFill>
                  <a:srgbClr val="3A3A3A"/>
                </a:solidFill>
                <a:effectLst/>
                <a:latin typeface="+mj-lt"/>
              </a:rPr>
              <a:t>HttpContext</a:t>
            </a:r>
            <a:r>
              <a:rPr lang="en-CA" sz="1900" i="0" dirty="0">
                <a:solidFill>
                  <a:srgbClr val="3A3A3A"/>
                </a:solidFill>
                <a:effectLst/>
                <a:latin typeface="+mj-lt"/>
              </a:rPr>
              <a:t>.</a:t>
            </a: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fontAlgn="base">
              <a:buFont typeface="Arial" panose="020B0604020202020204" pitchFamily="34" charset="0"/>
              <a:buChar char="•"/>
            </a:pPr>
            <a:r>
              <a:rPr lang="en-CA" sz="1900" dirty="0">
                <a:solidFill>
                  <a:srgbClr val="3A3A3A"/>
                </a:solidFill>
                <a:latin typeface="+mj-lt"/>
              </a:rPr>
              <a:t>Let us modify the Main() method in the Program class as shown below, by passing the HTTP Context object as an input parameter to the request delegate as shown in the image below</a:t>
            </a: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72</a:t>
            </a:fld>
            <a:endParaRPr lang="en-US"/>
          </a:p>
        </p:txBody>
      </p:sp>
      <p:pic>
        <p:nvPicPr>
          <p:cNvPr id="7" name="Picture 6">
            <a:extLst>
              <a:ext uri="{FF2B5EF4-FFF2-40B4-BE49-F238E27FC236}">
                <a16:creationId xmlns:a16="http://schemas.microsoft.com/office/drawing/2014/main" id="{89C67051-5DAE-4462-9A6D-B2C260A9C3B6}"/>
              </a:ext>
            </a:extLst>
          </p:cNvPr>
          <p:cNvPicPr>
            <a:picLocks noChangeAspect="1"/>
          </p:cNvPicPr>
          <p:nvPr/>
        </p:nvPicPr>
        <p:blipFill>
          <a:blip r:embed="rId2"/>
          <a:stretch>
            <a:fillRect/>
          </a:stretch>
        </p:blipFill>
        <p:spPr>
          <a:xfrm>
            <a:off x="794063" y="2358058"/>
            <a:ext cx="7422523" cy="1223091"/>
          </a:xfrm>
          <a:prstGeom prst="rect">
            <a:avLst/>
          </a:prstGeom>
        </p:spPr>
      </p:pic>
      <p:pic>
        <p:nvPicPr>
          <p:cNvPr id="10" name="Picture 9">
            <a:extLst>
              <a:ext uri="{FF2B5EF4-FFF2-40B4-BE49-F238E27FC236}">
                <a16:creationId xmlns:a16="http://schemas.microsoft.com/office/drawing/2014/main" id="{F16229A2-484A-4670-9F73-D02B2560C66E}"/>
              </a:ext>
            </a:extLst>
          </p:cNvPr>
          <p:cNvPicPr>
            <a:picLocks noChangeAspect="1"/>
          </p:cNvPicPr>
          <p:nvPr/>
        </p:nvPicPr>
        <p:blipFill>
          <a:blip r:embed="rId3"/>
          <a:stretch>
            <a:fillRect/>
          </a:stretch>
        </p:blipFill>
        <p:spPr>
          <a:xfrm>
            <a:off x="794062" y="4239835"/>
            <a:ext cx="7422523" cy="1875216"/>
          </a:xfrm>
          <a:prstGeom prst="rect">
            <a:avLst/>
          </a:prstGeom>
        </p:spPr>
      </p:pic>
    </p:spTree>
    <p:extLst>
      <p:ext uri="{BB962C8B-B14F-4D97-AF65-F5344CB8AC3E}">
        <p14:creationId xmlns:p14="http://schemas.microsoft.com/office/powerpoint/2010/main" val="30389496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CA" sz="1900" i="0" dirty="0">
                <a:solidFill>
                  <a:srgbClr val="3A3A3A"/>
                </a:solidFill>
                <a:effectLst/>
                <a:latin typeface="+mj-lt"/>
              </a:rPr>
              <a:t>Run the application and the browser will display the image shown below</a:t>
            </a: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fontAlgn="base">
              <a:buFont typeface="Arial" panose="020B0604020202020204" pitchFamily="34" charset="0"/>
              <a:buChar char="•"/>
            </a:pPr>
            <a:endParaRPr lang="en-CA" sz="1900" dirty="0">
              <a:solidFill>
                <a:srgbClr val="3A3A3A"/>
              </a:solidFill>
              <a:latin typeface="+mj-lt"/>
            </a:endParaRPr>
          </a:p>
          <a:p>
            <a:pPr fontAlgn="base">
              <a:buFont typeface="Arial" panose="020B0604020202020204" pitchFamily="34" charset="0"/>
              <a:buChar char="•"/>
            </a:pPr>
            <a:r>
              <a:rPr lang="en-CA" sz="1900" i="0" dirty="0">
                <a:solidFill>
                  <a:srgbClr val="3A3A3A"/>
                </a:solidFill>
                <a:effectLst/>
                <a:latin typeface="+mj-lt"/>
              </a:rPr>
              <a:t>Now modify the Main() in the Program class by adding one more middleware component to the Application Request Processing Pipeline as show in the image on the next slide</a:t>
            </a:r>
          </a:p>
          <a:p>
            <a:pPr fontAlgn="base">
              <a:buFont typeface="Arial" panose="020B0604020202020204" pitchFamily="34" charset="0"/>
              <a:buChar char="•"/>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73</a:t>
            </a:fld>
            <a:endParaRPr lang="en-US"/>
          </a:p>
        </p:txBody>
      </p:sp>
      <p:pic>
        <p:nvPicPr>
          <p:cNvPr id="11" name="Picture 10">
            <a:extLst>
              <a:ext uri="{FF2B5EF4-FFF2-40B4-BE49-F238E27FC236}">
                <a16:creationId xmlns:a16="http://schemas.microsoft.com/office/drawing/2014/main" id="{C238D657-6814-40CE-A2B9-9912B296209C}"/>
              </a:ext>
            </a:extLst>
          </p:cNvPr>
          <p:cNvPicPr>
            <a:picLocks noChangeAspect="1"/>
          </p:cNvPicPr>
          <p:nvPr/>
        </p:nvPicPr>
        <p:blipFill>
          <a:blip r:embed="rId2"/>
          <a:stretch>
            <a:fillRect/>
          </a:stretch>
        </p:blipFill>
        <p:spPr>
          <a:xfrm>
            <a:off x="675991" y="2575486"/>
            <a:ext cx="6553768" cy="1707028"/>
          </a:xfrm>
          <a:prstGeom prst="rect">
            <a:avLst/>
          </a:prstGeom>
        </p:spPr>
      </p:pic>
    </p:spTree>
    <p:extLst>
      <p:ext uri="{BB962C8B-B14F-4D97-AF65-F5344CB8AC3E}">
        <p14:creationId xmlns:p14="http://schemas.microsoft.com/office/powerpoint/2010/main" val="183798215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dirty="0">
              <a:solidFill>
                <a:srgbClr val="3A3A3A"/>
              </a:solidFill>
              <a:latin typeface="+mj-lt"/>
            </a:endParaRPr>
          </a:p>
          <a:p>
            <a:pPr fontAlgn="base">
              <a:buFont typeface="Arial" panose="020B0604020202020204" pitchFamily="34" charset="0"/>
              <a:buChar char="•"/>
            </a:pPr>
            <a:r>
              <a:rPr lang="en-CA" sz="2000" i="0" dirty="0">
                <a:solidFill>
                  <a:srgbClr val="3A3A3A"/>
                </a:solidFill>
                <a:effectLst/>
                <a:latin typeface="+mj-lt"/>
              </a:rPr>
              <a:t>Run the application, you will notice that we don’t get the response from the second middleware component as shown in the image on the next slide</a:t>
            </a:r>
          </a:p>
          <a:p>
            <a:pPr marL="0" indent="0" fontAlgn="base">
              <a:buNone/>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74</a:t>
            </a:fld>
            <a:endParaRPr lang="en-US"/>
          </a:p>
        </p:txBody>
      </p:sp>
      <p:pic>
        <p:nvPicPr>
          <p:cNvPr id="7" name="Picture 6">
            <a:extLst>
              <a:ext uri="{FF2B5EF4-FFF2-40B4-BE49-F238E27FC236}">
                <a16:creationId xmlns:a16="http://schemas.microsoft.com/office/drawing/2014/main" id="{76D1DD65-30B2-44D2-883E-C9952A19AB37}"/>
              </a:ext>
            </a:extLst>
          </p:cNvPr>
          <p:cNvPicPr>
            <a:picLocks noChangeAspect="1"/>
          </p:cNvPicPr>
          <p:nvPr/>
        </p:nvPicPr>
        <p:blipFill>
          <a:blip r:embed="rId2"/>
          <a:stretch>
            <a:fillRect/>
          </a:stretch>
        </p:blipFill>
        <p:spPr>
          <a:xfrm>
            <a:off x="1066800" y="2040645"/>
            <a:ext cx="6486525" cy="3264780"/>
          </a:xfrm>
          <a:prstGeom prst="rect">
            <a:avLst/>
          </a:prstGeom>
        </p:spPr>
      </p:pic>
    </p:spTree>
    <p:extLst>
      <p:ext uri="{BB962C8B-B14F-4D97-AF65-F5344CB8AC3E}">
        <p14:creationId xmlns:p14="http://schemas.microsoft.com/office/powerpoint/2010/main" val="407084106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fontAlgn="base">
              <a:buFont typeface="Arial" panose="020B0604020202020204" pitchFamily="34" charset="0"/>
              <a:buChar char="•"/>
            </a:pPr>
            <a:r>
              <a:rPr lang="en-US" sz="1900" b="0" i="0" dirty="0">
                <a:solidFill>
                  <a:srgbClr val="000000"/>
                </a:solidFill>
                <a:effectLst/>
                <a:latin typeface="+mj-lt"/>
              </a:rPr>
              <a:t>The reason is when a middleware component is registered using the Run() extension method, then that component becomes a terminal component means it will not call the next middleware component in the request processing pipeline.</a:t>
            </a:r>
          </a:p>
          <a:p>
            <a:pPr fontAlgn="base">
              <a:buFont typeface="Arial" panose="020B0604020202020204" pitchFamily="34" charset="0"/>
              <a:buChar char="•"/>
            </a:pPr>
            <a:r>
              <a:rPr lang="en-US" sz="1900" b="0" i="0" dirty="0">
                <a:solidFill>
                  <a:srgbClr val="000000"/>
                </a:solidFill>
                <a:effectLst/>
                <a:latin typeface="+mj-lt"/>
              </a:rPr>
              <a:t>To </a:t>
            </a:r>
            <a:r>
              <a:rPr lang="en-US" sz="1900" dirty="0">
                <a:solidFill>
                  <a:srgbClr val="000000"/>
                </a:solidFill>
                <a:latin typeface="+mj-lt"/>
              </a:rPr>
              <a:t>call the next </a:t>
            </a:r>
            <a:r>
              <a:rPr lang="en-US" sz="1900" b="0" i="0" dirty="0">
                <a:solidFill>
                  <a:srgbClr val="000000"/>
                </a:solidFill>
                <a:effectLst/>
                <a:latin typeface="+mj-lt"/>
              </a:rPr>
              <a:t>middleware component we have to register it using the Use extension method as shown in the image on the next slide</a:t>
            </a:r>
            <a:endParaRPr lang="en-CA" sz="1900" i="0" dirty="0">
              <a:solidFill>
                <a:srgbClr val="3A3A3A"/>
              </a:solidFill>
              <a:effectLst/>
              <a:latin typeface="+mj-lt"/>
            </a:endParaRPr>
          </a:p>
          <a:p>
            <a:pPr marL="0" indent="0" fontAlgn="base">
              <a:buNone/>
            </a:pPr>
            <a:endParaRPr lang="en-CA" sz="20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75</a:t>
            </a:fld>
            <a:endParaRPr lang="en-US"/>
          </a:p>
        </p:txBody>
      </p:sp>
      <p:pic>
        <p:nvPicPr>
          <p:cNvPr id="8" name="Picture 7">
            <a:extLst>
              <a:ext uri="{FF2B5EF4-FFF2-40B4-BE49-F238E27FC236}">
                <a16:creationId xmlns:a16="http://schemas.microsoft.com/office/drawing/2014/main" id="{BB821623-F2E8-4E9B-9380-E5B7795D36A1}"/>
              </a:ext>
            </a:extLst>
          </p:cNvPr>
          <p:cNvPicPr>
            <a:picLocks noChangeAspect="1"/>
          </p:cNvPicPr>
          <p:nvPr/>
        </p:nvPicPr>
        <p:blipFill>
          <a:blip r:embed="rId2"/>
          <a:stretch>
            <a:fillRect/>
          </a:stretch>
        </p:blipFill>
        <p:spPr>
          <a:xfrm>
            <a:off x="1066800" y="2170195"/>
            <a:ext cx="6721422" cy="1668925"/>
          </a:xfrm>
          <a:prstGeom prst="rect">
            <a:avLst/>
          </a:prstGeom>
        </p:spPr>
      </p:pic>
    </p:spTree>
    <p:extLst>
      <p:ext uri="{BB962C8B-B14F-4D97-AF65-F5344CB8AC3E}">
        <p14:creationId xmlns:p14="http://schemas.microsoft.com/office/powerpoint/2010/main" val="1050523353"/>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fontAlgn="base">
              <a:buFont typeface="Arial" panose="020B0604020202020204" pitchFamily="34" charset="0"/>
              <a:buChar char="•"/>
            </a:pPr>
            <a:r>
              <a:rPr lang="en-CA" sz="1900" dirty="0">
                <a:solidFill>
                  <a:srgbClr val="3A3A3A"/>
                </a:solidFill>
                <a:latin typeface="+mj-lt"/>
              </a:rPr>
              <a:t>Run the application, the browser will display the output coming from both middleware components as shown in the image on the next slide</a:t>
            </a: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76</a:t>
            </a:fld>
            <a:endParaRPr lang="en-US"/>
          </a:p>
        </p:txBody>
      </p:sp>
      <p:pic>
        <p:nvPicPr>
          <p:cNvPr id="10" name="Picture 9">
            <a:extLst>
              <a:ext uri="{FF2B5EF4-FFF2-40B4-BE49-F238E27FC236}">
                <a16:creationId xmlns:a16="http://schemas.microsoft.com/office/drawing/2014/main" id="{705BFA8D-2CF4-4F7D-9038-F09DE8868337}"/>
              </a:ext>
            </a:extLst>
          </p:cNvPr>
          <p:cNvPicPr>
            <a:picLocks noChangeAspect="1"/>
          </p:cNvPicPr>
          <p:nvPr/>
        </p:nvPicPr>
        <p:blipFill>
          <a:blip r:embed="rId2"/>
          <a:stretch>
            <a:fillRect/>
          </a:stretch>
        </p:blipFill>
        <p:spPr>
          <a:xfrm>
            <a:off x="1066801" y="2008480"/>
            <a:ext cx="6248400" cy="3430296"/>
          </a:xfrm>
          <a:prstGeom prst="rect">
            <a:avLst/>
          </a:prstGeom>
        </p:spPr>
      </p:pic>
    </p:spTree>
    <p:extLst>
      <p:ext uri="{BB962C8B-B14F-4D97-AF65-F5344CB8AC3E}">
        <p14:creationId xmlns:p14="http://schemas.microsoft.com/office/powerpoint/2010/main" val="187533041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fontAlgn="base">
              <a:buFont typeface="Arial" panose="020B0604020202020204" pitchFamily="34" charset="0"/>
              <a:buChar char="•"/>
            </a:pPr>
            <a:r>
              <a:rPr lang="en-US" sz="1900" b="0" i="0" dirty="0">
                <a:solidFill>
                  <a:srgbClr val="000000"/>
                </a:solidFill>
                <a:effectLst/>
                <a:latin typeface="+mj-lt"/>
              </a:rPr>
              <a:t>The Use extension method adds a middleware delegate defined in-line to the application’s request pipeline. Following is the definition of the Use extension method:</a:t>
            </a: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77</a:t>
            </a:fld>
            <a:endParaRPr lang="en-US"/>
          </a:p>
        </p:txBody>
      </p:sp>
      <p:pic>
        <p:nvPicPr>
          <p:cNvPr id="10" name="Picture 9">
            <a:extLst>
              <a:ext uri="{FF2B5EF4-FFF2-40B4-BE49-F238E27FC236}">
                <a16:creationId xmlns:a16="http://schemas.microsoft.com/office/drawing/2014/main" id="{15E61CC6-236E-42C3-823E-CD63B1246EEF}"/>
              </a:ext>
            </a:extLst>
          </p:cNvPr>
          <p:cNvPicPr>
            <a:picLocks noChangeAspect="1"/>
          </p:cNvPicPr>
          <p:nvPr/>
        </p:nvPicPr>
        <p:blipFill>
          <a:blip r:embed="rId2"/>
          <a:stretch>
            <a:fillRect/>
          </a:stretch>
        </p:blipFill>
        <p:spPr>
          <a:xfrm>
            <a:off x="1066800" y="2036376"/>
            <a:ext cx="6256562" cy="1585097"/>
          </a:xfrm>
          <a:prstGeom prst="rect">
            <a:avLst/>
          </a:prstGeom>
        </p:spPr>
      </p:pic>
      <p:pic>
        <p:nvPicPr>
          <p:cNvPr id="12" name="Picture 11">
            <a:extLst>
              <a:ext uri="{FF2B5EF4-FFF2-40B4-BE49-F238E27FC236}">
                <a16:creationId xmlns:a16="http://schemas.microsoft.com/office/drawing/2014/main" id="{9F874D13-4C03-4A62-A1F2-C7A676DC207B}"/>
              </a:ext>
            </a:extLst>
          </p:cNvPr>
          <p:cNvPicPr>
            <a:picLocks noChangeAspect="1"/>
          </p:cNvPicPr>
          <p:nvPr/>
        </p:nvPicPr>
        <p:blipFill>
          <a:blip r:embed="rId3"/>
          <a:stretch>
            <a:fillRect/>
          </a:stretch>
        </p:blipFill>
        <p:spPr>
          <a:xfrm>
            <a:off x="1066800" y="4462654"/>
            <a:ext cx="9342930" cy="1752752"/>
          </a:xfrm>
          <a:prstGeom prst="rect">
            <a:avLst/>
          </a:prstGeom>
        </p:spPr>
      </p:pic>
    </p:spTree>
    <p:extLst>
      <p:ext uri="{BB962C8B-B14F-4D97-AF65-F5344CB8AC3E}">
        <p14:creationId xmlns:p14="http://schemas.microsoft.com/office/powerpoint/2010/main" val="317280037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643201"/>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2000" b="1" i="0" dirty="0">
                <a:solidFill>
                  <a:srgbClr val="3A3A3A"/>
                </a:solidFill>
                <a:effectLst/>
                <a:latin typeface="+mj-lt"/>
              </a:rPr>
              <a:t>ASP.NET Core Middleware Components</a:t>
            </a:r>
          </a:p>
          <a:p>
            <a:pPr fontAlgn="base">
              <a:buFont typeface="Arial" panose="020B0604020202020204" pitchFamily="34" charset="0"/>
              <a:buChar char="•"/>
            </a:pPr>
            <a:r>
              <a:rPr lang="en-US" sz="1900" b="0" i="0" dirty="0">
                <a:solidFill>
                  <a:srgbClr val="000000"/>
                </a:solidFill>
                <a:effectLst/>
                <a:latin typeface="+mj-lt"/>
              </a:rPr>
              <a:t>This method is also implemented as an extension method on the </a:t>
            </a:r>
            <a:r>
              <a:rPr lang="en-US" sz="1900" b="0" i="0" dirty="0" err="1">
                <a:solidFill>
                  <a:srgbClr val="000000"/>
                </a:solidFill>
                <a:effectLst/>
                <a:latin typeface="+mj-lt"/>
              </a:rPr>
              <a:t>IApplicationBuilder</a:t>
            </a:r>
            <a:r>
              <a:rPr lang="en-US" sz="1900" b="0" i="0" dirty="0">
                <a:solidFill>
                  <a:srgbClr val="000000"/>
                </a:solidFill>
                <a:effectLst/>
                <a:latin typeface="+mj-lt"/>
              </a:rPr>
              <a:t> interface</a:t>
            </a:r>
          </a:p>
          <a:p>
            <a:pPr fontAlgn="base">
              <a:buFont typeface="Arial" panose="020B0604020202020204" pitchFamily="34" charset="0"/>
              <a:buChar char="•"/>
            </a:pPr>
            <a:r>
              <a:rPr lang="en-US" sz="1900" b="0" i="0" dirty="0">
                <a:solidFill>
                  <a:srgbClr val="000000"/>
                </a:solidFill>
                <a:effectLst/>
                <a:latin typeface="+mj-lt"/>
              </a:rPr>
              <a:t>This is the reason why we are able to invoke this method using the </a:t>
            </a:r>
            <a:r>
              <a:rPr lang="en-US" sz="1900" b="0" i="0" dirty="0" err="1">
                <a:solidFill>
                  <a:srgbClr val="000000"/>
                </a:solidFill>
                <a:effectLst/>
                <a:latin typeface="+mj-lt"/>
              </a:rPr>
              <a:t>IApplicationBuilder</a:t>
            </a:r>
            <a:r>
              <a:rPr lang="en-US" sz="1900" b="0" i="0" dirty="0">
                <a:solidFill>
                  <a:srgbClr val="000000"/>
                </a:solidFill>
                <a:effectLst/>
                <a:latin typeface="+mj-lt"/>
              </a:rPr>
              <a:t> instance.</a:t>
            </a:r>
          </a:p>
          <a:p>
            <a:pPr fontAlgn="base">
              <a:buFont typeface="Arial" panose="020B0604020202020204" pitchFamily="34" charset="0"/>
              <a:buChar char="•"/>
            </a:pPr>
            <a:r>
              <a:rPr lang="en-US" sz="1900" dirty="0">
                <a:solidFill>
                  <a:srgbClr val="000000"/>
                </a:solidFill>
                <a:latin typeface="+mj-lt"/>
              </a:rPr>
              <a:t>From the definition in the last slide, this method takes 2 input parameter</a:t>
            </a:r>
          </a:p>
          <a:p>
            <a:pPr fontAlgn="base">
              <a:buFont typeface="Arial" panose="020B0604020202020204" pitchFamily="34" charset="0"/>
              <a:buChar char="•"/>
            </a:pPr>
            <a:r>
              <a:rPr lang="en-US" sz="1900" b="0" i="0" dirty="0">
                <a:solidFill>
                  <a:srgbClr val="000000"/>
                </a:solidFill>
                <a:effectLst/>
                <a:latin typeface="+mj-lt"/>
              </a:rPr>
              <a:t>The first parameter is the </a:t>
            </a:r>
            <a:r>
              <a:rPr lang="en-US" sz="1900" b="0" i="0" dirty="0" err="1">
                <a:solidFill>
                  <a:srgbClr val="000000"/>
                </a:solidFill>
                <a:effectLst/>
                <a:latin typeface="+mj-lt"/>
              </a:rPr>
              <a:t>HttpContext</a:t>
            </a:r>
            <a:r>
              <a:rPr lang="en-US" sz="1900" b="0" i="0" dirty="0">
                <a:solidFill>
                  <a:srgbClr val="000000"/>
                </a:solidFill>
                <a:effectLst/>
                <a:latin typeface="+mj-lt"/>
              </a:rPr>
              <a:t> context object, through which it can access both the HTTP request and response. </a:t>
            </a:r>
          </a:p>
          <a:p>
            <a:pPr fontAlgn="base">
              <a:buFont typeface="Arial" panose="020B0604020202020204" pitchFamily="34" charset="0"/>
              <a:buChar char="•"/>
            </a:pPr>
            <a:r>
              <a:rPr lang="en-US" sz="1900" b="0" i="0" dirty="0">
                <a:solidFill>
                  <a:srgbClr val="000000"/>
                </a:solidFill>
                <a:effectLst/>
                <a:latin typeface="+mj-lt"/>
              </a:rPr>
              <a:t>The second parameter is the </a:t>
            </a:r>
            <a:r>
              <a:rPr lang="en-US" sz="1900" b="0" i="0" dirty="0" err="1">
                <a:solidFill>
                  <a:srgbClr val="000000"/>
                </a:solidFill>
                <a:effectLst/>
                <a:latin typeface="+mj-lt"/>
              </a:rPr>
              <a:t>Func</a:t>
            </a:r>
            <a:r>
              <a:rPr lang="en-US" sz="1900" b="0" i="0" dirty="0">
                <a:solidFill>
                  <a:srgbClr val="000000"/>
                </a:solidFill>
                <a:effectLst/>
                <a:latin typeface="+mj-lt"/>
              </a:rPr>
              <a:t> type, i.e., it is a generic delegate that can handle the request or call the next middleware component in the request pipeline. </a:t>
            </a:r>
            <a:endParaRPr lang="en-CA" sz="1900"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2000" b="1" dirty="0">
              <a:solidFill>
                <a:srgbClr val="3A3A3A"/>
              </a:solidFill>
              <a:latin typeface="+mj-lt"/>
            </a:endParaRPr>
          </a:p>
          <a:p>
            <a:pPr marL="0" indent="0" fontAlgn="base">
              <a:buNone/>
            </a:pPr>
            <a:endParaRPr lang="en-CA" sz="2000" b="1"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1" i="0" dirty="0">
              <a:solidFill>
                <a:srgbClr val="3A3A3A"/>
              </a:solidFill>
              <a:effectLst/>
              <a:latin typeface="+mj-lt"/>
            </a:endParaRPr>
          </a:p>
          <a:p>
            <a:pPr marL="0" indent="0" fontAlgn="base">
              <a:buNone/>
            </a:pPr>
            <a:endParaRPr lang="en-US" sz="1900" b="1"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marL="0" indent="0" fontAlgn="base">
              <a:buNone/>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78</a:t>
            </a:fld>
            <a:endParaRPr lang="en-US"/>
          </a:p>
        </p:txBody>
      </p:sp>
    </p:spTree>
    <p:extLst>
      <p:ext uri="{BB962C8B-B14F-4D97-AF65-F5344CB8AC3E}">
        <p14:creationId xmlns:p14="http://schemas.microsoft.com/office/powerpoint/2010/main" val="199074876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1900" b="1" i="0" dirty="0">
                <a:solidFill>
                  <a:srgbClr val="000000"/>
                </a:solidFill>
                <a:effectLst/>
                <a:latin typeface="+mj-lt"/>
              </a:rPr>
              <a:t>ASP.NET Core Request Processing Pipeline</a:t>
            </a:r>
          </a:p>
          <a:p>
            <a:pPr fontAlgn="base">
              <a:buFont typeface="Arial" panose="020B0604020202020204" pitchFamily="34" charset="0"/>
              <a:buChar char="•"/>
            </a:pPr>
            <a:r>
              <a:rPr lang="en-CA" sz="1900" dirty="0">
                <a:solidFill>
                  <a:srgbClr val="000000"/>
                </a:solidFill>
                <a:latin typeface="+mj-lt"/>
              </a:rPr>
              <a:t>Let us modify the Main() method in the Program class as shown in the image below</a:t>
            </a: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79</a:t>
            </a:fld>
            <a:endParaRPr lang="en-US"/>
          </a:p>
        </p:txBody>
      </p:sp>
      <p:pic>
        <p:nvPicPr>
          <p:cNvPr id="8" name="Picture 7">
            <a:extLst>
              <a:ext uri="{FF2B5EF4-FFF2-40B4-BE49-F238E27FC236}">
                <a16:creationId xmlns:a16="http://schemas.microsoft.com/office/drawing/2014/main" id="{91210C41-3BF3-4E3D-B25B-AD1D69441123}"/>
              </a:ext>
            </a:extLst>
          </p:cNvPr>
          <p:cNvPicPr>
            <a:picLocks noChangeAspect="1"/>
          </p:cNvPicPr>
          <p:nvPr/>
        </p:nvPicPr>
        <p:blipFill>
          <a:blip r:embed="rId2"/>
          <a:stretch>
            <a:fillRect/>
          </a:stretch>
        </p:blipFill>
        <p:spPr>
          <a:xfrm>
            <a:off x="1104104" y="2358058"/>
            <a:ext cx="6925471" cy="3785567"/>
          </a:xfrm>
          <a:prstGeom prst="rect">
            <a:avLst/>
          </a:prstGeom>
        </p:spPr>
      </p:pic>
    </p:spTree>
    <p:extLst>
      <p:ext uri="{BB962C8B-B14F-4D97-AF65-F5344CB8AC3E}">
        <p14:creationId xmlns:p14="http://schemas.microsoft.com/office/powerpoint/2010/main" val="236109529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715080"/>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Clicking on new project will open the screen below. Search for ASP.NET Core and select the ASP.NET Core Empty template for C#, then click the next button</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a:t>
            </a:fld>
            <a:endParaRPr lang="en-US"/>
          </a:p>
        </p:txBody>
      </p:sp>
      <p:pic>
        <p:nvPicPr>
          <p:cNvPr id="7" name="Picture 6">
            <a:extLst>
              <a:ext uri="{FF2B5EF4-FFF2-40B4-BE49-F238E27FC236}">
                <a16:creationId xmlns:a16="http://schemas.microsoft.com/office/drawing/2014/main" id="{732AFCA1-35D4-429B-9ED0-C042999D94FB}"/>
              </a:ext>
            </a:extLst>
          </p:cNvPr>
          <p:cNvPicPr>
            <a:picLocks noChangeAspect="1"/>
          </p:cNvPicPr>
          <p:nvPr/>
        </p:nvPicPr>
        <p:blipFill>
          <a:blip r:embed="rId2"/>
          <a:stretch>
            <a:fillRect/>
          </a:stretch>
        </p:blipFill>
        <p:spPr>
          <a:xfrm>
            <a:off x="1752600" y="2996838"/>
            <a:ext cx="7924800" cy="3093279"/>
          </a:xfrm>
          <a:prstGeom prst="rect">
            <a:avLst/>
          </a:prstGeom>
        </p:spPr>
      </p:pic>
    </p:spTree>
    <p:extLst>
      <p:ext uri="{BB962C8B-B14F-4D97-AF65-F5344CB8AC3E}">
        <p14:creationId xmlns:p14="http://schemas.microsoft.com/office/powerpoint/2010/main" val="76447768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1900" b="1" i="0" dirty="0">
                <a:solidFill>
                  <a:srgbClr val="000000"/>
                </a:solidFill>
                <a:effectLst/>
                <a:latin typeface="+mj-lt"/>
              </a:rPr>
              <a:t>ASP.NET Core Request Processing Pipeline</a:t>
            </a:r>
          </a:p>
          <a:p>
            <a:pPr fontAlgn="base">
              <a:buFont typeface="Arial" panose="020B0604020202020204" pitchFamily="34" charset="0"/>
              <a:buChar char="•"/>
            </a:pPr>
            <a:r>
              <a:rPr lang="en-CA" sz="1900" i="0" dirty="0">
                <a:solidFill>
                  <a:srgbClr val="000000"/>
                </a:solidFill>
                <a:effectLst/>
                <a:latin typeface="+mj-lt"/>
              </a:rPr>
              <a:t>Run the application and the image below will be display on the browser</a:t>
            </a:r>
          </a:p>
          <a:p>
            <a:pPr fontAlgn="base">
              <a:buFont typeface="Arial" panose="020B0604020202020204" pitchFamily="34" charset="0"/>
              <a:buChar char="•"/>
            </a:pPr>
            <a:endParaRPr lang="en-CA" sz="1900" dirty="0">
              <a:solidFill>
                <a:srgbClr val="000000"/>
              </a:solidFill>
              <a:latin typeface="+mj-lt"/>
            </a:endParaRPr>
          </a:p>
          <a:p>
            <a:pPr fontAlgn="base">
              <a:buFont typeface="Arial" panose="020B0604020202020204" pitchFamily="34" charset="0"/>
              <a:buChar char="•"/>
            </a:pPr>
            <a:endParaRPr lang="en-CA" sz="1900" i="0" dirty="0">
              <a:solidFill>
                <a:srgbClr val="000000"/>
              </a:solidFill>
              <a:effectLst/>
              <a:latin typeface="+mj-lt"/>
            </a:endParaRPr>
          </a:p>
          <a:p>
            <a:pPr fontAlgn="base">
              <a:buFont typeface="Arial" panose="020B0604020202020204" pitchFamily="34" charset="0"/>
              <a:buChar char="•"/>
            </a:pPr>
            <a:endParaRPr lang="en-CA" sz="1900" dirty="0">
              <a:solidFill>
                <a:srgbClr val="000000"/>
              </a:solidFill>
              <a:latin typeface="+mj-lt"/>
            </a:endParaRPr>
          </a:p>
          <a:p>
            <a:pPr fontAlgn="base">
              <a:buFont typeface="Arial" panose="020B0604020202020204" pitchFamily="34" charset="0"/>
              <a:buChar char="•"/>
            </a:pPr>
            <a:endParaRPr lang="en-CA" sz="1900" i="0" dirty="0">
              <a:solidFill>
                <a:srgbClr val="000000"/>
              </a:solidFill>
              <a:effectLst/>
              <a:latin typeface="+mj-lt"/>
            </a:endParaRPr>
          </a:p>
          <a:p>
            <a:pPr fontAlgn="base">
              <a:buFont typeface="Arial" panose="020B0604020202020204" pitchFamily="34" charset="0"/>
              <a:buChar char="•"/>
            </a:pPr>
            <a:endParaRPr lang="en-CA" sz="1900" dirty="0">
              <a:solidFill>
                <a:srgbClr val="000000"/>
              </a:solidFill>
              <a:latin typeface="+mj-lt"/>
            </a:endParaRPr>
          </a:p>
          <a:p>
            <a:pPr fontAlgn="base">
              <a:buFont typeface="Arial" panose="020B0604020202020204" pitchFamily="34" charset="0"/>
              <a:buChar char="•"/>
            </a:pPr>
            <a:endParaRPr lang="en-CA" sz="1900" i="0" dirty="0">
              <a:solidFill>
                <a:srgbClr val="000000"/>
              </a:solidFill>
              <a:effectLst/>
              <a:latin typeface="+mj-lt"/>
            </a:endParaRPr>
          </a:p>
          <a:p>
            <a:pPr fontAlgn="base">
              <a:buFont typeface="Arial" panose="020B0604020202020204" pitchFamily="34" charset="0"/>
              <a:buChar char="•"/>
            </a:pPr>
            <a:r>
              <a:rPr lang="en-CA" sz="1900" dirty="0">
                <a:solidFill>
                  <a:srgbClr val="000000"/>
                </a:solidFill>
                <a:latin typeface="+mj-lt"/>
              </a:rPr>
              <a:t>In order to understand the result displayed on the browser, let us compare the output displayed on the browser with the diagram on the next slide</a:t>
            </a:r>
          </a:p>
          <a:p>
            <a:pPr fontAlgn="base">
              <a:buFont typeface="Arial" panose="020B0604020202020204" pitchFamily="34" charset="0"/>
              <a:buChar char="•"/>
            </a:pPr>
            <a:endParaRPr lang="en-CA" sz="1900" i="0" dirty="0">
              <a:solidFill>
                <a:srgbClr val="000000"/>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80</a:t>
            </a:fld>
            <a:endParaRPr lang="en-US"/>
          </a:p>
        </p:txBody>
      </p:sp>
      <p:pic>
        <p:nvPicPr>
          <p:cNvPr id="7" name="Picture 6">
            <a:extLst>
              <a:ext uri="{FF2B5EF4-FFF2-40B4-BE49-F238E27FC236}">
                <a16:creationId xmlns:a16="http://schemas.microsoft.com/office/drawing/2014/main" id="{8B159C99-7186-420E-AED9-CA99AE0B2443}"/>
              </a:ext>
            </a:extLst>
          </p:cNvPr>
          <p:cNvPicPr>
            <a:picLocks noChangeAspect="1"/>
          </p:cNvPicPr>
          <p:nvPr/>
        </p:nvPicPr>
        <p:blipFill>
          <a:blip r:embed="rId2"/>
          <a:stretch>
            <a:fillRect/>
          </a:stretch>
        </p:blipFill>
        <p:spPr>
          <a:xfrm>
            <a:off x="1870436" y="2416100"/>
            <a:ext cx="5359039" cy="2336876"/>
          </a:xfrm>
          <a:prstGeom prst="rect">
            <a:avLst/>
          </a:prstGeom>
        </p:spPr>
      </p:pic>
    </p:spTree>
    <p:extLst>
      <p:ext uri="{BB962C8B-B14F-4D97-AF65-F5344CB8AC3E}">
        <p14:creationId xmlns:p14="http://schemas.microsoft.com/office/powerpoint/2010/main" val="102058419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fontAlgn="base">
              <a:buNone/>
            </a:pPr>
            <a:r>
              <a:rPr lang="en-CA" sz="2400" b="0" i="0" dirty="0">
                <a:solidFill>
                  <a:srgbClr val="3A3A3A"/>
                </a:solidFill>
                <a:effectLst/>
                <a:latin typeface="-apple-system"/>
              </a:rPr>
              <a:t> </a:t>
            </a:r>
            <a:r>
              <a:rPr lang="en-CA" sz="1900" b="1" i="0" dirty="0">
                <a:solidFill>
                  <a:srgbClr val="000000"/>
                </a:solidFill>
                <a:effectLst/>
                <a:latin typeface="+mj-lt"/>
              </a:rPr>
              <a:t>ASP.NET Core Request Processing Pipeline</a:t>
            </a:r>
            <a:endParaRPr lang="en-CA" sz="1900" i="0" dirty="0">
              <a:solidFill>
                <a:srgbClr val="000000"/>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81</a:t>
            </a:fld>
            <a:endParaRPr lang="en-US"/>
          </a:p>
        </p:txBody>
      </p:sp>
      <p:pic>
        <p:nvPicPr>
          <p:cNvPr id="8" name="Picture 7">
            <a:extLst>
              <a:ext uri="{FF2B5EF4-FFF2-40B4-BE49-F238E27FC236}">
                <a16:creationId xmlns:a16="http://schemas.microsoft.com/office/drawing/2014/main" id="{2B7E93A8-75CA-4FFB-8205-76E40BB75339}"/>
              </a:ext>
            </a:extLst>
          </p:cNvPr>
          <p:cNvPicPr>
            <a:picLocks noChangeAspect="1"/>
          </p:cNvPicPr>
          <p:nvPr/>
        </p:nvPicPr>
        <p:blipFill>
          <a:blip r:embed="rId2"/>
          <a:stretch>
            <a:fillRect/>
          </a:stretch>
        </p:blipFill>
        <p:spPr>
          <a:xfrm>
            <a:off x="2129446" y="1942519"/>
            <a:ext cx="7933107" cy="4016088"/>
          </a:xfrm>
          <a:prstGeom prst="rect">
            <a:avLst/>
          </a:prstGeom>
        </p:spPr>
      </p:pic>
    </p:spTree>
    <p:extLst>
      <p:ext uri="{BB962C8B-B14F-4D97-AF65-F5344CB8AC3E}">
        <p14:creationId xmlns:p14="http://schemas.microsoft.com/office/powerpoint/2010/main" val="336643098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lnSpcReduction="10000"/>
          </a:bodyPr>
          <a:lstStyle/>
          <a:p>
            <a:pPr marL="0" indent="0" fontAlgn="base">
              <a:buNone/>
            </a:pPr>
            <a:r>
              <a:rPr lang="en-CA" sz="2400" b="0" i="0" dirty="0">
                <a:solidFill>
                  <a:srgbClr val="3A3A3A"/>
                </a:solidFill>
                <a:effectLst/>
                <a:latin typeface="-apple-system"/>
              </a:rPr>
              <a:t> </a:t>
            </a:r>
            <a:r>
              <a:rPr lang="en-CA" sz="1900" b="1" i="0" dirty="0">
                <a:solidFill>
                  <a:srgbClr val="000000"/>
                </a:solidFill>
                <a:effectLst/>
                <a:latin typeface="+mj-lt"/>
              </a:rPr>
              <a:t>ASP.NET Core Request Processing Pipeline</a:t>
            </a:r>
            <a:endParaRPr lang="en-CA" sz="1900" i="0" dirty="0">
              <a:solidFill>
                <a:srgbClr val="000000"/>
              </a:solidFill>
              <a:effectLst/>
              <a:latin typeface="+mj-lt"/>
            </a:endParaRPr>
          </a:p>
          <a:p>
            <a:pPr fontAlgn="base">
              <a:buFont typeface="Arial" panose="020B0604020202020204" pitchFamily="34" charset="0"/>
              <a:buChar char="•"/>
            </a:pPr>
            <a:r>
              <a:rPr lang="en-US" sz="1900" dirty="0">
                <a:solidFill>
                  <a:srgbClr val="000000"/>
                </a:solidFill>
                <a:latin typeface="+mj-lt"/>
              </a:rPr>
              <a:t>The </a:t>
            </a:r>
            <a:r>
              <a:rPr lang="en-US" sz="1900" b="0" i="0" dirty="0">
                <a:solidFill>
                  <a:srgbClr val="000000"/>
                </a:solidFill>
                <a:effectLst/>
                <a:latin typeface="+mj-lt"/>
              </a:rPr>
              <a:t>first middleware component receives the incoming HTTP request, i.e., Middleware1, which logs “</a:t>
            </a:r>
            <a:r>
              <a:rPr lang="en-US" sz="1900" b="1" i="0" dirty="0">
                <a:solidFill>
                  <a:srgbClr val="0000FF"/>
                </a:solidFill>
                <a:effectLst/>
                <a:latin typeface="+mj-lt"/>
              </a:rPr>
              <a:t>Middleware1: Incoming Request</a:t>
            </a:r>
            <a:r>
              <a:rPr lang="en-US" sz="1900" b="0" i="0" dirty="0">
                <a:solidFill>
                  <a:srgbClr val="000000"/>
                </a:solidFill>
                <a:effectLst/>
                <a:latin typeface="+mj-lt"/>
              </a:rPr>
              <a:t>” in the response stream. So, as a result, we see this message first on the browser. Once the first middleware logs the information, it calls the next() method, invoking the second middleware in the request processing pipeline, i.e., Middleware2.</a:t>
            </a:r>
          </a:p>
          <a:p>
            <a:pPr fontAlgn="base">
              <a:buFont typeface="Arial" panose="020B0604020202020204" pitchFamily="34" charset="0"/>
              <a:buChar char="•"/>
            </a:pPr>
            <a:r>
              <a:rPr lang="en-US" sz="1900" b="0" i="0" dirty="0">
                <a:solidFill>
                  <a:srgbClr val="000000"/>
                </a:solidFill>
                <a:effectLst/>
                <a:latin typeface="+mj-lt"/>
              </a:rPr>
              <a:t>The second middleware logs the information “</a:t>
            </a:r>
            <a:r>
              <a:rPr lang="en-US" sz="1900" b="1" i="0" dirty="0">
                <a:solidFill>
                  <a:srgbClr val="0000FF"/>
                </a:solidFill>
                <a:effectLst/>
                <a:latin typeface="+mj-lt"/>
              </a:rPr>
              <a:t>Middleware2: Incoming Request</a:t>
            </a:r>
            <a:r>
              <a:rPr lang="en-US" sz="1900" b="0" i="0" dirty="0">
                <a:solidFill>
                  <a:srgbClr val="000000"/>
                </a:solidFill>
                <a:effectLst/>
                <a:latin typeface="+mj-lt"/>
              </a:rPr>
              <a:t>”. As a result, we see this log information after the first log. Then the second middleware calls the next(), invoking the third middleware in the request processing pipeline, Middleware3.</a:t>
            </a:r>
          </a:p>
          <a:p>
            <a:pPr fontAlgn="base">
              <a:buFont typeface="Arial" panose="020B0604020202020204" pitchFamily="34" charset="0"/>
              <a:buChar char="•"/>
            </a:pPr>
            <a:r>
              <a:rPr lang="en-US" sz="1900" b="0" i="0" dirty="0">
                <a:solidFill>
                  <a:srgbClr val="000000"/>
                </a:solidFill>
                <a:effectLst/>
                <a:latin typeface="+mj-lt"/>
              </a:rPr>
              <a:t>The third middleware handles the request and then produces the response. So, the third information that we see in the browser is “</a:t>
            </a:r>
            <a:r>
              <a:rPr lang="en-US" sz="1900" b="1" i="0" dirty="0">
                <a:solidFill>
                  <a:srgbClr val="0000FF"/>
                </a:solidFill>
                <a:effectLst/>
                <a:latin typeface="+mj-lt"/>
              </a:rPr>
              <a:t>Middleware3: Incoming Request handled and response generated</a:t>
            </a:r>
            <a:r>
              <a:rPr lang="en-US" sz="1900" b="0" i="0" dirty="0">
                <a:solidFill>
                  <a:srgbClr val="000000"/>
                </a:solidFill>
                <a:effectLst/>
                <a:latin typeface="+mj-lt"/>
              </a:rPr>
              <a:t>”.</a:t>
            </a:r>
          </a:p>
          <a:p>
            <a:pPr fontAlgn="base">
              <a:buFont typeface="Arial" panose="020B0604020202020204" pitchFamily="34" charset="0"/>
              <a:buChar char="•"/>
            </a:pPr>
            <a:r>
              <a:rPr lang="en-US" sz="1900" dirty="0">
                <a:solidFill>
                  <a:srgbClr val="000000"/>
                </a:solidFill>
                <a:latin typeface="+mj-lt"/>
              </a:rPr>
              <a:t>M</a:t>
            </a:r>
            <a:r>
              <a:rPr lang="en-US" sz="1900" b="0" i="0" dirty="0">
                <a:solidFill>
                  <a:srgbClr val="000000"/>
                </a:solidFill>
                <a:effectLst/>
                <a:latin typeface="+mj-lt"/>
              </a:rPr>
              <a:t>iddleware3 component is registered using the Run() Extension Method and is a terminal component. So, from this point, the request pipeline starts to reverse, the control is given back to the second middleware, and the second middleware logs the information as “</a:t>
            </a:r>
            <a:r>
              <a:rPr lang="en-US" sz="1900" b="1" i="0" dirty="0">
                <a:solidFill>
                  <a:srgbClr val="0000FF"/>
                </a:solidFill>
                <a:effectLst/>
                <a:latin typeface="+mj-lt"/>
              </a:rPr>
              <a:t>Middleware2: Outgoing Response</a:t>
            </a:r>
            <a:r>
              <a:rPr lang="en-US" sz="1900" b="0" i="0" dirty="0">
                <a:solidFill>
                  <a:srgbClr val="000000"/>
                </a:solidFill>
                <a:effectLst/>
                <a:latin typeface="+mj-lt"/>
              </a:rPr>
              <a:t>” and then gives the control back to the first middleware component, and the first middleware component logs the information as “</a:t>
            </a:r>
            <a:r>
              <a:rPr lang="en-US" sz="1900" b="1" i="0" dirty="0">
                <a:solidFill>
                  <a:srgbClr val="0000FF"/>
                </a:solidFill>
                <a:effectLst/>
                <a:latin typeface="+mj-lt"/>
              </a:rPr>
              <a:t>Middleware1: Outgoing Response</a:t>
            </a:r>
            <a:r>
              <a:rPr lang="en-US" sz="1900" b="0" i="0" dirty="0">
                <a:solidFill>
                  <a:srgbClr val="000000"/>
                </a:solidFill>
                <a:effectLst/>
                <a:latin typeface="+mj-lt"/>
              </a:rPr>
              <a:t>” as what we see in the browser.</a:t>
            </a:r>
            <a:endParaRPr lang="en-CA" sz="1900" i="0" dirty="0">
              <a:solidFill>
                <a:srgbClr val="3A3A3A"/>
              </a:solidFill>
              <a:effectLst/>
              <a:latin typeface="+mj-lt"/>
            </a:endParaRPr>
          </a:p>
          <a:p>
            <a:pPr marL="0" indent="0" fontAlgn="base">
              <a:buNone/>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82</a:t>
            </a:fld>
            <a:endParaRPr lang="en-US"/>
          </a:p>
        </p:txBody>
      </p:sp>
    </p:spTree>
    <p:extLst>
      <p:ext uri="{BB962C8B-B14F-4D97-AF65-F5344CB8AC3E}">
        <p14:creationId xmlns:p14="http://schemas.microsoft.com/office/powerpoint/2010/main" val="426342869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000" b="1" i="0" dirty="0" err="1">
                <a:solidFill>
                  <a:srgbClr val="3A3A3A"/>
                </a:solidFill>
                <a:effectLst/>
                <a:latin typeface="+mj-lt"/>
              </a:rPr>
              <a:t>wwwroot</a:t>
            </a:r>
            <a:r>
              <a:rPr lang="en-CA" sz="2000" b="1" i="0" dirty="0">
                <a:solidFill>
                  <a:srgbClr val="3A3A3A"/>
                </a:solidFill>
                <a:effectLst/>
                <a:latin typeface="+mj-lt"/>
              </a:rPr>
              <a:t> Folder in ASP.NET Core</a:t>
            </a:r>
          </a:p>
          <a:p>
            <a:pPr algn="l" fontAlgn="base">
              <a:buFont typeface="Arial" panose="020B0604020202020204" pitchFamily="34" charset="0"/>
              <a:buChar char="•"/>
            </a:pPr>
            <a:r>
              <a:rPr lang="en-US" sz="1900" b="0" i="0" dirty="0">
                <a:solidFill>
                  <a:srgbClr val="000000"/>
                </a:solidFill>
                <a:effectLst/>
                <a:latin typeface="+mj-lt"/>
              </a:rPr>
              <a:t>By default, the </a:t>
            </a:r>
            <a:r>
              <a:rPr lang="en-US" sz="1900" b="0" i="0" dirty="0" err="1">
                <a:solidFill>
                  <a:srgbClr val="000000"/>
                </a:solidFill>
                <a:effectLst/>
                <a:latin typeface="+mj-lt"/>
              </a:rPr>
              <a:t>wwwroot</a:t>
            </a:r>
            <a:r>
              <a:rPr lang="en-US" sz="1900" b="0" i="0" dirty="0">
                <a:solidFill>
                  <a:srgbClr val="000000"/>
                </a:solidFill>
                <a:effectLst/>
                <a:latin typeface="+mj-lt"/>
              </a:rPr>
              <a:t> folder in the ASP.NET Core Web Application is treated as the </a:t>
            </a:r>
            <a:r>
              <a:rPr lang="en-US" sz="1900" b="0" i="0" dirty="0" err="1">
                <a:solidFill>
                  <a:srgbClr val="000000"/>
                </a:solidFill>
                <a:effectLst/>
                <a:latin typeface="+mj-lt"/>
              </a:rPr>
              <a:t>webroot</a:t>
            </a:r>
            <a:r>
              <a:rPr lang="en-US" sz="1900" b="0" i="0" dirty="0">
                <a:solidFill>
                  <a:srgbClr val="000000"/>
                </a:solidFill>
                <a:effectLst/>
                <a:latin typeface="+mj-lt"/>
              </a:rPr>
              <a:t> folder.</a:t>
            </a:r>
          </a:p>
          <a:p>
            <a:pPr algn="l" fontAlgn="base">
              <a:buFont typeface="Arial" panose="020B0604020202020204" pitchFamily="34" charset="0"/>
              <a:buChar char="•"/>
            </a:pPr>
            <a:r>
              <a:rPr lang="en-US" sz="1900" dirty="0">
                <a:solidFill>
                  <a:srgbClr val="000000"/>
                </a:solidFill>
                <a:latin typeface="+mj-lt"/>
              </a:rPr>
              <a:t>T</a:t>
            </a:r>
            <a:r>
              <a:rPr lang="en-US" sz="1900" b="0" i="0" dirty="0">
                <a:solidFill>
                  <a:srgbClr val="000000"/>
                </a:solidFill>
                <a:effectLst/>
                <a:latin typeface="+mj-lt"/>
              </a:rPr>
              <a:t>his folder or directory should be present in the project root directory. </a:t>
            </a:r>
          </a:p>
          <a:p>
            <a:pPr algn="l" fontAlgn="base">
              <a:buFont typeface="Arial" panose="020B0604020202020204" pitchFamily="34" charset="0"/>
              <a:buChar char="•"/>
            </a:pPr>
            <a:r>
              <a:rPr lang="en-US" sz="1900" b="0" i="0" dirty="0">
                <a:solidFill>
                  <a:srgbClr val="000000"/>
                </a:solidFill>
                <a:effectLst/>
                <a:latin typeface="+mj-lt"/>
              </a:rPr>
              <a:t>In ASP.NET Core Web Application, the Static files can be stored in any folder under the </a:t>
            </a:r>
            <a:r>
              <a:rPr lang="en-US" sz="1900" b="0" i="0" dirty="0" err="1">
                <a:solidFill>
                  <a:srgbClr val="000000"/>
                </a:solidFill>
                <a:effectLst/>
                <a:latin typeface="+mj-lt"/>
              </a:rPr>
              <a:t>webroot</a:t>
            </a:r>
            <a:r>
              <a:rPr lang="en-US" sz="1900" b="0" i="0" dirty="0">
                <a:solidFill>
                  <a:srgbClr val="000000"/>
                </a:solidFill>
                <a:effectLst/>
                <a:latin typeface="+mj-lt"/>
              </a:rPr>
              <a:t> (</a:t>
            </a:r>
            <a:r>
              <a:rPr lang="en-US" sz="1900" b="0" i="0" dirty="0" err="1">
                <a:solidFill>
                  <a:srgbClr val="000000"/>
                </a:solidFill>
                <a:effectLst/>
                <a:latin typeface="+mj-lt"/>
              </a:rPr>
              <a:t>wwwroot</a:t>
            </a:r>
            <a:r>
              <a:rPr lang="en-US" sz="1900" b="0" i="0" dirty="0">
                <a:solidFill>
                  <a:srgbClr val="000000"/>
                </a:solidFill>
                <a:effectLst/>
                <a:latin typeface="+mj-lt"/>
              </a:rPr>
              <a:t>) folder and can be accessed with a relative path to that root.</a:t>
            </a:r>
          </a:p>
          <a:p>
            <a:pPr algn="l" fontAlgn="base">
              <a:buFont typeface="Arial" panose="020B0604020202020204" pitchFamily="34" charset="0"/>
              <a:buChar char="•"/>
            </a:pPr>
            <a:r>
              <a:rPr lang="en-US" sz="1900" b="0" i="0" dirty="0">
                <a:solidFill>
                  <a:srgbClr val="000000"/>
                </a:solidFill>
                <a:effectLst/>
                <a:latin typeface="+mj-lt"/>
              </a:rPr>
              <a:t>When a new ASP.NET Core Web Application project with Web and MVC Template is created, by default, this folder (</a:t>
            </a:r>
            <a:r>
              <a:rPr lang="en-US" sz="1900" b="0" i="0" dirty="0" err="1">
                <a:solidFill>
                  <a:srgbClr val="000000"/>
                </a:solidFill>
                <a:effectLst/>
                <a:latin typeface="+mj-lt"/>
              </a:rPr>
              <a:t>wwwroot</a:t>
            </a:r>
            <a:r>
              <a:rPr lang="en-US" sz="1900" b="0" i="0" dirty="0">
                <a:solidFill>
                  <a:srgbClr val="000000"/>
                </a:solidFill>
                <a:effectLst/>
                <a:latin typeface="+mj-lt"/>
              </a:rPr>
              <a:t>) is created in the root project directory.</a:t>
            </a:r>
          </a:p>
          <a:p>
            <a:pPr algn="l" fontAlgn="base">
              <a:buFont typeface="Arial" panose="020B0604020202020204" pitchFamily="34" charset="0"/>
              <a:buChar char="•"/>
            </a:pPr>
            <a:r>
              <a:rPr lang="en-US" sz="1900" dirty="0">
                <a:solidFill>
                  <a:srgbClr val="000000"/>
                </a:solidFill>
                <a:latin typeface="+mj-lt"/>
              </a:rPr>
              <a:t>This folder is not included when the a new </a:t>
            </a:r>
            <a:r>
              <a:rPr lang="en-US" sz="1900" b="0" i="0" dirty="0">
                <a:solidFill>
                  <a:srgbClr val="000000"/>
                </a:solidFill>
                <a:effectLst/>
                <a:latin typeface="+mj-lt"/>
              </a:rPr>
              <a:t>ASP.NET Core Application project is created with Empty Project Template</a:t>
            </a:r>
          </a:p>
          <a:p>
            <a:pPr algn="l" fontAlgn="base">
              <a:buFont typeface="Arial" panose="020B0604020202020204" pitchFamily="34" charset="0"/>
              <a:buChar char="•"/>
            </a:pPr>
            <a:r>
              <a:rPr lang="en-US" sz="1900" dirty="0">
                <a:solidFill>
                  <a:srgbClr val="000000"/>
                </a:solidFill>
                <a:latin typeface="+mj-lt"/>
              </a:rPr>
              <a:t>So let us add this folder to our project by </a:t>
            </a:r>
            <a:r>
              <a:rPr lang="en-US" sz="1900" b="0" i="0" dirty="0">
                <a:solidFill>
                  <a:srgbClr val="000000"/>
                </a:solidFill>
                <a:effectLst/>
                <a:latin typeface="+mj-lt"/>
              </a:rPr>
              <a:t>right-clicking on the project and then select </a:t>
            </a:r>
            <a:r>
              <a:rPr lang="en-US" sz="1900" b="1" i="0" dirty="0">
                <a:solidFill>
                  <a:srgbClr val="000000"/>
                </a:solidFill>
                <a:effectLst/>
                <a:latin typeface="+mj-lt"/>
              </a:rPr>
              <a:t>add =&gt; new folder</a:t>
            </a:r>
            <a:r>
              <a:rPr lang="en-US" sz="1900" b="0" i="0" dirty="0">
                <a:solidFill>
                  <a:srgbClr val="000000"/>
                </a:solidFill>
                <a:effectLst/>
                <a:latin typeface="+mj-lt"/>
              </a:rPr>
              <a:t> option and then provide the folder name as </a:t>
            </a:r>
            <a:r>
              <a:rPr lang="en-US" sz="1900" b="1" i="0" dirty="0" err="1">
                <a:solidFill>
                  <a:srgbClr val="000000"/>
                </a:solidFill>
                <a:effectLst/>
                <a:latin typeface="+mj-lt"/>
              </a:rPr>
              <a:t>wwwroot</a:t>
            </a:r>
            <a:r>
              <a:rPr lang="en-US" sz="1900" b="0" i="0" dirty="0">
                <a:solidFill>
                  <a:srgbClr val="000000"/>
                </a:solidFill>
                <a:effectLst/>
                <a:latin typeface="+mj-lt"/>
              </a:rPr>
              <a:t>. Once created the folder is created, it should look like the image on the next slide</a:t>
            </a: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83</a:t>
            </a:fld>
            <a:endParaRPr lang="en-US"/>
          </a:p>
        </p:txBody>
      </p:sp>
    </p:spTree>
    <p:extLst>
      <p:ext uri="{BB962C8B-B14F-4D97-AF65-F5344CB8AC3E}">
        <p14:creationId xmlns:p14="http://schemas.microsoft.com/office/powerpoint/2010/main" val="33630728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000" b="1" i="0" dirty="0" err="1">
                <a:solidFill>
                  <a:srgbClr val="3A3A3A"/>
                </a:solidFill>
                <a:effectLst/>
                <a:latin typeface="+mj-lt"/>
              </a:rPr>
              <a:t>wwwroot</a:t>
            </a:r>
            <a:r>
              <a:rPr lang="en-CA" sz="2000" b="1" i="0" dirty="0">
                <a:solidFill>
                  <a:srgbClr val="3A3A3A"/>
                </a:solidFill>
                <a:effectLst/>
                <a:latin typeface="+mj-lt"/>
              </a:rPr>
              <a:t> Folder in ASP.NET Core</a:t>
            </a: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CA" sz="1900" i="0" dirty="0">
                <a:solidFill>
                  <a:srgbClr val="3A3A3A"/>
                </a:solidFill>
                <a:effectLst/>
                <a:latin typeface="+mj-lt"/>
              </a:rPr>
              <a:t>To serve static files in ASP.NET Core, add </a:t>
            </a:r>
            <a:r>
              <a:rPr lang="en-CA" sz="1900" i="0" dirty="0" err="1">
                <a:solidFill>
                  <a:srgbClr val="3A3A3A"/>
                </a:solidFill>
                <a:effectLst/>
                <a:latin typeface="+mj-lt"/>
              </a:rPr>
              <a:t>UseStaticFiles</a:t>
            </a:r>
            <a:r>
              <a:rPr lang="en-CA" sz="1900" i="0" dirty="0">
                <a:solidFill>
                  <a:srgbClr val="3A3A3A"/>
                </a:solidFill>
                <a:effectLst/>
                <a:latin typeface="+mj-lt"/>
              </a:rPr>
              <a:t>() Middleware component in the Application Processing Pipeline.</a:t>
            </a:r>
          </a:p>
          <a:p>
            <a:pPr fontAlgn="base">
              <a:buFont typeface="Arial" panose="020B0604020202020204" pitchFamily="34" charset="0"/>
              <a:buChar char="•"/>
            </a:pPr>
            <a:r>
              <a:rPr lang="en-CA" sz="1900" dirty="0">
                <a:solidFill>
                  <a:srgbClr val="3A3A3A"/>
                </a:solidFill>
                <a:latin typeface="+mj-lt"/>
              </a:rPr>
              <a:t>More on this in later session, but let us understand </a:t>
            </a:r>
            <a:r>
              <a:rPr lang="en-US" sz="1900" i="0" dirty="0" err="1">
                <a:solidFill>
                  <a:srgbClr val="000000"/>
                </a:solidFill>
                <a:effectLst/>
                <a:latin typeface="+mj-lt"/>
              </a:rPr>
              <a:t>WebApplicationOptions</a:t>
            </a:r>
            <a:r>
              <a:rPr lang="en-US" sz="1900" i="0" dirty="0">
                <a:solidFill>
                  <a:srgbClr val="000000"/>
                </a:solidFill>
                <a:effectLst/>
                <a:latin typeface="+mj-lt"/>
              </a:rPr>
              <a:t> Class in ASP.NET Core</a:t>
            </a:r>
            <a:endParaRPr lang="en-US" sz="1900" i="0" dirty="0">
              <a:solidFill>
                <a:srgbClr val="3A3A3A"/>
              </a:solidFill>
              <a:effectLst/>
              <a:latin typeface="+mj-lt"/>
            </a:endParaRPr>
          </a:p>
          <a:p>
            <a:pPr algn="l" fontAlgn="base">
              <a:buFont typeface="Arial" panose="020B0604020202020204" pitchFamily="34" charset="0"/>
              <a:buChar char="•"/>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84</a:t>
            </a:fld>
            <a:endParaRPr lang="en-US"/>
          </a:p>
        </p:txBody>
      </p:sp>
      <p:pic>
        <p:nvPicPr>
          <p:cNvPr id="7" name="Picture 6">
            <a:extLst>
              <a:ext uri="{FF2B5EF4-FFF2-40B4-BE49-F238E27FC236}">
                <a16:creationId xmlns:a16="http://schemas.microsoft.com/office/drawing/2014/main" id="{B0CE7663-DDF8-4076-AF2A-4928204294E2}"/>
              </a:ext>
            </a:extLst>
          </p:cNvPr>
          <p:cNvPicPr>
            <a:picLocks noChangeAspect="1"/>
          </p:cNvPicPr>
          <p:nvPr/>
        </p:nvPicPr>
        <p:blipFill>
          <a:blip r:embed="rId2"/>
          <a:stretch>
            <a:fillRect/>
          </a:stretch>
        </p:blipFill>
        <p:spPr>
          <a:xfrm>
            <a:off x="1066801" y="1944838"/>
            <a:ext cx="2971800" cy="2731938"/>
          </a:xfrm>
          <a:prstGeom prst="rect">
            <a:avLst/>
          </a:prstGeom>
        </p:spPr>
      </p:pic>
    </p:spTree>
    <p:extLst>
      <p:ext uri="{BB962C8B-B14F-4D97-AF65-F5344CB8AC3E}">
        <p14:creationId xmlns:p14="http://schemas.microsoft.com/office/powerpoint/2010/main" val="536422375"/>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000" b="1" i="0" dirty="0" err="1">
                <a:solidFill>
                  <a:srgbClr val="3A3A3A"/>
                </a:solidFill>
                <a:effectLst/>
                <a:latin typeface="+mj-lt"/>
              </a:rPr>
              <a:t>wwwroot</a:t>
            </a:r>
            <a:r>
              <a:rPr lang="en-CA" sz="2000" b="1" i="0" dirty="0">
                <a:solidFill>
                  <a:srgbClr val="3A3A3A"/>
                </a:solidFill>
                <a:effectLst/>
                <a:latin typeface="+mj-lt"/>
              </a:rPr>
              <a:t> Folder in ASP.NET Core</a:t>
            </a: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US" sz="1900" i="0" dirty="0" err="1">
                <a:solidFill>
                  <a:srgbClr val="000000"/>
                </a:solidFill>
                <a:effectLst/>
                <a:latin typeface="+mj-lt"/>
              </a:rPr>
              <a:t>WebApplicationOptions</a:t>
            </a:r>
            <a:r>
              <a:rPr lang="en-US" sz="1900" i="0" dirty="0">
                <a:solidFill>
                  <a:srgbClr val="000000"/>
                </a:solidFill>
                <a:effectLst/>
                <a:latin typeface="+mj-lt"/>
              </a:rPr>
              <a:t> Class in ASP.NET Core</a:t>
            </a:r>
          </a:p>
          <a:p>
            <a:pPr lvl="1" fontAlgn="base">
              <a:buFont typeface="Courier New" panose="02070309020205020404" pitchFamily="49" charset="0"/>
              <a:buChar char="o"/>
            </a:pPr>
            <a:r>
              <a:rPr lang="en-US" sz="1900" b="0" i="0" dirty="0">
                <a:solidFill>
                  <a:srgbClr val="000000"/>
                </a:solidFill>
                <a:effectLst/>
                <a:latin typeface="+mj-lt"/>
              </a:rPr>
              <a:t>Using </a:t>
            </a:r>
            <a:r>
              <a:rPr lang="en-US" sz="1900" b="0" i="0" dirty="0" err="1">
                <a:solidFill>
                  <a:srgbClr val="000000"/>
                </a:solidFill>
                <a:effectLst/>
                <a:latin typeface="+mj-lt"/>
              </a:rPr>
              <a:t>WebApplicationOptions</a:t>
            </a:r>
            <a:r>
              <a:rPr lang="en-US" sz="1900" b="0" i="0" dirty="0">
                <a:solidFill>
                  <a:srgbClr val="000000"/>
                </a:solidFill>
                <a:effectLst/>
                <a:latin typeface="+mj-lt"/>
              </a:rPr>
              <a:t> Class, </a:t>
            </a:r>
            <a:r>
              <a:rPr lang="en-US" sz="1900" b="0" i="0" dirty="0" err="1">
                <a:solidFill>
                  <a:srgbClr val="000000"/>
                </a:solidFill>
                <a:effectLst/>
                <a:latin typeface="+mj-lt"/>
              </a:rPr>
              <a:t>EnvironmentName</a:t>
            </a:r>
            <a:r>
              <a:rPr lang="en-US" sz="1900" b="0" i="0" dirty="0">
                <a:solidFill>
                  <a:srgbClr val="000000"/>
                </a:solidFill>
                <a:effectLst/>
                <a:latin typeface="+mj-lt"/>
              </a:rPr>
              <a:t>, </a:t>
            </a:r>
            <a:r>
              <a:rPr lang="en-US" sz="1900" b="0" i="0" dirty="0" err="1">
                <a:solidFill>
                  <a:srgbClr val="000000"/>
                </a:solidFill>
                <a:effectLst/>
                <a:latin typeface="+mj-lt"/>
              </a:rPr>
              <a:t>ApplicationName</a:t>
            </a:r>
            <a:r>
              <a:rPr lang="en-US" sz="1900" b="0" i="0" dirty="0">
                <a:solidFill>
                  <a:srgbClr val="000000"/>
                </a:solidFill>
                <a:effectLst/>
                <a:latin typeface="+mj-lt"/>
              </a:rPr>
              <a:t>, </a:t>
            </a:r>
            <a:r>
              <a:rPr lang="en-US" sz="1900" b="0" i="0" dirty="0" err="1">
                <a:solidFill>
                  <a:srgbClr val="000000"/>
                </a:solidFill>
                <a:effectLst/>
                <a:latin typeface="+mj-lt"/>
              </a:rPr>
              <a:t>WebRootPath</a:t>
            </a:r>
            <a:r>
              <a:rPr lang="en-US" sz="1900" b="0" i="0" dirty="0">
                <a:solidFill>
                  <a:srgbClr val="000000"/>
                </a:solidFill>
                <a:effectLst/>
                <a:latin typeface="+mj-lt"/>
              </a:rPr>
              <a:t>, </a:t>
            </a:r>
            <a:r>
              <a:rPr lang="en-US" sz="1900" b="0" i="0" dirty="0" err="1">
                <a:solidFill>
                  <a:srgbClr val="000000"/>
                </a:solidFill>
                <a:effectLst/>
                <a:latin typeface="+mj-lt"/>
              </a:rPr>
              <a:t>ContentRootPath</a:t>
            </a:r>
            <a:r>
              <a:rPr lang="en-US" sz="1900" b="0" i="0" dirty="0">
                <a:solidFill>
                  <a:srgbClr val="000000"/>
                </a:solidFill>
                <a:effectLst/>
                <a:latin typeface="+mj-lt"/>
              </a:rPr>
              <a:t>, </a:t>
            </a:r>
            <a:r>
              <a:rPr lang="en-US" sz="1900" b="0" i="0" dirty="0" err="1">
                <a:solidFill>
                  <a:srgbClr val="000000"/>
                </a:solidFill>
                <a:effectLst/>
                <a:latin typeface="+mj-lt"/>
              </a:rPr>
              <a:t>etc</a:t>
            </a:r>
            <a:r>
              <a:rPr lang="en-US" sz="1900" b="0" i="0" dirty="0">
                <a:solidFill>
                  <a:srgbClr val="000000"/>
                </a:solidFill>
                <a:effectLst/>
                <a:latin typeface="+mj-lt"/>
              </a:rPr>
              <a:t> can be set.</a:t>
            </a:r>
          </a:p>
          <a:p>
            <a:pPr lvl="1" fontAlgn="base">
              <a:buFont typeface="Courier New" panose="02070309020205020404" pitchFamily="49" charset="0"/>
              <a:buChar char="o"/>
            </a:pPr>
            <a:r>
              <a:rPr lang="en-US" sz="1900" dirty="0">
                <a:solidFill>
                  <a:srgbClr val="000000"/>
                </a:solidFill>
                <a:latin typeface="+mj-lt"/>
              </a:rPr>
              <a:t>The definition of the </a:t>
            </a:r>
            <a:r>
              <a:rPr lang="en-US" sz="1900" dirty="0" err="1">
                <a:solidFill>
                  <a:srgbClr val="000000"/>
                </a:solidFill>
                <a:latin typeface="+mj-lt"/>
              </a:rPr>
              <a:t>WebApplicationOptions</a:t>
            </a:r>
            <a:r>
              <a:rPr lang="en-US" sz="1900" dirty="0">
                <a:solidFill>
                  <a:srgbClr val="000000"/>
                </a:solidFill>
                <a:latin typeface="+mj-lt"/>
              </a:rPr>
              <a:t> class will show the image below</a:t>
            </a:r>
            <a:endParaRPr lang="en-US" sz="1900" i="0" dirty="0">
              <a:solidFill>
                <a:srgbClr val="3A3A3A"/>
              </a:solidFill>
              <a:effectLst/>
              <a:latin typeface="+mj-lt"/>
            </a:endParaRPr>
          </a:p>
          <a:p>
            <a:pPr algn="l" fontAlgn="base">
              <a:buFont typeface="Arial" panose="020B0604020202020204" pitchFamily="34" charset="0"/>
              <a:buChar char="•"/>
            </a:pPr>
            <a:endParaRPr lang="en-CA" sz="1900" i="0" dirty="0">
              <a:solidFill>
                <a:srgbClr val="3A3A3A"/>
              </a:solidFill>
              <a:effectLst/>
              <a:latin typeface="+mj-lt"/>
            </a:endParaRP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85</a:t>
            </a:fld>
            <a:endParaRPr lang="en-US"/>
          </a:p>
        </p:txBody>
      </p:sp>
      <p:pic>
        <p:nvPicPr>
          <p:cNvPr id="8" name="Picture 7">
            <a:extLst>
              <a:ext uri="{FF2B5EF4-FFF2-40B4-BE49-F238E27FC236}">
                <a16:creationId xmlns:a16="http://schemas.microsoft.com/office/drawing/2014/main" id="{7A596D2A-C8C6-40E0-AFB2-2EC74AEC7A63}"/>
              </a:ext>
            </a:extLst>
          </p:cNvPr>
          <p:cNvPicPr>
            <a:picLocks noChangeAspect="1"/>
          </p:cNvPicPr>
          <p:nvPr/>
        </p:nvPicPr>
        <p:blipFill>
          <a:blip r:embed="rId2"/>
          <a:stretch>
            <a:fillRect/>
          </a:stretch>
        </p:blipFill>
        <p:spPr>
          <a:xfrm>
            <a:off x="1542796" y="3777493"/>
            <a:ext cx="5867908" cy="2356608"/>
          </a:xfrm>
          <a:prstGeom prst="rect">
            <a:avLst/>
          </a:prstGeom>
        </p:spPr>
      </p:pic>
    </p:spTree>
    <p:extLst>
      <p:ext uri="{BB962C8B-B14F-4D97-AF65-F5344CB8AC3E}">
        <p14:creationId xmlns:p14="http://schemas.microsoft.com/office/powerpoint/2010/main" val="88036124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000" b="1" i="0" dirty="0" err="1">
                <a:solidFill>
                  <a:srgbClr val="3A3A3A"/>
                </a:solidFill>
                <a:effectLst/>
                <a:latin typeface="+mj-lt"/>
              </a:rPr>
              <a:t>wwwroot</a:t>
            </a:r>
            <a:r>
              <a:rPr lang="en-CA" sz="2000" b="1" i="0" dirty="0">
                <a:solidFill>
                  <a:srgbClr val="3A3A3A"/>
                </a:solidFill>
                <a:effectLst/>
                <a:latin typeface="+mj-lt"/>
              </a:rPr>
              <a:t> Folder in ASP.NET Core</a:t>
            </a: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US" sz="1900" i="0" dirty="0" err="1">
                <a:solidFill>
                  <a:srgbClr val="000000"/>
                </a:solidFill>
                <a:effectLst/>
                <a:latin typeface="+mj-lt"/>
              </a:rPr>
              <a:t>WebApplicationOptions</a:t>
            </a:r>
            <a:r>
              <a:rPr lang="en-US" sz="1900" i="0" dirty="0">
                <a:solidFill>
                  <a:srgbClr val="000000"/>
                </a:solidFill>
                <a:effectLst/>
                <a:latin typeface="+mj-lt"/>
              </a:rPr>
              <a:t> Class in ASP.NET Core</a:t>
            </a:r>
          </a:p>
          <a:p>
            <a:pPr lvl="1" fontAlgn="base">
              <a:buFont typeface="Courier New" panose="02070309020205020404" pitchFamily="49" charset="0"/>
              <a:buChar char="o"/>
            </a:pPr>
            <a:r>
              <a:rPr lang="en-CA" sz="1700" i="0" dirty="0">
                <a:solidFill>
                  <a:srgbClr val="3A3A3A"/>
                </a:solidFill>
                <a:effectLst/>
                <a:latin typeface="+mj-lt"/>
              </a:rPr>
              <a:t>The meaning of the following properties</a:t>
            </a:r>
            <a:endParaRPr lang="en-CA" sz="1900" i="0" dirty="0">
              <a:solidFill>
                <a:srgbClr val="3A3A3A"/>
              </a:solidFill>
              <a:effectLst/>
              <a:latin typeface="+mj-lt"/>
            </a:endParaRPr>
          </a:p>
          <a:p>
            <a:pPr lvl="2" algn="just" fontAlgn="base">
              <a:buFont typeface="Wingdings" panose="05000000000000000000" pitchFamily="2" charset="2"/>
              <a:buChar char="§"/>
            </a:pPr>
            <a:r>
              <a:rPr lang="en-US" sz="1900" b="1" i="0" dirty="0" err="1">
                <a:solidFill>
                  <a:srgbClr val="000000"/>
                </a:solidFill>
                <a:effectLst/>
                <a:latin typeface="+mj-lt"/>
              </a:rPr>
              <a:t>Args</a:t>
            </a:r>
            <a:r>
              <a:rPr lang="en-US" sz="1900" b="1" i="0" dirty="0">
                <a:solidFill>
                  <a:srgbClr val="000000"/>
                </a:solidFill>
                <a:effectLst/>
                <a:latin typeface="+mj-lt"/>
              </a:rPr>
              <a:t>:</a:t>
            </a:r>
            <a:r>
              <a:rPr lang="en-US" sz="1900" b="0" i="0" dirty="0">
                <a:solidFill>
                  <a:srgbClr val="000000"/>
                </a:solidFill>
                <a:effectLst/>
                <a:latin typeface="+mj-lt"/>
              </a:rPr>
              <a:t> The command line arguments.</a:t>
            </a:r>
            <a:endParaRPr lang="en-US" sz="1900" dirty="0">
              <a:solidFill>
                <a:srgbClr val="3A3A3A"/>
              </a:solidFill>
              <a:latin typeface="+mj-lt"/>
            </a:endParaRPr>
          </a:p>
          <a:p>
            <a:pPr lvl="2" algn="just" fontAlgn="base">
              <a:buFont typeface="Wingdings" panose="05000000000000000000" pitchFamily="2" charset="2"/>
              <a:buChar char="§"/>
            </a:pPr>
            <a:r>
              <a:rPr lang="en-US" sz="1900" b="1" i="0" dirty="0" err="1">
                <a:solidFill>
                  <a:srgbClr val="000000"/>
                </a:solidFill>
                <a:effectLst/>
                <a:latin typeface="+mj-lt"/>
              </a:rPr>
              <a:t>EnvironmentName</a:t>
            </a:r>
            <a:r>
              <a:rPr lang="en-US" sz="1900" b="1" i="0" dirty="0">
                <a:solidFill>
                  <a:srgbClr val="000000"/>
                </a:solidFill>
                <a:effectLst/>
                <a:latin typeface="+mj-lt"/>
              </a:rPr>
              <a:t>:</a:t>
            </a:r>
            <a:r>
              <a:rPr lang="en-US" sz="1900" b="0" i="0" dirty="0">
                <a:solidFill>
                  <a:srgbClr val="000000"/>
                </a:solidFill>
                <a:effectLst/>
                <a:latin typeface="+mj-lt"/>
              </a:rPr>
              <a:t> The environment name.</a:t>
            </a:r>
            <a:endParaRPr lang="en-US" sz="1900" dirty="0">
              <a:solidFill>
                <a:srgbClr val="3A3A3A"/>
              </a:solidFill>
              <a:latin typeface="+mj-lt"/>
            </a:endParaRPr>
          </a:p>
          <a:p>
            <a:pPr lvl="2" algn="just" fontAlgn="base">
              <a:buFont typeface="Wingdings" panose="05000000000000000000" pitchFamily="2" charset="2"/>
              <a:buChar char="§"/>
            </a:pPr>
            <a:r>
              <a:rPr lang="en-US" sz="1900" b="1" i="0" dirty="0" err="1">
                <a:solidFill>
                  <a:srgbClr val="000000"/>
                </a:solidFill>
                <a:effectLst/>
                <a:latin typeface="+mj-lt"/>
              </a:rPr>
              <a:t>ApplicationName</a:t>
            </a:r>
            <a:r>
              <a:rPr lang="en-US" sz="1900" b="1" i="0" dirty="0">
                <a:solidFill>
                  <a:srgbClr val="000000"/>
                </a:solidFill>
                <a:effectLst/>
                <a:latin typeface="+mj-lt"/>
              </a:rPr>
              <a:t>:</a:t>
            </a:r>
            <a:r>
              <a:rPr lang="en-US" sz="1900" b="0" i="0" dirty="0">
                <a:solidFill>
                  <a:srgbClr val="000000"/>
                </a:solidFill>
                <a:effectLst/>
                <a:latin typeface="+mj-lt"/>
              </a:rPr>
              <a:t> The application name.</a:t>
            </a:r>
            <a:endParaRPr lang="en-US" sz="1900" dirty="0">
              <a:solidFill>
                <a:srgbClr val="3A3A3A"/>
              </a:solidFill>
              <a:latin typeface="+mj-lt"/>
            </a:endParaRPr>
          </a:p>
          <a:p>
            <a:pPr lvl="2" algn="just" fontAlgn="base">
              <a:buFont typeface="Wingdings" panose="05000000000000000000" pitchFamily="2" charset="2"/>
              <a:buChar char="§"/>
            </a:pPr>
            <a:r>
              <a:rPr lang="en-US" sz="1900" b="1" i="0" dirty="0" err="1">
                <a:solidFill>
                  <a:srgbClr val="000000"/>
                </a:solidFill>
                <a:effectLst/>
                <a:latin typeface="+mj-lt"/>
              </a:rPr>
              <a:t>ContentRootPath</a:t>
            </a:r>
            <a:r>
              <a:rPr lang="en-US" sz="1900" b="1" i="0" dirty="0">
                <a:solidFill>
                  <a:srgbClr val="000000"/>
                </a:solidFill>
                <a:effectLst/>
                <a:latin typeface="+mj-lt"/>
              </a:rPr>
              <a:t>:</a:t>
            </a:r>
            <a:r>
              <a:rPr lang="en-US" sz="1900" b="0" i="0" dirty="0">
                <a:solidFill>
                  <a:srgbClr val="000000"/>
                </a:solidFill>
                <a:effectLst/>
                <a:latin typeface="+mj-lt"/>
              </a:rPr>
              <a:t> The content root path – absolute path to the directory that contains the application content files.</a:t>
            </a:r>
            <a:endParaRPr lang="en-US" sz="1900" dirty="0">
              <a:solidFill>
                <a:srgbClr val="3A3A3A"/>
              </a:solidFill>
              <a:latin typeface="+mj-lt"/>
            </a:endParaRPr>
          </a:p>
          <a:p>
            <a:pPr lvl="2" algn="just" fontAlgn="base">
              <a:buFont typeface="Wingdings" panose="05000000000000000000" pitchFamily="2" charset="2"/>
              <a:buChar char="§"/>
            </a:pPr>
            <a:r>
              <a:rPr lang="en-US" sz="1900" b="1" i="0" dirty="0" err="1">
                <a:solidFill>
                  <a:srgbClr val="000000"/>
                </a:solidFill>
                <a:effectLst/>
                <a:latin typeface="+mj-lt"/>
              </a:rPr>
              <a:t>WebRootPath</a:t>
            </a:r>
            <a:r>
              <a:rPr lang="en-US" sz="1900" b="1" i="0" dirty="0">
                <a:solidFill>
                  <a:srgbClr val="000000"/>
                </a:solidFill>
                <a:effectLst/>
                <a:latin typeface="+mj-lt"/>
              </a:rPr>
              <a:t>:</a:t>
            </a:r>
            <a:r>
              <a:rPr lang="en-US" sz="1900" b="0" i="0" dirty="0">
                <a:solidFill>
                  <a:srgbClr val="000000"/>
                </a:solidFill>
                <a:effectLst/>
                <a:latin typeface="+mj-lt"/>
              </a:rPr>
              <a:t> The </a:t>
            </a:r>
            <a:r>
              <a:rPr lang="en-US" sz="1900" b="0" i="0" dirty="0" err="1">
                <a:solidFill>
                  <a:srgbClr val="000000"/>
                </a:solidFill>
                <a:effectLst/>
                <a:latin typeface="+mj-lt"/>
              </a:rPr>
              <a:t>webroot</a:t>
            </a:r>
            <a:r>
              <a:rPr lang="en-US" sz="1900" b="0" i="0" dirty="0">
                <a:solidFill>
                  <a:srgbClr val="000000"/>
                </a:solidFill>
                <a:effectLst/>
                <a:latin typeface="+mj-lt"/>
              </a:rPr>
              <a:t> path - the directory’s absolute path containing the web-servable application content files.</a:t>
            </a:r>
            <a:endParaRPr lang="en-US" sz="1900" b="0" i="0" dirty="0">
              <a:solidFill>
                <a:srgbClr val="3A3A3A"/>
              </a:solidFill>
              <a:effectLst/>
              <a:latin typeface="+mj-lt"/>
            </a:endParaRPr>
          </a:p>
          <a:p>
            <a:pPr fontAlgn="base">
              <a:buFont typeface="Arial" panose="020B0604020202020204" pitchFamily="34" charset="0"/>
              <a:buChar char="•"/>
            </a:pPr>
            <a:r>
              <a:rPr lang="en-CA" sz="1900" i="0" dirty="0">
                <a:solidFill>
                  <a:srgbClr val="3A3A3A"/>
                </a:solidFill>
                <a:effectLst/>
                <a:latin typeface="+mj-lt"/>
              </a:rPr>
              <a:t>Let us now modify the Main() method of the Program class as show in the image on the next slide</a:t>
            </a:r>
          </a:p>
          <a:p>
            <a:pPr marL="0" indent="0"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86</a:t>
            </a:fld>
            <a:endParaRPr lang="en-US"/>
          </a:p>
        </p:txBody>
      </p:sp>
    </p:spTree>
    <p:extLst>
      <p:ext uri="{BB962C8B-B14F-4D97-AF65-F5344CB8AC3E}">
        <p14:creationId xmlns:p14="http://schemas.microsoft.com/office/powerpoint/2010/main" val="321400612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CA" sz="2000" b="1" i="0" dirty="0" err="1">
                <a:solidFill>
                  <a:srgbClr val="3A3A3A"/>
                </a:solidFill>
                <a:effectLst/>
                <a:latin typeface="+mj-lt"/>
              </a:rPr>
              <a:t>wwwroot</a:t>
            </a:r>
            <a:r>
              <a:rPr lang="en-CA" sz="2000" b="1" i="0" dirty="0">
                <a:solidFill>
                  <a:srgbClr val="3A3A3A"/>
                </a:solidFill>
                <a:effectLst/>
                <a:latin typeface="+mj-lt"/>
              </a:rPr>
              <a:t> Folder in ASP.NET Core</a:t>
            </a:r>
            <a:endParaRPr lang="en-CA" sz="2000" b="1" dirty="0">
              <a:solidFill>
                <a:srgbClr val="3A3A3A"/>
              </a:solidFill>
              <a:latin typeface="+mj-lt"/>
            </a:endParaRPr>
          </a:p>
          <a:p>
            <a:pPr algn="l" fontAlgn="base">
              <a:buFont typeface="Arial" panose="020B0604020202020204" pitchFamily="34" charset="0"/>
              <a:buChar char="•"/>
            </a:pPr>
            <a:r>
              <a:rPr lang="en-US" sz="1900" i="0" dirty="0" err="1">
                <a:solidFill>
                  <a:srgbClr val="000000"/>
                </a:solidFill>
                <a:effectLst/>
                <a:latin typeface="+mj-lt"/>
              </a:rPr>
              <a:t>WebApplicationOptions</a:t>
            </a:r>
            <a:r>
              <a:rPr lang="en-US" sz="1900" i="0" dirty="0">
                <a:solidFill>
                  <a:srgbClr val="000000"/>
                </a:solidFill>
                <a:effectLst/>
                <a:latin typeface="+mj-lt"/>
              </a:rPr>
              <a:t> Class in ASP.NET Core</a:t>
            </a:r>
          </a:p>
          <a:p>
            <a:pPr algn="l" fontAlgn="base">
              <a:buFont typeface="Arial" panose="020B0604020202020204" pitchFamily="34" charset="0"/>
              <a:buChar char="•"/>
            </a:pPr>
            <a:endParaRPr lang="en-US" sz="1900" dirty="0">
              <a:solidFill>
                <a:srgbClr val="000000"/>
              </a:solidFill>
              <a:latin typeface="+mj-lt"/>
            </a:endParaRPr>
          </a:p>
          <a:p>
            <a:pPr algn="l" fontAlgn="base">
              <a:buFont typeface="Arial" panose="020B0604020202020204" pitchFamily="34" charset="0"/>
              <a:buChar char="•"/>
            </a:pPr>
            <a:endParaRPr lang="en-US" sz="1900" i="0" dirty="0">
              <a:solidFill>
                <a:srgbClr val="000000"/>
              </a:solidFill>
              <a:effectLst/>
              <a:latin typeface="+mj-lt"/>
            </a:endParaRPr>
          </a:p>
          <a:p>
            <a:pPr algn="l" fontAlgn="base">
              <a:buFont typeface="Arial" panose="020B0604020202020204" pitchFamily="34" charset="0"/>
              <a:buChar char="•"/>
            </a:pPr>
            <a:endParaRPr lang="en-US" sz="1900" dirty="0">
              <a:solidFill>
                <a:srgbClr val="000000"/>
              </a:solidFill>
              <a:latin typeface="+mj-lt"/>
            </a:endParaRPr>
          </a:p>
          <a:p>
            <a:pPr algn="l" fontAlgn="base">
              <a:buFont typeface="Arial" panose="020B0604020202020204" pitchFamily="34" charset="0"/>
              <a:buChar char="•"/>
            </a:pPr>
            <a:endParaRPr lang="en-US" sz="1900" i="0" dirty="0">
              <a:solidFill>
                <a:srgbClr val="000000"/>
              </a:solidFill>
              <a:effectLst/>
              <a:latin typeface="+mj-lt"/>
            </a:endParaRPr>
          </a:p>
          <a:p>
            <a:pPr marL="0" indent="0" algn="l" fontAlgn="base">
              <a:buNone/>
            </a:pPr>
            <a:endParaRPr lang="en-US" sz="1900" i="0" dirty="0">
              <a:solidFill>
                <a:srgbClr val="000000"/>
              </a:solidFill>
              <a:effectLst/>
              <a:latin typeface="+mj-lt"/>
            </a:endParaRPr>
          </a:p>
          <a:p>
            <a:pPr algn="l" fontAlgn="base">
              <a:buFont typeface="Arial" panose="020B0604020202020204" pitchFamily="34" charset="0"/>
              <a:buChar char="•"/>
            </a:pPr>
            <a:r>
              <a:rPr lang="en-US" sz="1900" dirty="0">
                <a:solidFill>
                  <a:srgbClr val="000000"/>
                </a:solidFill>
                <a:latin typeface="+mj-lt"/>
              </a:rPr>
              <a:t>Run the application the information in the image below will be displayed on the browser</a:t>
            </a:r>
          </a:p>
          <a:p>
            <a:pPr algn="l" fontAlgn="base">
              <a:buFont typeface="Arial" panose="020B0604020202020204" pitchFamily="34" charset="0"/>
              <a:buChar char="•"/>
            </a:pPr>
            <a:endParaRPr lang="en-US" sz="1900" i="0" dirty="0">
              <a:solidFill>
                <a:srgbClr val="000000"/>
              </a:solidFill>
              <a:effectLst/>
              <a:latin typeface="+mj-lt"/>
            </a:endParaRPr>
          </a:p>
          <a:p>
            <a:pPr marL="0" indent="0" algn="l" fontAlgn="base">
              <a:buNone/>
            </a:pPr>
            <a:endParaRPr lang="en-CA" sz="1900" b="0" i="0" dirty="0">
              <a:solidFill>
                <a:srgbClr val="3A3A3A"/>
              </a:solidFill>
              <a:effectLst/>
              <a:latin typeface="+mj-lt"/>
            </a:endParaRPr>
          </a:p>
          <a:p>
            <a:pPr fontAlgn="base">
              <a:buFont typeface="Arial" panose="020B0604020202020204" pitchFamily="34" charset="0"/>
              <a:buChar char="•"/>
            </a:pPr>
            <a:endParaRPr lang="en-CA"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87</a:t>
            </a:fld>
            <a:endParaRPr lang="en-US"/>
          </a:p>
        </p:txBody>
      </p:sp>
      <p:pic>
        <p:nvPicPr>
          <p:cNvPr id="7" name="Picture 6">
            <a:extLst>
              <a:ext uri="{FF2B5EF4-FFF2-40B4-BE49-F238E27FC236}">
                <a16:creationId xmlns:a16="http://schemas.microsoft.com/office/drawing/2014/main" id="{9B29C771-E0D7-4B36-9A5B-0F560BEE5ABA}"/>
              </a:ext>
            </a:extLst>
          </p:cNvPr>
          <p:cNvPicPr>
            <a:picLocks noChangeAspect="1"/>
          </p:cNvPicPr>
          <p:nvPr/>
        </p:nvPicPr>
        <p:blipFill>
          <a:blip r:embed="rId2"/>
          <a:stretch>
            <a:fillRect/>
          </a:stretch>
        </p:blipFill>
        <p:spPr>
          <a:xfrm>
            <a:off x="1050925" y="2272334"/>
            <a:ext cx="5407025" cy="1985342"/>
          </a:xfrm>
          <a:prstGeom prst="rect">
            <a:avLst/>
          </a:prstGeom>
        </p:spPr>
      </p:pic>
      <p:pic>
        <p:nvPicPr>
          <p:cNvPr id="9" name="Picture 8">
            <a:extLst>
              <a:ext uri="{FF2B5EF4-FFF2-40B4-BE49-F238E27FC236}">
                <a16:creationId xmlns:a16="http://schemas.microsoft.com/office/drawing/2014/main" id="{950614ED-D966-4B5F-86E3-A2A83BC70367}"/>
              </a:ext>
            </a:extLst>
          </p:cNvPr>
          <p:cNvPicPr>
            <a:picLocks noChangeAspect="1"/>
          </p:cNvPicPr>
          <p:nvPr/>
        </p:nvPicPr>
        <p:blipFill>
          <a:blip r:embed="rId3"/>
          <a:stretch>
            <a:fillRect/>
          </a:stretch>
        </p:blipFill>
        <p:spPr>
          <a:xfrm>
            <a:off x="1050925" y="4714875"/>
            <a:ext cx="9015241" cy="1500531"/>
          </a:xfrm>
          <a:prstGeom prst="rect">
            <a:avLst/>
          </a:prstGeom>
        </p:spPr>
      </p:pic>
    </p:spTree>
    <p:extLst>
      <p:ext uri="{BB962C8B-B14F-4D97-AF65-F5344CB8AC3E}">
        <p14:creationId xmlns:p14="http://schemas.microsoft.com/office/powerpoint/2010/main" val="282538184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US" sz="2000" b="1" i="0" dirty="0">
                <a:solidFill>
                  <a:srgbClr val="3A3A3A"/>
                </a:solidFill>
                <a:effectLst/>
                <a:latin typeface="+mj-lt"/>
              </a:rPr>
              <a:t>Static Files Middleware in ASP.NET Core</a:t>
            </a:r>
          </a:p>
          <a:p>
            <a:pPr algn="l" fontAlgn="base">
              <a:buFont typeface="Arial" panose="020B0604020202020204" pitchFamily="34" charset="0"/>
              <a:buChar char="•"/>
            </a:pPr>
            <a:r>
              <a:rPr lang="en-US" sz="1900" b="0" i="0" dirty="0">
                <a:solidFill>
                  <a:srgbClr val="000000"/>
                </a:solidFill>
                <a:effectLst/>
                <a:latin typeface="+mj-lt"/>
              </a:rPr>
              <a:t>In ASP.NET Core Application, the default directory or location for the static files is </a:t>
            </a:r>
            <a:r>
              <a:rPr lang="en-US" sz="1900" b="1" i="0" dirty="0" err="1">
                <a:solidFill>
                  <a:srgbClr val="000000"/>
                </a:solidFill>
                <a:effectLst/>
                <a:latin typeface="+mj-lt"/>
              </a:rPr>
              <a:t>wwwroot</a:t>
            </a:r>
            <a:r>
              <a:rPr lang="en-US" sz="1900" b="0" i="0" dirty="0">
                <a:solidFill>
                  <a:srgbClr val="000000"/>
                </a:solidFill>
                <a:effectLst/>
                <a:latin typeface="+mj-lt"/>
              </a:rPr>
              <a:t> (</a:t>
            </a:r>
            <a:r>
              <a:rPr lang="en-US" sz="1900" b="0" i="0" dirty="0" err="1">
                <a:solidFill>
                  <a:srgbClr val="000000"/>
                </a:solidFill>
                <a:effectLst/>
                <a:latin typeface="+mj-lt"/>
              </a:rPr>
              <a:t>webroot</a:t>
            </a:r>
            <a:r>
              <a:rPr lang="en-US" sz="1900" b="0" i="0" dirty="0">
                <a:solidFill>
                  <a:srgbClr val="000000"/>
                </a:solidFill>
                <a:effectLst/>
                <a:latin typeface="+mj-lt"/>
              </a:rPr>
              <a:t>) folder</a:t>
            </a:r>
          </a:p>
          <a:p>
            <a:pPr algn="l" fontAlgn="base">
              <a:buFont typeface="Arial" panose="020B0604020202020204" pitchFamily="34" charset="0"/>
              <a:buChar char="•"/>
            </a:pPr>
            <a:r>
              <a:rPr lang="en-US" sz="1900" dirty="0">
                <a:solidFill>
                  <a:srgbClr val="000000"/>
                </a:solidFill>
                <a:latin typeface="+mj-lt"/>
              </a:rPr>
              <a:t>T</a:t>
            </a:r>
            <a:r>
              <a:rPr lang="en-US" sz="1900" b="0" i="0" dirty="0">
                <a:solidFill>
                  <a:srgbClr val="000000"/>
                </a:solidFill>
                <a:effectLst/>
                <a:latin typeface="+mj-lt"/>
              </a:rPr>
              <a:t>his folder or directory should be present in the project root folder. </a:t>
            </a:r>
          </a:p>
          <a:p>
            <a:pPr algn="l" fontAlgn="base">
              <a:buFont typeface="Arial" panose="020B0604020202020204" pitchFamily="34" charset="0"/>
              <a:buChar char="•"/>
            </a:pPr>
            <a:r>
              <a:rPr lang="en-US" sz="1900" b="0" i="0" dirty="0">
                <a:solidFill>
                  <a:srgbClr val="000000"/>
                </a:solidFill>
                <a:effectLst/>
                <a:latin typeface="+mj-lt"/>
              </a:rPr>
              <a:t>By default, this is the only place where the ASP.NET Core application can serve the static files directly</a:t>
            </a:r>
          </a:p>
          <a:p>
            <a:pPr algn="l" fontAlgn="base">
              <a:buFont typeface="Arial" panose="020B0604020202020204" pitchFamily="34" charset="0"/>
              <a:buChar char="•"/>
            </a:pPr>
            <a:r>
              <a:rPr lang="en-US" sz="1900" dirty="0">
                <a:solidFill>
                  <a:srgbClr val="000000"/>
                </a:solidFill>
                <a:latin typeface="+mj-lt"/>
              </a:rPr>
              <a:t>Let us add a folder called images to the </a:t>
            </a:r>
            <a:r>
              <a:rPr lang="en-US" sz="1900" dirty="0" err="1">
                <a:solidFill>
                  <a:srgbClr val="000000"/>
                </a:solidFill>
                <a:latin typeface="+mj-lt"/>
              </a:rPr>
              <a:t>wwwroot</a:t>
            </a:r>
            <a:r>
              <a:rPr lang="en-US" sz="1900" dirty="0">
                <a:solidFill>
                  <a:srgbClr val="000000"/>
                </a:solidFill>
                <a:latin typeface="+mj-lt"/>
              </a:rPr>
              <a:t> folder we created earlier as shown in the image below</a:t>
            </a:r>
          </a:p>
          <a:p>
            <a:pPr algn="l" fontAlgn="base">
              <a:buFont typeface="Arial" panose="020B0604020202020204" pitchFamily="34" charset="0"/>
              <a:buChar char="•"/>
            </a:pPr>
            <a:r>
              <a:rPr lang="en-US" sz="1900" i="0" dirty="0">
                <a:solidFill>
                  <a:srgbClr val="000000"/>
                </a:solidFill>
                <a:effectLst/>
                <a:latin typeface="+mj-lt"/>
              </a:rPr>
              <a:t>Some images are added to the images folder as shown in the image below. I will have this images available when the course starts.</a:t>
            </a:r>
            <a:endParaRPr lang="en-US" sz="1900" i="0" dirty="0">
              <a:solidFill>
                <a:srgbClr val="3A3A3A"/>
              </a:solidFill>
              <a:effectLst/>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88</a:t>
            </a:fld>
            <a:endParaRPr lang="en-US"/>
          </a:p>
        </p:txBody>
      </p:sp>
      <p:pic>
        <p:nvPicPr>
          <p:cNvPr id="8" name="Picture 7">
            <a:extLst>
              <a:ext uri="{FF2B5EF4-FFF2-40B4-BE49-F238E27FC236}">
                <a16:creationId xmlns:a16="http://schemas.microsoft.com/office/drawing/2014/main" id="{67369720-5274-460A-B15C-5480C841E5FD}"/>
              </a:ext>
            </a:extLst>
          </p:cNvPr>
          <p:cNvPicPr>
            <a:picLocks noChangeAspect="1"/>
          </p:cNvPicPr>
          <p:nvPr/>
        </p:nvPicPr>
        <p:blipFill>
          <a:blip r:embed="rId2"/>
          <a:stretch>
            <a:fillRect/>
          </a:stretch>
        </p:blipFill>
        <p:spPr>
          <a:xfrm>
            <a:off x="1166493" y="4201166"/>
            <a:ext cx="4907705" cy="1905165"/>
          </a:xfrm>
          <a:prstGeom prst="rect">
            <a:avLst/>
          </a:prstGeom>
        </p:spPr>
      </p:pic>
    </p:spTree>
    <p:extLst>
      <p:ext uri="{BB962C8B-B14F-4D97-AF65-F5344CB8AC3E}">
        <p14:creationId xmlns:p14="http://schemas.microsoft.com/office/powerpoint/2010/main" val="371691290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900474"/>
          </a:xfrm>
        </p:spPr>
        <p:txBody>
          <a:bodyPr>
            <a:normAutofit/>
          </a:bodyPr>
          <a:lstStyle/>
          <a:p>
            <a:pPr marL="0" indent="0" algn="l" fontAlgn="base">
              <a:buNone/>
            </a:pPr>
            <a:r>
              <a:rPr lang="en-US" sz="2000" b="1" i="0" dirty="0">
                <a:solidFill>
                  <a:srgbClr val="3A3A3A"/>
                </a:solidFill>
                <a:effectLst/>
                <a:latin typeface="+mj-lt"/>
              </a:rPr>
              <a:t>Static Files Middleware in ASP.NET Core</a:t>
            </a:r>
          </a:p>
          <a:p>
            <a:pPr algn="l" fontAlgn="base">
              <a:buFont typeface="Arial" panose="020B0604020202020204" pitchFamily="34" charset="0"/>
              <a:buChar char="•"/>
            </a:pPr>
            <a:r>
              <a:rPr lang="en-US" sz="1900" dirty="0">
                <a:solidFill>
                  <a:srgbClr val="3A3A3A"/>
                </a:solidFill>
                <a:latin typeface="+mj-lt"/>
              </a:rPr>
              <a:t>Run the application and navigate to the URL, </a:t>
            </a:r>
          </a:p>
          <a:p>
            <a:pPr algn="l" fontAlgn="base">
              <a:buFont typeface="Arial" panose="020B0604020202020204" pitchFamily="34" charset="0"/>
              <a:buChar char="•"/>
            </a:pPr>
            <a:r>
              <a:rPr lang="en-CA" sz="1900" b="1" i="0" dirty="0">
                <a:solidFill>
                  <a:srgbClr val="0000FF"/>
                </a:solidFill>
                <a:effectLst/>
                <a:latin typeface="+mj-lt"/>
                <a:hlinkClick r:id="rId2"/>
              </a:rPr>
              <a:t>https://localhost:&lt;portnumber&gt;/images/image1.png</a:t>
            </a:r>
            <a:r>
              <a:rPr lang="en-CA" sz="1900" b="1" i="0" dirty="0">
                <a:solidFill>
                  <a:srgbClr val="0000FF"/>
                </a:solidFill>
                <a:effectLst/>
                <a:latin typeface="+mj-lt"/>
              </a:rPr>
              <a:t>. </a:t>
            </a:r>
            <a:r>
              <a:rPr lang="en-CA" sz="1900" i="0" dirty="0">
                <a:effectLst/>
                <a:latin typeface="+mj-lt"/>
              </a:rPr>
              <a:t>My </a:t>
            </a:r>
            <a:r>
              <a:rPr lang="en-CA" sz="1900" i="0" dirty="0" err="1">
                <a:effectLst/>
                <a:latin typeface="+mj-lt"/>
              </a:rPr>
              <a:t>portnumber</a:t>
            </a:r>
            <a:r>
              <a:rPr lang="en-CA" sz="1900" i="0" dirty="0">
                <a:effectLst/>
                <a:latin typeface="+mj-lt"/>
              </a:rPr>
              <a:t> is 44341</a:t>
            </a:r>
          </a:p>
          <a:p>
            <a:pPr algn="l" fontAlgn="base">
              <a:buFont typeface="Arial" panose="020B0604020202020204" pitchFamily="34" charset="0"/>
              <a:buChar char="•"/>
            </a:pPr>
            <a:r>
              <a:rPr lang="en-CA" sz="1900" dirty="0">
                <a:latin typeface="+mj-lt"/>
              </a:rPr>
              <a:t>The screen on the image below will be displayed by the browser</a:t>
            </a: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89</a:t>
            </a:fld>
            <a:endParaRPr lang="en-US"/>
          </a:p>
        </p:txBody>
      </p:sp>
      <p:pic>
        <p:nvPicPr>
          <p:cNvPr id="7" name="Picture 6">
            <a:extLst>
              <a:ext uri="{FF2B5EF4-FFF2-40B4-BE49-F238E27FC236}">
                <a16:creationId xmlns:a16="http://schemas.microsoft.com/office/drawing/2014/main" id="{FE04AA86-15D2-496E-AA6C-10D918CFE128}"/>
              </a:ext>
            </a:extLst>
          </p:cNvPr>
          <p:cNvPicPr>
            <a:picLocks noChangeAspect="1"/>
          </p:cNvPicPr>
          <p:nvPr/>
        </p:nvPicPr>
        <p:blipFill>
          <a:blip r:embed="rId3"/>
          <a:stretch>
            <a:fillRect/>
          </a:stretch>
        </p:blipFill>
        <p:spPr>
          <a:xfrm>
            <a:off x="1066800" y="3191905"/>
            <a:ext cx="6393734" cy="2027795"/>
          </a:xfrm>
          <a:prstGeom prst="rect">
            <a:avLst/>
          </a:prstGeom>
        </p:spPr>
      </p:pic>
    </p:spTree>
    <p:extLst>
      <p:ext uri="{BB962C8B-B14F-4D97-AF65-F5344CB8AC3E}">
        <p14:creationId xmlns:p14="http://schemas.microsoft.com/office/powerpoint/2010/main" val="69814128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61949" y="1500326"/>
            <a:ext cx="11477625" cy="4715080"/>
          </a:xfrm>
        </p:spPr>
        <p:txBody>
          <a:bodyPr>
            <a:normAutofit/>
          </a:bodyPr>
          <a:lstStyle/>
          <a:p>
            <a:pPr lvl="1">
              <a:buFont typeface="Arial" panose="020B0604020202020204" pitchFamily="34" charset="0"/>
              <a:buChar char="•"/>
            </a:pPr>
            <a:endParaRPr lang="en-US" sz="2000" dirty="0"/>
          </a:p>
          <a:p>
            <a:pPr lvl="1">
              <a:buFont typeface="Arial" panose="020B0604020202020204" pitchFamily="34" charset="0"/>
              <a:buChar char="•"/>
            </a:pPr>
            <a:r>
              <a:rPr lang="en-US" sz="2000" dirty="0"/>
              <a:t>Create a new .NET using the Empty Project template</a:t>
            </a:r>
          </a:p>
          <a:p>
            <a:pPr lvl="2">
              <a:buFont typeface="Courier New" panose="02070309020205020404" pitchFamily="49" charset="0"/>
              <a:buChar char="o"/>
            </a:pPr>
            <a:r>
              <a:rPr lang="en-US" sz="1600" dirty="0"/>
              <a:t>This will open the next screen. Give the project a meaningful name in the Project name text box and the location in your computer to save the project, then click the next button</a:t>
            </a:r>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600" dirty="0"/>
          </a:p>
          <a:p>
            <a:pPr lvl="2">
              <a:buFont typeface="Courier New" panose="02070309020205020404" pitchFamily="49" charset="0"/>
              <a:buChar char="o"/>
            </a:pPr>
            <a:endParaRPr lang="en-US" sz="1800" dirty="0"/>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a:t>
            </a:fld>
            <a:endParaRPr lang="en-US"/>
          </a:p>
        </p:txBody>
      </p:sp>
      <p:pic>
        <p:nvPicPr>
          <p:cNvPr id="8" name="Picture 7">
            <a:extLst>
              <a:ext uri="{FF2B5EF4-FFF2-40B4-BE49-F238E27FC236}">
                <a16:creationId xmlns:a16="http://schemas.microsoft.com/office/drawing/2014/main" id="{5B8A4B60-1FC6-4155-9039-FDD6CF80496C}"/>
              </a:ext>
            </a:extLst>
          </p:cNvPr>
          <p:cNvPicPr>
            <a:picLocks noChangeAspect="1"/>
          </p:cNvPicPr>
          <p:nvPr/>
        </p:nvPicPr>
        <p:blipFill>
          <a:blip r:embed="rId2"/>
          <a:stretch>
            <a:fillRect/>
          </a:stretch>
        </p:blipFill>
        <p:spPr>
          <a:xfrm>
            <a:off x="2925813" y="2828876"/>
            <a:ext cx="5284737" cy="3243935"/>
          </a:xfrm>
          <a:prstGeom prst="rect">
            <a:avLst/>
          </a:prstGeom>
        </p:spPr>
      </p:pic>
    </p:spTree>
    <p:extLst>
      <p:ext uri="{BB962C8B-B14F-4D97-AF65-F5344CB8AC3E}">
        <p14:creationId xmlns:p14="http://schemas.microsoft.com/office/powerpoint/2010/main" val="245649746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US" sz="2000" b="1" i="0" dirty="0">
                <a:solidFill>
                  <a:srgbClr val="3A3A3A"/>
                </a:solidFill>
                <a:effectLst/>
                <a:latin typeface="+mj-lt"/>
              </a:rPr>
              <a:t>Static Files Middleware in ASP.NET Core</a:t>
            </a:r>
          </a:p>
          <a:p>
            <a:pPr algn="l" fontAlgn="base">
              <a:buFont typeface="Arial" panose="020B0604020202020204" pitchFamily="34" charset="0"/>
              <a:buChar char="•"/>
            </a:pPr>
            <a:r>
              <a:rPr lang="en-CA" sz="1900" i="0" dirty="0">
                <a:effectLst/>
                <a:latin typeface="+mj-lt"/>
              </a:rPr>
              <a:t>To server static files, the ASP.NET Core application must </a:t>
            </a:r>
            <a:r>
              <a:rPr lang="en-CA" sz="1900" dirty="0">
                <a:latin typeface="+mj-lt"/>
              </a:rPr>
              <a:t>meet 2 requirements</a:t>
            </a:r>
            <a:endParaRPr lang="en-US" sz="1900" i="0" dirty="0">
              <a:effectLst/>
              <a:latin typeface="+mj-lt"/>
            </a:endParaRPr>
          </a:p>
          <a:p>
            <a:pPr lvl="1" fontAlgn="base">
              <a:buFont typeface="Courier New" panose="02070309020205020404" pitchFamily="49" charset="0"/>
              <a:buChar char="o"/>
            </a:pPr>
            <a:r>
              <a:rPr lang="en-CA" sz="1900" i="0" dirty="0">
                <a:effectLst/>
                <a:latin typeface="+mj-lt"/>
              </a:rPr>
              <a:t>All static files must be present in the </a:t>
            </a:r>
            <a:r>
              <a:rPr lang="en-CA" sz="1900" i="0" dirty="0" err="1">
                <a:effectLst/>
                <a:latin typeface="+mj-lt"/>
              </a:rPr>
              <a:t>wwwroot</a:t>
            </a:r>
            <a:r>
              <a:rPr lang="en-CA" sz="1900" i="0" dirty="0">
                <a:effectLst/>
                <a:latin typeface="+mj-lt"/>
              </a:rPr>
              <a:t> folder (content root folder) and it must be in the root of the project</a:t>
            </a:r>
          </a:p>
          <a:p>
            <a:pPr lvl="1" fontAlgn="base">
              <a:buFont typeface="Courier New" panose="02070309020205020404" pitchFamily="49" charset="0"/>
              <a:buChar char="o"/>
            </a:pPr>
            <a:r>
              <a:rPr lang="en-CA" sz="1900" dirty="0">
                <a:latin typeface="+mj-lt"/>
              </a:rPr>
              <a:t>We have to register the static file Middleware in the Application’s Request Processing Pipeline</a:t>
            </a:r>
          </a:p>
          <a:p>
            <a:pPr lvl="2" fontAlgn="base">
              <a:buFont typeface="Wingdings" panose="05000000000000000000" pitchFamily="2" charset="2"/>
              <a:buChar char="§"/>
            </a:pPr>
            <a:r>
              <a:rPr lang="en-CA" sz="1900" b="1" dirty="0" err="1">
                <a:latin typeface="+mj-lt"/>
              </a:rPr>
              <a:t>U</a:t>
            </a:r>
            <a:r>
              <a:rPr lang="en-CA" sz="1900" b="1" i="0" dirty="0" err="1">
                <a:effectLst/>
                <a:latin typeface="+mj-lt"/>
              </a:rPr>
              <a:t>seStaticFiles</a:t>
            </a:r>
            <a:r>
              <a:rPr lang="en-CA" sz="1900" b="1" i="0" dirty="0">
                <a:effectLst/>
                <a:latin typeface="+mj-lt"/>
              </a:rPr>
              <a:t>()</a:t>
            </a:r>
          </a:p>
          <a:p>
            <a:pPr fontAlgn="base">
              <a:buFont typeface="Arial" panose="020B0604020202020204" pitchFamily="34" charset="0"/>
              <a:buChar char="•"/>
            </a:pPr>
            <a:r>
              <a:rPr lang="en-US" sz="1900" b="0" i="0" dirty="0" err="1">
                <a:solidFill>
                  <a:srgbClr val="000000"/>
                </a:solidFill>
                <a:effectLst/>
                <a:latin typeface="+mj-lt"/>
              </a:rPr>
              <a:t>UseStaticFiles</a:t>
            </a:r>
            <a:r>
              <a:rPr lang="en-US" sz="1900" b="0" i="0" dirty="0">
                <a:solidFill>
                  <a:srgbClr val="000000"/>
                </a:solidFill>
                <a:effectLst/>
                <a:latin typeface="+mj-lt"/>
              </a:rPr>
              <a:t>() middleware is an inbuilt middleware component provided by ASP.NET Core Framework to handle the static files in an ASP.NET Core Web Application.</a:t>
            </a:r>
          </a:p>
          <a:p>
            <a:pPr fontAlgn="base">
              <a:buFont typeface="Arial" panose="020B0604020202020204" pitchFamily="34" charset="0"/>
              <a:buChar char="•"/>
            </a:pPr>
            <a:r>
              <a:rPr lang="en-US" sz="1900" b="0" i="0" dirty="0">
                <a:solidFill>
                  <a:srgbClr val="000000"/>
                </a:solidFill>
                <a:effectLst/>
                <a:latin typeface="+mj-lt"/>
              </a:rPr>
              <a:t>Let us Modify the Main() Method of the Program class as shown below in order to add the </a:t>
            </a:r>
            <a:r>
              <a:rPr lang="en-US" sz="1900" b="0" i="0" dirty="0" err="1">
                <a:solidFill>
                  <a:srgbClr val="000000"/>
                </a:solidFill>
                <a:effectLst/>
                <a:latin typeface="+mj-lt"/>
              </a:rPr>
              <a:t>UseStaticFiles</a:t>
            </a:r>
            <a:r>
              <a:rPr lang="en-US" sz="1900" b="0" i="0" dirty="0">
                <a:solidFill>
                  <a:srgbClr val="000000"/>
                </a:solidFill>
                <a:effectLst/>
                <a:latin typeface="+mj-lt"/>
              </a:rPr>
              <a:t>() Middleware Component to the Request Processing Pipeline of the application as shown in the image on the next slide. </a:t>
            </a: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90</a:t>
            </a:fld>
            <a:endParaRPr lang="en-US"/>
          </a:p>
        </p:txBody>
      </p:sp>
    </p:spTree>
    <p:extLst>
      <p:ext uri="{BB962C8B-B14F-4D97-AF65-F5344CB8AC3E}">
        <p14:creationId xmlns:p14="http://schemas.microsoft.com/office/powerpoint/2010/main" val="3973270007"/>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US" sz="2000" b="1" i="0" dirty="0">
                <a:solidFill>
                  <a:srgbClr val="3A3A3A"/>
                </a:solidFill>
                <a:effectLst/>
                <a:latin typeface="+mj-lt"/>
              </a:rPr>
              <a:t>Static Files Middleware in ASP.NET Core</a:t>
            </a:r>
          </a:p>
          <a:p>
            <a:pPr marL="0" indent="0" algn="l" fontAlgn="base">
              <a:buNone/>
            </a:pPr>
            <a:endParaRPr lang="en-US" sz="2000" b="1" dirty="0">
              <a:solidFill>
                <a:srgbClr val="3A3A3A"/>
              </a:solidFill>
              <a:latin typeface="+mj-lt"/>
            </a:endParaRPr>
          </a:p>
          <a:p>
            <a:pPr marL="0" indent="0" algn="l" fontAlgn="base">
              <a:buNone/>
            </a:pPr>
            <a:endParaRPr lang="en-US" sz="2000" b="1" i="0" dirty="0">
              <a:solidFill>
                <a:srgbClr val="3A3A3A"/>
              </a:solidFill>
              <a:effectLst/>
              <a:latin typeface="+mj-lt"/>
            </a:endParaRPr>
          </a:p>
          <a:p>
            <a:pPr marL="0" indent="0" algn="l" fontAlgn="base">
              <a:buNone/>
            </a:pPr>
            <a:endParaRPr lang="en-US" sz="2000" b="1" dirty="0">
              <a:solidFill>
                <a:srgbClr val="3A3A3A"/>
              </a:solidFill>
              <a:latin typeface="+mj-lt"/>
            </a:endParaRPr>
          </a:p>
          <a:p>
            <a:pPr marL="0" indent="0" algn="l" fontAlgn="base">
              <a:buNone/>
            </a:pPr>
            <a:endParaRPr lang="en-US" sz="2000" b="1" i="0" dirty="0">
              <a:solidFill>
                <a:srgbClr val="3A3A3A"/>
              </a:solidFill>
              <a:effectLst/>
              <a:latin typeface="+mj-lt"/>
            </a:endParaRPr>
          </a:p>
          <a:p>
            <a:pPr marL="0" indent="0" algn="l" fontAlgn="base">
              <a:buNone/>
            </a:pPr>
            <a:endParaRPr lang="en-US" sz="2000" b="1" dirty="0">
              <a:solidFill>
                <a:srgbClr val="3A3A3A"/>
              </a:solidFill>
              <a:latin typeface="+mj-lt"/>
            </a:endParaRPr>
          </a:p>
          <a:p>
            <a:pPr marL="0" indent="0" algn="l" fontAlgn="base">
              <a:buNone/>
            </a:pPr>
            <a:endParaRPr lang="en-US" sz="2000" b="1" i="0" dirty="0">
              <a:solidFill>
                <a:srgbClr val="3A3A3A"/>
              </a:solidFill>
              <a:effectLst/>
              <a:latin typeface="+mj-lt"/>
            </a:endParaRPr>
          </a:p>
          <a:p>
            <a:pPr marL="0" indent="0" algn="l" fontAlgn="base">
              <a:buNone/>
            </a:pPr>
            <a:endParaRPr lang="en-US" sz="2000" b="1" dirty="0">
              <a:solidFill>
                <a:srgbClr val="3A3A3A"/>
              </a:solidFill>
              <a:latin typeface="+mj-lt"/>
            </a:endParaRPr>
          </a:p>
          <a:p>
            <a:pPr algn="l" fontAlgn="base">
              <a:buFont typeface="Arial" panose="020B0604020202020204" pitchFamily="34" charset="0"/>
              <a:buChar char="•"/>
            </a:pPr>
            <a:r>
              <a:rPr lang="en-US" sz="1900" i="0" dirty="0">
                <a:solidFill>
                  <a:srgbClr val="3A3A3A"/>
                </a:solidFill>
                <a:effectLst/>
                <a:latin typeface="+mj-lt"/>
              </a:rPr>
              <a:t>With the above modification in place, now run the application and navigate to </a:t>
            </a:r>
            <a:r>
              <a:rPr lang="en-CA" sz="1900" i="0" dirty="0">
                <a:solidFill>
                  <a:srgbClr val="0000FF"/>
                </a:solidFill>
                <a:effectLst/>
                <a:latin typeface="+mj-lt"/>
                <a:hlinkClick r:id="rId2"/>
              </a:rPr>
              <a:t>https://localhost:&lt;portnumber&gt;/images/image.jpeg</a:t>
            </a:r>
            <a:endParaRPr lang="en-CA" sz="1900" i="0" dirty="0">
              <a:solidFill>
                <a:srgbClr val="0000FF"/>
              </a:solidFill>
              <a:effectLst/>
              <a:latin typeface="+mj-lt"/>
            </a:endParaRPr>
          </a:p>
          <a:p>
            <a:pPr algn="l" fontAlgn="base">
              <a:buFont typeface="Arial" panose="020B0604020202020204" pitchFamily="34" charset="0"/>
              <a:buChar char="•"/>
            </a:pPr>
            <a:r>
              <a:rPr lang="en-CA" sz="1900" dirty="0">
                <a:latin typeface="+mj-lt"/>
              </a:rPr>
              <a:t>The image on the next slide will be displayed by the browser </a:t>
            </a:r>
            <a:endParaRPr lang="en-US" sz="1900" i="0" dirty="0">
              <a:effectLst/>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91</a:t>
            </a:fld>
            <a:endParaRPr lang="en-US"/>
          </a:p>
        </p:txBody>
      </p:sp>
      <p:pic>
        <p:nvPicPr>
          <p:cNvPr id="7" name="Picture 6">
            <a:extLst>
              <a:ext uri="{FF2B5EF4-FFF2-40B4-BE49-F238E27FC236}">
                <a16:creationId xmlns:a16="http://schemas.microsoft.com/office/drawing/2014/main" id="{389930A5-42C2-47B7-ADC7-325C1C97FDB9}"/>
              </a:ext>
            </a:extLst>
          </p:cNvPr>
          <p:cNvPicPr>
            <a:picLocks noChangeAspect="1"/>
          </p:cNvPicPr>
          <p:nvPr/>
        </p:nvPicPr>
        <p:blipFill>
          <a:blip r:embed="rId3"/>
          <a:stretch>
            <a:fillRect/>
          </a:stretch>
        </p:blipFill>
        <p:spPr>
          <a:xfrm>
            <a:off x="1066800" y="1908693"/>
            <a:ext cx="7620660" cy="2697714"/>
          </a:xfrm>
          <a:prstGeom prst="rect">
            <a:avLst/>
          </a:prstGeom>
        </p:spPr>
      </p:pic>
    </p:spTree>
    <p:extLst>
      <p:ext uri="{BB962C8B-B14F-4D97-AF65-F5344CB8AC3E}">
        <p14:creationId xmlns:p14="http://schemas.microsoft.com/office/powerpoint/2010/main" val="296584310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US" sz="2000" b="1" i="0" dirty="0">
                <a:solidFill>
                  <a:srgbClr val="3A3A3A"/>
                </a:solidFill>
                <a:effectLst/>
                <a:latin typeface="+mj-lt"/>
              </a:rPr>
              <a:t>Static Files Middleware in ASP.NET Core</a:t>
            </a:r>
          </a:p>
          <a:p>
            <a:pPr marL="0" indent="0" algn="l" fontAlgn="base">
              <a:buNone/>
            </a:pP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92</a:t>
            </a:fld>
            <a:endParaRPr lang="en-US"/>
          </a:p>
        </p:txBody>
      </p:sp>
      <p:pic>
        <p:nvPicPr>
          <p:cNvPr id="8" name="Picture 7">
            <a:extLst>
              <a:ext uri="{FF2B5EF4-FFF2-40B4-BE49-F238E27FC236}">
                <a16:creationId xmlns:a16="http://schemas.microsoft.com/office/drawing/2014/main" id="{CDCFD2A3-4EB0-4F27-9D9F-BBE2599A1F18}"/>
              </a:ext>
            </a:extLst>
          </p:cNvPr>
          <p:cNvPicPr>
            <a:picLocks noChangeAspect="1"/>
          </p:cNvPicPr>
          <p:nvPr/>
        </p:nvPicPr>
        <p:blipFill>
          <a:blip r:embed="rId2"/>
          <a:stretch>
            <a:fillRect/>
          </a:stretch>
        </p:blipFill>
        <p:spPr>
          <a:xfrm>
            <a:off x="1066800" y="1885950"/>
            <a:ext cx="4504433" cy="3276600"/>
          </a:xfrm>
          <a:prstGeom prst="rect">
            <a:avLst/>
          </a:prstGeom>
        </p:spPr>
      </p:pic>
    </p:spTree>
    <p:extLst>
      <p:ext uri="{BB962C8B-B14F-4D97-AF65-F5344CB8AC3E}">
        <p14:creationId xmlns:p14="http://schemas.microsoft.com/office/powerpoint/2010/main" val="2355832409"/>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p>
          <a:p>
            <a:pPr algn="l" fontAlgn="base">
              <a:buFont typeface="Arial" panose="020B0604020202020204" pitchFamily="34" charset="0"/>
              <a:buChar char="•"/>
            </a:pPr>
            <a:r>
              <a:rPr lang="en-CA" sz="1900" dirty="0">
                <a:solidFill>
                  <a:srgbClr val="3A3A3A"/>
                </a:solidFill>
                <a:latin typeface="+mj-lt"/>
              </a:rPr>
              <a:t>Most Web Applications have a default document that is served when users visit the root URL of an application.</a:t>
            </a:r>
          </a:p>
          <a:p>
            <a:pPr algn="l" fontAlgn="base">
              <a:buFont typeface="Arial" panose="020B0604020202020204" pitchFamily="34" charset="0"/>
              <a:buChar char="•"/>
            </a:pPr>
            <a:r>
              <a:rPr lang="en-CA" sz="1900" i="0" dirty="0">
                <a:solidFill>
                  <a:srgbClr val="3A3A3A"/>
                </a:solidFill>
                <a:effectLst/>
                <a:latin typeface="+mj-lt"/>
              </a:rPr>
              <a:t>For example you have a file named index</a:t>
            </a:r>
            <a:r>
              <a:rPr lang="en-CA" sz="1900" dirty="0">
                <a:solidFill>
                  <a:srgbClr val="3A3A3A"/>
                </a:solidFill>
                <a:latin typeface="+mj-lt"/>
              </a:rPr>
              <a:t>.html and you want this file served when users visits the root URL </a:t>
            </a:r>
            <a:r>
              <a:rPr lang="en-CA" sz="1900" dirty="0" err="1">
                <a:solidFill>
                  <a:srgbClr val="3A3A3A"/>
                </a:solidFill>
                <a:latin typeface="+mj-lt"/>
              </a:rPr>
              <a:t>i.e</a:t>
            </a:r>
            <a:r>
              <a:rPr lang="en-CA" sz="1900" dirty="0">
                <a:solidFill>
                  <a:srgbClr val="3A3A3A"/>
                </a:solidFill>
                <a:latin typeface="+mj-lt"/>
              </a:rPr>
              <a:t> </a:t>
            </a:r>
            <a:r>
              <a:rPr lang="en-CA" sz="1900" dirty="0">
                <a:solidFill>
                  <a:srgbClr val="3A3A3A"/>
                </a:solidFill>
                <a:latin typeface="+mj-lt"/>
                <a:hlinkClick r:id="rId2"/>
              </a:rPr>
              <a:t>https://localhost:42331/</a:t>
            </a:r>
            <a:endParaRPr lang="en-CA" sz="1900" dirty="0">
              <a:solidFill>
                <a:srgbClr val="3A3A3A"/>
              </a:solidFill>
              <a:latin typeface="+mj-lt"/>
            </a:endParaRPr>
          </a:p>
          <a:p>
            <a:pPr algn="l" fontAlgn="base">
              <a:buFont typeface="Arial" panose="020B0604020202020204" pitchFamily="34" charset="0"/>
              <a:buChar char="•"/>
            </a:pPr>
            <a:r>
              <a:rPr lang="en-US" sz="1900" b="0" i="0" dirty="0">
                <a:solidFill>
                  <a:srgbClr val="000000"/>
                </a:solidFill>
                <a:effectLst/>
                <a:latin typeface="+mj-lt"/>
              </a:rPr>
              <a:t>Let us add one HTML Page with the name </a:t>
            </a:r>
            <a:r>
              <a:rPr lang="en-US" sz="1900" b="1" i="0" dirty="0">
                <a:solidFill>
                  <a:srgbClr val="000000"/>
                </a:solidFill>
                <a:effectLst/>
                <a:latin typeface="+mj-lt"/>
              </a:rPr>
              <a:t>index.html </a:t>
            </a:r>
            <a:r>
              <a:rPr lang="en-US" sz="1900" b="0" i="0" dirty="0">
                <a:solidFill>
                  <a:srgbClr val="000000"/>
                </a:solidFill>
                <a:effectLst/>
                <a:latin typeface="+mj-lt"/>
              </a:rPr>
              <a:t>within the </a:t>
            </a:r>
            <a:r>
              <a:rPr lang="en-US" sz="1900" b="0" i="0" dirty="0" err="1">
                <a:solidFill>
                  <a:srgbClr val="000000"/>
                </a:solidFill>
                <a:effectLst/>
                <a:latin typeface="+mj-lt"/>
              </a:rPr>
              <a:t>wwwroot</a:t>
            </a:r>
            <a:r>
              <a:rPr lang="en-US" sz="1900" b="0" i="0" dirty="0">
                <a:solidFill>
                  <a:srgbClr val="000000"/>
                </a:solidFill>
                <a:effectLst/>
                <a:latin typeface="+mj-lt"/>
              </a:rPr>
              <a:t> folder. </a:t>
            </a:r>
          </a:p>
          <a:p>
            <a:pPr algn="l" fontAlgn="base">
              <a:buFont typeface="Arial" panose="020B0604020202020204" pitchFamily="34" charset="0"/>
              <a:buChar char="•"/>
            </a:pPr>
            <a:r>
              <a:rPr lang="en-US" sz="1900" b="0" i="0" dirty="0">
                <a:solidFill>
                  <a:srgbClr val="000000"/>
                </a:solidFill>
                <a:effectLst/>
                <a:latin typeface="+mj-lt"/>
              </a:rPr>
              <a:t>To do so, right-click on the </a:t>
            </a:r>
            <a:r>
              <a:rPr lang="en-US" sz="1900" b="1" i="0" dirty="0" err="1">
                <a:solidFill>
                  <a:srgbClr val="000000"/>
                </a:solidFill>
                <a:effectLst/>
                <a:latin typeface="+mj-lt"/>
              </a:rPr>
              <a:t>wwwroot</a:t>
            </a:r>
            <a:r>
              <a:rPr lang="en-US" sz="1900" b="0" i="0" dirty="0">
                <a:solidFill>
                  <a:srgbClr val="000000"/>
                </a:solidFill>
                <a:effectLst/>
                <a:latin typeface="+mj-lt"/>
              </a:rPr>
              <a:t> folder and then select </a:t>
            </a:r>
            <a:r>
              <a:rPr lang="en-US" sz="1900" b="1" i="0" dirty="0">
                <a:solidFill>
                  <a:srgbClr val="000000"/>
                </a:solidFill>
                <a:effectLst/>
                <a:latin typeface="+mj-lt"/>
              </a:rPr>
              <a:t>add =&gt; new item,</a:t>
            </a:r>
            <a:r>
              <a:rPr lang="en-US" sz="1900" b="0" i="0" dirty="0">
                <a:solidFill>
                  <a:srgbClr val="000000"/>
                </a:solidFill>
                <a:effectLst/>
                <a:latin typeface="+mj-lt"/>
              </a:rPr>
              <a:t> which will open add new item window. </a:t>
            </a:r>
          </a:p>
          <a:p>
            <a:pPr algn="l" fontAlgn="base">
              <a:buFont typeface="Arial" panose="020B0604020202020204" pitchFamily="34" charset="0"/>
              <a:buChar char="•"/>
            </a:pPr>
            <a:r>
              <a:rPr lang="en-US" sz="1900" b="0" i="0" dirty="0">
                <a:solidFill>
                  <a:srgbClr val="000000"/>
                </a:solidFill>
                <a:effectLst/>
                <a:latin typeface="+mj-lt"/>
              </a:rPr>
              <a:t>From the new item window, search for HTML and then select the HTML page, provide the HTML Page name as “</a:t>
            </a:r>
            <a:r>
              <a:rPr lang="en-US" sz="1900" b="1" i="0" dirty="0">
                <a:solidFill>
                  <a:srgbClr val="000000"/>
                </a:solidFill>
                <a:effectLst/>
                <a:latin typeface="+mj-lt"/>
              </a:rPr>
              <a:t>index.html</a:t>
            </a:r>
            <a:r>
              <a:rPr lang="en-US" sz="1900" b="0" i="0" dirty="0">
                <a:solidFill>
                  <a:srgbClr val="000000"/>
                </a:solidFill>
                <a:effectLst/>
                <a:latin typeface="+mj-lt"/>
              </a:rPr>
              <a:t>” and then click on the </a:t>
            </a:r>
            <a:r>
              <a:rPr lang="en-US" sz="1900" b="1" i="0" dirty="0">
                <a:solidFill>
                  <a:srgbClr val="000000"/>
                </a:solidFill>
                <a:effectLst/>
                <a:latin typeface="+mj-lt"/>
              </a:rPr>
              <a:t>Add</a:t>
            </a:r>
            <a:r>
              <a:rPr lang="en-US" sz="1900" b="0" i="0" dirty="0">
                <a:solidFill>
                  <a:srgbClr val="000000"/>
                </a:solidFill>
                <a:effectLst/>
                <a:latin typeface="+mj-lt"/>
              </a:rPr>
              <a:t> button as shown in the image on the next slide.</a:t>
            </a:r>
            <a:endParaRPr lang="en-CA" sz="1900" i="0" dirty="0">
              <a:effectLst/>
              <a:latin typeface="+mj-lt"/>
            </a:endParaRPr>
          </a:p>
          <a:p>
            <a:pPr algn="l" fontAlgn="base">
              <a:buFont typeface="Arial" panose="020B0604020202020204" pitchFamily="34" charset="0"/>
              <a:buChar char="•"/>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93</a:t>
            </a:fld>
            <a:endParaRPr lang="en-US"/>
          </a:p>
        </p:txBody>
      </p:sp>
    </p:spTree>
    <p:extLst>
      <p:ext uri="{BB962C8B-B14F-4D97-AF65-F5344CB8AC3E}">
        <p14:creationId xmlns:p14="http://schemas.microsoft.com/office/powerpoint/2010/main" val="936848930"/>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CA" sz="1900" i="0" dirty="0">
                <a:solidFill>
                  <a:srgbClr val="3A3A3A"/>
                </a:solidFill>
                <a:effectLst/>
                <a:latin typeface="+mj-lt"/>
              </a:rPr>
              <a:t>On the index.html is added within the </a:t>
            </a:r>
            <a:r>
              <a:rPr lang="en-CA" sz="1900" i="0" dirty="0" err="1">
                <a:solidFill>
                  <a:srgbClr val="3A3A3A"/>
                </a:solidFill>
                <a:effectLst/>
                <a:latin typeface="+mj-lt"/>
              </a:rPr>
              <a:t>wwwroot</a:t>
            </a:r>
            <a:r>
              <a:rPr lang="en-CA" sz="1900" i="0" dirty="0">
                <a:solidFill>
                  <a:srgbClr val="3A3A3A"/>
                </a:solidFill>
                <a:effectLst/>
                <a:latin typeface="+mj-lt"/>
              </a:rPr>
              <a:t> folder, the project structure should look like the image on the next slide</a:t>
            </a: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94</a:t>
            </a:fld>
            <a:endParaRPr lang="en-US"/>
          </a:p>
        </p:txBody>
      </p:sp>
      <p:pic>
        <p:nvPicPr>
          <p:cNvPr id="7" name="Picture 6">
            <a:extLst>
              <a:ext uri="{FF2B5EF4-FFF2-40B4-BE49-F238E27FC236}">
                <a16:creationId xmlns:a16="http://schemas.microsoft.com/office/drawing/2014/main" id="{F5826AF6-AA5F-4463-8CB9-139F1E2C2391}"/>
              </a:ext>
            </a:extLst>
          </p:cNvPr>
          <p:cNvPicPr>
            <a:picLocks noChangeAspect="1"/>
          </p:cNvPicPr>
          <p:nvPr/>
        </p:nvPicPr>
        <p:blipFill>
          <a:blip r:embed="rId2"/>
          <a:stretch>
            <a:fillRect/>
          </a:stretch>
        </p:blipFill>
        <p:spPr>
          <a:xfrm>
            <a:off x="1066800" y="1931263"/>
            <a:ext cx="4429125" cy="2621688"/>
          </a:xfrm>
          <a:prstGeom prst="rect">
            <a:avLst/>
          </a:prstGeom>
        </p:spPr>
      </p:pic>
    </p:spTree>
    <p:extLst>
      <p:ext uri="{BB962C8B-B14F-4D97-AF65-F5344CB8AC3E}">
        <p14:creationId xmlns:p14="http://schemas.microsoft.com/office/powerpoint/2010/main" val="290224866"/>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algn="l" fontAlgn="base">
              <a:buFont typeface="Arial" panose="020B0604020202020204" pitchFamily="34" charset="0"/>
              <a:buChar char="•"/>
            </a:pPr>
            <a:r>
              <a:rPr lang="en-CA" sz="1900" dirty="0">
                <a:solidFill>
                  <a:srgbClr val="3A3A3A"/>
                </a:solidFill>
                <a:latin typeface="+mj-lt"/>
              </a:rPr>
              <a:t>Modify the index.html file as shown in the image</a:t>
            </a:r>
            <a:endParaRPr lang="en-CA" sz="1900" i="0" dirty="0">
              <a:solidFill>
                <a:srgbClr val="3A3A3A"/>
              </a:solidFill>
              <a:effectLst/>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95</a:t>
            </a:fld>
            <a:endParaRPr lang="en-US"/>
          </a:p>
        </p:txBody>
      </p:sp>
      <p:pic>
        <p:nvPicPr>
          <p:cNvPr id="8" name="Picture 7">
            <a:extLst>
              <a:ext uri="{FF2B5EF4-FFF2-40B4-BE49-F238E27FC236}">
                <a16:creationId xmlns:a16="http://schemas.microsoft.com/office/drawing/2014/main" id="{FF608D3E-FACE-46CA-953F-BFB04966A50E}"/>
              </a:ext>
            </a:extLst>
          </p:cNvPr>
          <p:cNvPicPr>
            <a:picLocks noChangeAspect="1"/>
          </p:cNvPicPr>
          <p:nvPr/>
        </p:nvPicPr>
        <p:blipFill>
          <a:blip r:embed="rId2"/>
          <a:stretch>
            <a:fillRect/>
          </a:stretch>
        </p:blipFill>
        <p:spPr>
          <a:xfrm>
            <a:off x="1066800" y="1931517"/>
            <a:ext cx="2314575" cy="2469033"/>
          </a:xfrm>
          <a:prstGeom prst="rect">
            <a:avLst/>
          </a:prstGeom>
        </p:spPr>
      </p:pic>
      <p:pic>
        <p:nvPicPr>
          <p:cNvPr id="10" name="Picture 9">
            <a:extLst>
              <a:ext uri="{FF2B5EF4-FFF2-40B4-BE49-F238E27FC236}">
                <a16:creationId xmlns:a16="http://schemas.microsoft.com/office/drawing/2014/main" id="{10996AEC-2628-4592-BB98-465CCED265A6}"/>
              </a:ext>
            </a:extLst>
          </p:cNvPr>
          <p:cNvPicPr>
            <a:picLocks noChangeAspect="1"/>
          </p:cNvPicPr>
          <p:nvPr/>
        </p:nvPicPr>
        <p:blipFill>
          <a:blip r:embed="rId3"/>
          <a:stretch>
            <a:fillRect/>
          </a:stretch>
        </p:blipFill>
        <p:spPr>
          <a:xfrm>
            <a:off x="5834759" y="4572000"/>
            <a:ext cx="5157091" cy="1828800"/>
          </a:xfrm>
          <a:prstGeom prst="rect">
            <a:avLst/>
          </a:prstGeom>
        </p:spPr>
      </p:pic>
    </p:spTree>
    <p:extLst>
      <p:ext uri="{BB962C8B-B14F-4D97-AF65-F5344CB8AC3E}">
        <p14:creationId xmlns:p14="http://schemas.microsoft.com/office/powerpoint/2010/main" val="17951523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r>
              <a:rPr lang="en-US" sz="3600" dirty="0"/>
              <a:t>BCIT-400</a:t>
            </a: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p>
          <a:p>
            <a:pPr algn="l" fontAlgn="base">
              <a:buFont typeface="Arial" panose="020B0604020202020204" pitchFamily="34" charset="0"/>
              <a:buChar char="•"/>
            </a:pPr>
            <a:r>
              <a:rPr lang="en-CA" sz="1900" dirty="0">
                <a:solidFill>
                  <a:srgbClr val="3A3A3A"/>
                </a:solidFill>
                <a:latin typeface="+mj-lt"/>
              </a:rPr>
              <a:t>Modify the Main() method in the Program class as shown in the image below</a:t>
            </a:r>
          </a:p>
          <a:p>
            <a:pPr algn="l" fontAlgn="base">
              <a:buFont typeface="Arial" panose="020B0604020202020204" pitchFamily="34" charset="0"/>
              <a:buChar char="•"/>
            </a:pPr>
            <a:endParaRPr lang="en-CA" sz="1900" i="0" dirty="0">
              <a:solidFill>
                <a:srgbClr val="3A3A3A"/>
              </a:solidFill>
              <a:effectLst/>
              <a:latin typeface="+mj-lt"/>
            </a:endParaRPr>
          </a:p>
          <a:p>
            <a:pPr algn="l" fontAlgn="base">
              <a:buFont typeface="Arial" panose="020B0604020202020204" pitchFamily="34" charset="0"/>
              <a:buChar char="•"/>
            </a:pPr>
            <a:endParaRPr lang="en-CA" sz="1900" dirty="0">
              <a:solidFill>
                <a:srgbClr val="3A3A3A"/>
              </a:solidFill>
              <a:latin typeface="+mj-lt"/>
            </a:endParaRPr>
          </a:p>
          <a:p>
            <a:pPr algn="l" fontAlgn="base">
              <a:buFont typeface="Arial" panose="020B0604020202020204" pitchFamily="34" charset="0"/>
              <a:buChar char="•"/>
            </a:pPr>
            <a:endParaRPr lang="en-CA" sz="1900" i="0" dirty="0">
              <a:solidFill>
                <a:srgbClr val="3A3A3A"/>
              </a:solidFill>
              <a:effectLst/>
              <a:latin typeface="+mj-lt"/>
            </a:endParaRPr>
          </a:p>
          <a:p>
            <a:pPr algn="l" fontAlgn="base">
              <a:buFont typeface="Arial" panose="020B0604020202020204" pitchFamily="34" charset="0"/>
              <a:buChar char="•"/>
            </a:pPr>
            <a:endParaRPr lang="en-CA" sz="1900" dirty="0">
              <a:solidFill>
                <a:srgbClr val="3A3A3A"/>
              </a:solidFill>
              <a:latin typeface="+mj-lt"/>
            </a:endParaRPr>
          </a:p>
          <a:p>
            <a:pPr algn="l" fontAlgn="base">
              <a:buFont typeface="Arial" panose="020B0604020202020204" pitchFamily="34" charset="0"/>
              <a:buChar char="•"/>
            </a:pPr>
            <a:endParaRPr lang="en-CA" sz="1900" i="0" dirty="0">
              <a:solidFill>
                <a:srgbClr val="3A3A3A"/>
              </a:solidFill>
              <a:effectLst/>
              <a:latin typeface="+mj-lt"/>
            </a:endParaRPr>
          </a:p>
          <a:p>
            <a:pPr algn="l" fontAlgn="base">
              <a:buFont typeface="Arial" panose="020B0604020202020204" pitchFamily="34" charset="0"/>
              <a:buChar char="•"/>
            </a:pPr>
            <a:endParaRPr lang="en-CA" sz="1900" dirty="0">
              <a:solidFill>
                <a:srgbClr val="3A3A3A"/>
              </a:solidFill>
              <a:latin typeface="+mj-lt"/>
            </a:endParaRPr>
          </a:p>
          <a:p>
            <a:pPr algn="l" fontAlgn="base">
              <a:buFont typeface="Arial" panose="020B0604020202020204" pitchFamily="34" charset="0"/>
              <a:buChar char="•"/>
            </a:pPr>
            <a:endParaRPr lang="en-CA" sz="1900" i="0" dirty="0">
              <a:solidFill>
                <a:srgbClr val="3A3A3A"/>
              </a:solidFill>
              <a:effectLst/>
              <a:latin typeface="+mj-lt"/>
            </a:endParaRPr>
          </a:p>
          <a:p>
            <a:pPr algn="l" fontAlgn="base">
              <a:buFont typeface="Arial" panose="020B0604020202020204" pitchFamily="34" charset="0"/>
              <a:buChar char="•"/>
            </a:pPr>
            <a:endParaRPr lang="en-CA" sz="1900" dirty="0">
              <a:solidFill>
                <a:srgbClr val="3A3A3A"/>
              </a:solidFill>
              <a:latin typeface="+mj-lt"/>
            </a:endParaRPr>
          </a:p>
          <a:p>
            <a:pPr algn="l" fontAlgn="base">
              <a:buFont typeface="Arial" panose="020B0604020202020204" pitchFamily="34" charset="0"/>
              <a:buChar char="•"/>
            </a:pPr>
            <a:r>
              <a:rPr lang="en-US" sz="1900" b="0" i="0" dirty="0">
                <a:solidFill>
                  <a:srgbClr val="000000"/>
                </a:solidFill>
                <a:effectLst/>
                <a:latin typeface="+mj-lt"/>
              </a:rPr>
              <a:t>Now run the application and navigate to the URL: </a:t>
            </a:r>
            <a:r>
              <a:rPr lang="en-US" sz="1900" b="1" i="0" dirty="0">
                <a:solidFill>
                  <a:srgbClr val="000000"/>
                </a:solidFill>
                <a:effectLst/>
                <a:latin typeface="+mj-lt"/>
              </a:rPr>
              <a:t>http://localhost:&lt;portnumber&gt;/index.html,</a:t>
            </a:r>
            <a:r>
              <a:rPr lang="en-US" sz="1900" b="0" i="0" dirty="0">
                <a:solidFill>
                  <a:srgbClr val="000000"/>
                </a:solidFill>
                <a:effectLst/>
                <a:latin typeface="+mj-lt"/>
              </a:rPr>
              <a:t> and you will see the expected output coming from the static Index.html file, as shown in the image on the next slide.</a:t>
            </a:r>
            <a:endParaRPr lang="en-CA" sz="1900" i="0" dirty="0">
              <a:solidFill>
                <a:srgbClr val="3A3A3A"/>
              </a:solidFill>
              <a:effectLst/>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4" name="Footer Placeholder 3">
            <a:extLst>
              <a:ext uri="{FF2B5EF4-FFF2-40B4-BE49-F238E27FC236}">
                <a16:creationId xmlns:a16="http://schemas.microsoft.com/office/drawing/2014/main" id="{85D1D9F1-C76C-AF43-B5FA-F57385C396E3}"/>
              </a:ext>
            </a:extLst>
          </p:cNvPr>
          <p:cNvSpPr>
            <a:spLocks noGrp="1"/>
          </p:cNvSpPr>
          <p:nvPr>
            <p:ph type="ftr" sz="quarter" idx="11"/>
          </p:nvPr>
        </p:nvSpPr>
        <p:spPr/>
        <p:txBody>
          <a:bodyPr/>
          <a:lstStyle/>
          <a:p>
            <a:r>
              <a:rPr lang="en-US" dirty="0" err="1"/>
              <a:t>Cambrooks</a:t>
            </a:r>
            <a:r>
              <a:rPr lang="en-US" dirty="0"/>
              <a:t> College - BCIT 400</a:t>
            </a: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96</a:t>
            </a:fld>
            <a:endParaRPr lang="en-US"/>
          </a:p>
        </p:txBody>
      </p:sp>
      <p:pic>
        <p:nvPicPr>
          <p:cNvPr id="7" name="Picture 6">
            <a:extLst>
              <a:ext uri="{FF2B5EF4-FFF2-40B4-BE49-F238E27FC236}">
                <a16:creationId xmlns:a16="http://schemas.microsoft.com/office/drawing/2014/main" id="{D63CBCA0-A0C7-4871-8ECC-74CC226A1DD1}"/>
              </a:ext>
            </a:extLst>
          </p:cNvPr>
          <p:cNvPicPr>
            <a:picLocks noChangeAspect="1"/>
          </p:cNvPicPr>
          <p:nvPr/>
        </p:nvPicPr>
        <p:blipFill>
          <a:blip r:embed="rId2"/>
          <a:stretch>
            <a:fillRect/>
          </a:stretch>
        </p:blipFill>
        <p:spPr>
          <a:xfrm>
            <a:off x="1066800" y="2358058"/>
            <a:ext cx="7041490" cy="2842506"/>
          </a:xfrm>
          <a:prstGeom prst="rect">
            <a:avLst/>
          </a:prstGeom>
        </p:spPr>
      </p:pic>
    </p:spTree>
    <p:extLst>
      <p:ext uri="{BB962C8B-B14F-4D97-AF65-F5344CB8AC3E}">
        <p14:creationId xmlns:p14="http://schemas.microsoft.com/office/powerpoint/2010/main" val="2250699898"/>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p>
          <a:p>
            <a:pPr marL="0" indent="0" algn="l" fontAlgn="base">
              <a:buNone/>
            </a:pPr>
            <a:endParaRPr lang="en-CA" sz="2000" b="1" dirty="0">
              <a:solidFill>
                <a:srgbClr val="3A3A3A"/>
              </a:solidFill>
              <a:latin typeface="+mj-lt"/>
            </a:endParaRPr>
          </a:p>
          <a:p>
            <a:pPr marL="0" indent="0" algn="l" fontAlgn="base">
              <a:buNone/>
            </a:pPr>
            <a:endParaRPr lang="en-CA" sz="2000" b="1" i="0" dirty="0">
              <a:solidFill>
                <a:srgbClr val="3A3A3A"/>
              </a:solidFill>
              <a:effectLst/>
              <a:latin typeface="+mj-lt"/>
            </a:endParaRPr>
          </a:p>
          <a:p>
            <a:pPr marL="0" indent="0" algn="l" fontAlgn="base">
              <a:buNone/>
            </a:pPr>
            <a:endParaRPr lang="en-CA" sz="2000" b="1" dirty="0">
              <a:solidFill>
                <a:srgbClr val="3A3A3A"/>
              </a:solidFill>
              <a:latin typeface="+mj-lt"/>
            </a:endParaRPr>
          </a:p>
          <a:p>
            <a:pPr marL="0" indent="0" algn="l" fontAlgn="base">
              <a:buNone/>
            </a:pPr>
            <a:endParaRPr lang="en-CA" sz="2000" b="1" dirty="0">
              <a:solidFill>
                <a:srgbClr val="3A3A3A"/>
              </a:solidFill>
              <a:latin typeface="+mj-lt"/>
            </a:endParaRPr>
          </a:p>
          <a:p>
            <a:pPr algn="l" fontAlgn="base">
              <a:buFont typeface="Arial" panose="020B0604020202020204" pitchFamily="34" charset="0"/>
              <a:buChar char="•"/>
            </a:pPr>
            <a:r>
              <a:rPr lang="en-CA" sz="1900" i="0" dirty="0">
                <a:solidFill>
                  <a:srgbClr val="3A3A3A"/>
                </a:solidFill>
                <a:effectLst/>
                <a:latin typeface="+mj-lt"/>
              </a:rPr>
              <a:t>Remove the index.html from the URL or navigate to the base URL</a:t>
            </a:r>
          </a:p>
          <a:p>
            <a:pPr algn="l" fontAlgn="base">
              <a:buFont typeface="Arial" panose="020B0604020202020204" pitchFamily="34" charset="0"/>
              <a:buChar char="•"/>
            </a:pPr>
            <a:r>
              <a:rPr lang="en-CA" sz="1900" dirty="0">
                <a:solidFill>
                  <a:srgbClr val="3A3A3A"/>
                </a:solidFill>
                <a:latin typeface="+mj-lt"/>
              </a:rPr>
              <a:t>The request is going to be handled by the terminating middleware, which is registered using the Run method as shown in the image below.</a:t>
            </a:r>
            <a:endParaRPr lang="en-CA" sz="1900" i="0" dirty="0">
              <a:solidFill>
                <a:srgbClr val="3A3A3A"/>
              </a:solidFill>
              <a:effectLst/>
              <a:latin typeface="+mj-lt"/>
            </a:endParaRPr>
          </a:p>
          <a:p>
            <a:pPr marL="0" indent="0" algn="l" fontAlgn="base">
              <a:buNone/>
            </a:pP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97</a:t>
            </a:fld>
            <a:endParaRPr lang="en-US"/>
          </a:p>
        </p:txBody>
      </p:sp>
      <p:pic>
        <p:nvPicPr>
          <p:cNvPr id="8" name="Picture 7">
            <a:extLst>
              <a:ext uri="{FF2B5EF4-FFF2-40B4-BE49-F238E27FC236}">
                <a16:creationId xmlns:a16="http://schemas.microsoft.com/office/drawing/2014/main" id="{09109D8C-DAAC-43BE-ACA1-6548BF2826D5}"/>
              </a:ext>
            </a:extLst>
          </p:cNvPr>
          <p:cNvPicPr>
            <a:picLocks noChangeAspect="1"/>
          </p:cNvPicPr>
          <p:nvPr/>
        </p:nvPicPr>
        <p:blipFill>
          <a:blip r:embed="rId2"/>
          <a:stretch>
            <a:fillRect/>
          </a:stretch>
        </p:blipFill>
        <p:spPr>
          <a:xfrm>
            <a:off x="1066800" y="1939173"/>
            <a:ext cx="4610100" cy="1489828"/>
          </a:xfrm>
          <a:prstGeom prst="rect">
            <a:avLst/>
          </a:prstGeom>
        </p:spPr>
      </p:pic>
      <p:pic>
        <p:nvPicPr>
          <p:cNvPr id="10" name="Picture 9">
            <a:extLst>
              <a:ext uri="{FF2B5EF4-FFF2-40B4-BE49-F238E27FC236}">
                <a16:creationId xmlns:a16="http://schemas.microsoft.com/office/drawing/2014/main" id="{A4A61D59-1C5D-43AA-85E7-BC43733481CE}"/>
              </a:ext>
            </a:extLst>
          </p:cNvPr>
          <p:cNvPicPr>
            <a:picLocks noChangeAspect="1"/>
          </p:cNvPicPr>
          <p:nvPr/>
        </p:nvPicPr>
        <p:blipFill>
          <a:blip r:embed="rId3"/>
          <a:stretch>
            <a:fillRect/>
          </a:stretch>
        </p:blipFill>
        <p:spPr>
          <a:xfrm>
            <a:off x="1066800" y="4683234"/>
            <a:ext cx="5540220" cy="1351806"/>
          </a:xfrm>
          <a:prstGeom prst="rect">
            <a:avLst/>
          </a:prstGeom>
        </p:spPr>
      </p:pic>
    </p:spTree>
    <p:extLst>
      <p:ext uri="{BB962C8B-B14F-4D97-AF65-F5344CB8AC3E}">
        <p14:creationId xmlns:p14="http://schemas.microsoft.com/office/powerpoint/2010/main" val="1218129661"/>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endParaRPr lang="en-CA" sz="2000" b="1" dirty="0">
              <a:solidFill>
                <a:srgbClr val="3A3A3A"/>
              </a:solidFill>
              <a:latin typeface="+mj-lt"/>
            </a:endParaRPr>
          </a:p>
          <a:p>
            <a:pPr algn="l" fontAlgn="base">
              <a:buFont typeface="Arial" panose="020B0604020202020204" pitchFamily="34" charset="0"/>
              <a:buChar char="•"/>
            </a:pPr>
            <a:r>
              <a:rPr lang="en-CA" sz="1900" dirty="0">
                <a:solidFill>
                  <a:srgbClr val="3A3A3A"/>
                </a:solidFill>
                <a:latin typeface="+mj-lt"/>
              </a:rPr>
              <a:t>This is not the behaviour we want. When we navigate to the base URL, we want index.html to serve the request.</a:t>
            </a:r>
          </a:p>
          <a:p>
            <a:pPr algn="l" fontAlgn="base">
              <a:buFont typeface="Arial" panose="020B0604020202020204" pitchFamily="34" charset="0"/>
              <a:buChar char="•"/>
            </a:pPr>
            <a:r>
              <a:rPr lang="en-CA" sz="1900" dirty="0">
                <a:solidFill>
                  <a:srgbClr val="3A3A3A"/>
                </a:solidFill>
                <a:latin typeface="+mj-lt"/>
              </a:rPr>
              <a:t>To be able to serve the default page we have to add </a:t>
            </a:r>
            <a:r>
              <a:rPr lang="en-CA" sz="1900" dirty="0" err="1">
                <a:solidFill>
                  <a:srgbClr val="3A3A3A"/>
                </a:solidFill>
                <a:latin typeface="+mj-lt"/>
              </a:rPr>
              <a:t>UseDefaultFiles</a:t>
            </a:r>
            <a:r>
              <a:rPr lang="en-CA" sz="1900" dirty="0">
                <a:solidFill>
                  <a:srgbClr val="3A3A3A"/>
                </a:solidFill>
                <a:latin typeface="+mj-lt"/>
              </a:rPr>
              <a:t>() middleware component to the Application Processing Pipeline in the Main() method of the Program class as shown in the image below</a:t>
            </a:r>
            <a:endParaRPr lang="en-CA" sz="1900" dirty="0">
              <a:latin typeface="+mj-lt"/>
            </a:endParaRP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98</a:t>
            </a:fld>
            <a:endParaRPr lang="en-US"/>
          </a:p>
        </p:txBody>
      </p:sp>
      <p:pic>
        <p:nvPicPr>
          <p:cNvPr id="7" name="Picture 6">
            <a:extLst>
              <a:ext uri="{FF2B5EF4-FFF2-40B4-BE49-F238E27FC236}">
                <a16:creationId xmlns:a16="http://schemas.microsoft.com/office/drawing/2014/main" id="{78280046-0A9E-42AC-9455-8618566F5657}"/>
              </a:ext>
            </a:extLst>
          </p:cNvPr>
          <p:cNvPicPr>
            <a:picLocks noChangeAspect="1"/>
          </p:cNvPicPr>
          <p:nvPr/>
        </p:nvPicPr>
        <p:blipFill>
          <a:blip r:embed="rId2"/>
          <a:stretch>
            <a:fillRect/>
          </a:stretch>
        </p:blipFill>
        <p:spPr>
          <a:xfrm>
            <a:off x="1066800" y="3047710"/>
            <a:ext cx="5953125" cy="3057816"/>
          </a:xfrm>
          <a:prstGeom prst="rect">
            <a:avLst/>
          </a:prstGeom>
        </p:spPr>
      </p:pic>
    </p:spTree>
    <p:extLst>
      <p:ext uri="{BB962C8B-B14F-4D97-AF65-F5344CB8AC3E}">
        <p14:creationId xmlns:p14="http://schemas.microsoft.com/office/powerpoint/2010/main" val="747472144"/>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A38-1084-8346-A4BB-F9B30E37F5DE}"/>
              </a:ext>
            </a:extLst>
          </p:cNvPr>
          <p:cNvSpPr>
            <a:spLocks noGrp="1"/>
          </p:cNvSpPr>
          <p:nvPr>
            <p:ph type="title"/>
          </p:nvPr>
        </p:nvSpPr>
        <p:spPr>
          <a:xfrm>
            <a:off x="1066800" y="642594"/>
            <a:ext cx="10058400" cy="857732"/>
          </a:xfrm>
        </p:spPr>
        <p:txBody>
          <a:bodyPr>
            <a:normAutofit fontScale="90000"/>
          </a:bodyPr>
          <a:lstStyle/>
          <a:p>
            <a:pPr algn="ctr">
              <a:lnSpc>
                <a:spcPct val="100000"/>
              </a:lnSpc>
            </a:pPr>
            <a:br>
              <a:rPr lang="en-US" sz="3600" dirty="0"/>
            </a:br>
            <a:r>
              <a:rPr lang="en-US" sz="2400" dirty="0"/>
              <a:t>Introduction to .NET</a:t>
            </a:r>
            <a:endParaRPr lang="en-US" sz="3600" dirty="0"/>
          </a:p>
        </p:txBody>
      </p:sp>
      <p:sp>
        <p:nvSpPr>
          <p:cNvPr id="3" name="Content Placeholder 2">
            <a:extLst>
              <a:ext uri="{FF2B5EF4-FFF2-40B4-BE49-F238E27FC236}">
                <a16:creationId xmlns:a16="http://schemas.microsoft.com/office/drawing/2014/main" id="{BD9ACC33-5851-814D-BCDA-F7B348A6C562}"/>
              </a:ext>
            </a:extLst>
          </p:cNvPr>
          <p:cNvSpPr>
            <a:spLocks noGrp="1"/>
          </p:cNvSpPr>
          <p:nvPr>
            <p:ph idx="1"/>
          </p:nvPr>
        </p:nvSpPr>
        <p:spPr>
          <a:xfrm>
            <a:off x="357187" y="1500326"/>
            <a:ext cx="11477625" cy="4900474"/>
          </a:xfrm>
        </p:spPr>
        <p:txBody>
          <a:bodyPr>
            <a:normAutofit/>
          </a:bodyPr>
          <a:lstStyle/>
          <a:p>
            <a:pPr marL="0" indent="0" algn="l" fontAlgn="base">
              <a:buNone/>
            </a:pPr>
            <a:r>
              <a:rPr lang="en-CA" sz="2000" b="1" i="0" dirty="0">
                <a:solidFill>
                  <a:srgbClr val="3A3A3A"/>
                </a:solidFill>
                <a:effectLst/>
                <a:latin typeface="+mj-lt"/>
              </a:rPr>
              <a:t>Default Page in ASP.NET Core</a:t>
            </a:r>
            <a:endParaRPr lang="en-CA" sz="2000" b="1" dirty="0">
              <a:solidFill>
                <a:srgbClr val="3A3A3A"/>
              </a:solidFill>
              <a:latin typeface="+mj-lt"/>
            </a:endParaRPr>
          </a:p>
          <a:p>
            <a:pPr algn="l" fontAlgn="base">
              <a:buFont typeface="Arial" panose="020B0604020202020204" pitchFamily="34" charset="0"/>
              <a:buChar char="•"/>
            </a:pPr>
            <a:r>
              <a:rPr lang="en-CA" sz="1900" dirty="0">
                <a:solidFill>
                  <a:srgbClr val="3A3A3A"/>
                </a:solidFill>
                <a:latin typeface="+mj-lt"/>
              </a:rPr>
              <a:t>Default page can be any of the following</a:t>
            </a:r>
          </a:p>
          <a:p>
            <a:pPr lvl="1" fontAlgn="base">
              <a:buFont typeface="Courier New" panose="02070309020205020404" pitchFamily="49" charset="0"/>
              <a:buChar char="o"/>
            </a:pPr>
            <a:r>
              <a:rPr lang="en-CA" sz="1700" dirty="0">
                <a:solidFill>
                  <a:srgbClr val="3A3A3A"/>
                </a:solidFill>
                <a:latin typeface="+mj-lt"/>
              </a:rPr>
              <a:t>default.htm</a:t>
            </a:r>
          </a:p>
          <a:p>
            <a:pPr lvl="1" fontAlgn="base">
              <a:buFont typeface="Courier New" panose="02070309020205020404" pitchFamily="49" charset="0"/>
              <a:buChar char="o"/>
            </a:pPr>
            <a:r>
              <a:rPr lang="en-CA" sz="1700" dirty="0">
                <a:latin typeface="+mj-lt"/>
              </a:rPr>
              <a:t>default.html</a:t>
            </a:r>
          </a:p>
          <a:p>
            <a:pPr lvl="1" fontAlgn="base">
              <a:buFont typeface="Courier New" panose="02070309020205020404" pitchFamily="49" charset="0"/>
              <a:buChar char="o"/>
            </a:pPr>
            <a:r>
              <a:rPr lang="en-CA" sz="1700" dirty="0">
                <a:latin typeface="+mj-lt"/>
              </a:rPr>
              <a:t>index.htm</a:t>
            </a:r>
          </a:p>
          <a:p>
            <a:pPr lvl="1" fontAlgn="base">
              <a:buFont typeface="Courier New" panose="02070309020205020404" pitchFamily="49" charset="0"/>
              <a:buChar char="o"/>
            </a:pPr>
            <a:r>
              <a:rPr lang="en-CA" sz="1700" dirty="0">
                <a:latin typeface="+mj-lt"/>
              </a:rPr>
              <a:t>index.html</a:t>
            </a:r>
          </a:p>
          <a:p>
            <a:pPr fontAlgn="base">
              <a:buFont typeface="Arial" panose="020B0604020202020204" pitchFamily="34" charset="0"/>
              <a:buChar char="•"/>
            </a:pPr>
            <a:r>
              <a:rPr lang="en-CA" sz="1900" dirty="0" err="1">
                <a:latin typeface="+mj-lt"/>
              </a:rPr>
              <a:t>UseDefaultFiles</a:t>
            </a:r>
            <a:r>
              <a:rPr lang="en-CA" sz="1900" dirty="0">
                <a:latin typeface="+mj-lt"/>
              </a:rPr>
              <a:t>() middleware must be called before </a:t>
            </a:r>
            <a:r>
              <a:rPr lang="en-CA" sz="1900" dirty="0" err="1">
                <a:latin typeface="+mj-lt"/>
              </a:rPr>
              <a:t>UseStaticFiles</a:t>
            </a:r>
            <a:r>
              <a:rPr lang="en-CA" sz="1900" dirty="0">
                <a:latin typeface="+mj-lt"/>
              </a:rPr>
              <a:t>() middleware to serve the default page</a:t>
            </a:r>
          </a:p>
          <a:p>
            <a:pPr fontAlgn="base">
              <a:buFont typeface="Arial" panose="020B0604020202020204" pitchFamily="34" charset="0"/>
              <a:buChar char="•"/>
            </a:pPr>
            <a:r>
              <a:rPr lang="en-CA" sz="1900" dirty="0" err="1">
                <a:latin typeface="+mj-lt"/>
              </a:rPr>
              <a:t>UseDefaultFiles</a:t>
            </a:r>
            <a:r>
              <a:rPr lang="en-CA" sz="1900" dirty="0">
                <a:latin typeface="+mj-lt"/>
              </a:rPr>
              <a:t>() middleware is a URL rewriter. It does not actually serve the file, it simply rewrites the URL to the default document which will then be served by the </a:t>
            </a:r>
            <a:r>
              <a:rPr lang="en-CA" sz="1900" dirty="0" err="1">
                <a:latin typeface="+mj-lt"/>
              </a:rPr>
              <a:t>UseStaticFiles</a:t>
            </a:r>
            <a:r>
              <a:rPr lang="en-CA" sz="1900" dirty="0">
                <a:latin typeface="+mj-lt"/>
              </a:rPr>
              <a:t>() middleware.</a:t>
            </a:r>
          </a:p>
          <a:p>
            <a:pPr fontAlgn="base">
              <a:buFont typeface="Arial" panose="020B0604020202020204" pitchFamily="34" charset="0"/>
              <a:buChar char="•"/>
            </a:pPr>
            <a:r>
              <a:rPr lang="en-CA" sz="1900" dirty="0">
                <a:latin typeface="+mj-lt"/>
              </a:rPr>
              <a:t>Let us now run the application, and the image below will be displayed by the browser</a:t>
            </a:r>
          </a:p>
          <a:p>
            <a:pPr algn="l" fontAlgn="base">
              <a:buFont typeface="Arial" panose="020B0604020202020204" pitchFamily="34" charset="0"/>
              <a:buChar char="•"/>
            </a:pPr>
            <a:endParaRPr lang="en-CA" sz="1900" i="0" dirty="0">
              <a:effectLst/>
              <a:latin typeface="+mj-lt"/>
            </a:endParaRPr>
          </a:p>
          <a:p>
            <a:pPr algn="l" fontAlgn="base">
              <a:buFont typeface="Arial" panose="020B0604020202020204" pitchFamily="34" charset="0"/>
              <a:buChar char="•"/>
            </a:pPr>
            <a:endParaRPr lang="en-CA" sz="1900" dirty="0">
              <a:latin typeface="+mj-lt"/>
            </a:endParaRPr>
          </a:p>
        </p:txBody>
      </p:sp>
      <p:sp>
        <p:nvSpPr>
          <p:cNvPr id="5" name="Slide Number Placeholder 4">
            <a:extLst>
              <a:ext uri="{FF2B5EF4-FFF2-40B4-BE49-F238E27FC236}">
                <a16:creationId xmlns:a16="http://schemas.microsoft.com/office/drawing/2014/main" id="{1836A8DE-1277-764B-8177-3730A5A536D5}"/>
              </a:ext>
            </a:extLst>
          </p:cNvPr>
          <p:cNvSpPr>
            <a:spLocks noGrp="1"/>
          </p:cNvSpPr>
          <p:nvPr>
            <p:ph type="sldNum" sz="quarter" idx="12"/>
          </p:nvPr>
        </p:nvSpPr>
        <p:spPr/>
        <p:txBody>
          <a:bodyPr/>
          <a:lstStyle/>
          <a:p>
            <a:fld id="{34B7E4EF-A1BD-40F4-AB7B-04F084DD991D}" type="slidenum">
              <a:rPr lang="en-US" smtClean="0"/>
              <a:t>99</a:t>
            </a:fld>
            <a:endParaRPr lang="en-US"/>
          </a:p>
        </p:txBody>
      </p:sp>
      <p:pic>
        <p:nvPicPr>
          <p:cNvPr id="8" name="Picture 7">
            <a:extLst>
              <a:ext uri="{FF2B5EF4-FFF2-40B4-BE49-F238E27FC236}">
                <a16:creationId xmlns:a16="http://schemas.microsoft.com/office/drawing/2014/main" id="{9C013823-E454-4A87-A5FE-C346267B385C}"/>
              </a:ext>
            </a:extLst>
          </p:cNvPr>
          <p:cNvPicPr>
            <a:picLocks noChangeAspect="1"/>
          </p:cNvPicPr>
          <p:nvPr/>
        </p:nvPicPr>
        <p:blipFill>
          <a:blip r:embed="rId2"/>
          <a:stretch>
            <a:fillRect/>
          </a:stretch>
        </p:blipFill>
        <p:spPr>
          <a:xfrm>
            <a:off x="1066800" y="5099611"/>
            <a:ext cx="6012701" cy="1021154"/>
          </a:xfrm>
          <a:prstGeom prst="rect">
            <a:avLst/>
          </a:prstGeom>
        </p:spPr>
      </p:pic>
    </p:spTree>
    <p:extLst>
      <p:ext uri="{BB962C8B-B14F-4D97-AF65-F5344CB8AC3E}">
        <p14:creationId xmlns:p14="http://schemas.microsoft.com/office/powerpoint/2010/main" val="4148496912"/>
      </p:ext>
    </p:extLst>
  </p:cSld>
  <p:clrMapOvr>
    <a:masterClrMapping/>
  </p:clrMapOvr>
  <mc:AlternateContent xmlns:mc="http://schemas.openxmlformats.org/markup-compatibility/2006" xmlns:p14="http://schemas.microsoft.com/office/powerpoint/2010/main">
    <mc:Choice Requires="p14">
      <p:transition spd="slow" p14:dur="2000" advTm="103126"/>
    </mc:Choice>
    <mc:Fallback xmlns="">
      <p:transition spd="slow" advTm="103126"/>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100774</TotalTime>
  <Words>22844</Words>
  <Application>Microsoft Office PowerPoint</Application>
  <PresentationFormat>Widescreen</PresentationFormat>
  <Paragraphs>21510</Paragraphs>
  <Slides>263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263</vt:i4>
      </vt:variant>
    </vt:vector>
  </HeadingPairs>
  <TitlesOfParts>
    <vt:vector size="272" baseType="lpstr">
      <vt:lpstr>-apple-system</vt:lpstr>
      <vt:lpstr>Arial</vt:lpstr>
      <vt:lpstr>Arial</vt:lpstr>
      <vt:lpstr>Calibri</vt:lpstr>
      <vt:lpstr>Cascadia Mono</vt:lpstr>
      <vt:lpstr>Courier New</vt:lpstr>
      <vt:lpstr>Garamond</vt:lpstr>
      <vt:lpstr>Wingdings</vt:lpstr>
      <vt:lpstr>SavonVTI</vt:lpstr>
      <vt:lpstr>CPRG214</vt:lpstr>
      <vt:lpstr>Internet Application Development 2</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BCIT-400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lpstr> Introduction to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BCIT 104</dc:title>
  <dc:creator>Peter Oganwu</dc:creator>
  <cp:lastModifiedBy>Azuka-Oganwu, Josephine</cp:lastModifiedBy>
  <cp:revision>871</cp:revision>
  <dcterms:created xsi:type="dcterms:W3CDTF">2021-03-03T19:29:30Z</dcterms:created>
  <dcterms:modified xsi:type="dcterms:W3CDTF">2023-08-30T02:38:17Z</dcterms:modified>
</cp:coreProperties>
</file>